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343" r:id="rId4"/>
    <p:sldId id="258" r:id="rId5"/>
    <p:sldId id="259" r:id="rId6"/>
    <p:sldId id="260" r:id="rId7"/>
    <p:sldId id="261" r:id="rId8"/>
    <p:sldId id="262" r:id="rId9"/>
    <p:sldId id="307" r:id="rId10"/>
    <p:sldId id="308" r:id="rId11"/>
    <p:sldId id="309" r:id="rId12"/>
    <p:sldId id="264" r:id="rId13"/>
    <p:sldId id="265" r:id="rId14"/>
    <p:sldId id="310" r:id="rId15"/>
    <p:sldId id="311" r:id="rId16"/>
    <p:sldId id="312" r:id="rId17"/>
    <p:sldId id="313" r:id="rId18"/>
    <p:sldId id="339" r:id="rId19"/>
    <p:sldId id="315" r:id="rId20"/>
    <p:sldId id="314" r:id="rId21"/>
    <p:sldId id="318" r:id="rId22"/>
    <p:sldId id="319" r:id="rId23"/>
    <p:sldId id="320" r:id="rId24"/>
    <p:sldId id="321" r:id="rId25"/>
    <p:sldId id="269" r:id="rId26"/>
    <p:sldId id="316" r:id="rId27"/>
    <p:sldId id="323" r:id="rId28"/>
    <p:sldId id="275" r:id="rId29"/>
    <p:sldId id="325" r:id="rId30"/>
    <p:sldId id="326" r:id="rId31"/>
    <p:sldId id="327" r:id="rId32"/>
    <p:sldId id="333" r:id="rId33"/>
    <p:sldId id="334" r:id="rId34"/>
    <p:sldId id="335" r:id="rId35"/>
    <p:sldId id="336" r:id="rId36"/>
    <p:sldId id="337" r:id="rId37"/>
    <p:sldId id="328" r:id="rId38"/>
    <p:sldId id="329" r:id="rId39"/>
    <p:sldId id="330" r:id="rId40"/>
    <p:sldId id="331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5" r:id="rId59"/>
    <p:sldId id="296" r:id="rId60"/>
    <p:sldId id="297" r:id="rId61"/>
    <p:sldId id="298" r:id="rId62"/>
    <p:sldId id="299" r:id="rId63"/>
    <p:sldId id="300" r:id="rId64"/>
    <p:sldId id="301" r:id="rId65"/>
    <p:sldId id="302" r:id="rId66"/>
    <p:sldId id="303" r:id="rId67"/>
    <p:sldId id="304" r:id="rId68"/>
    <p:sldId id="341" r:id="rId69"/>
    <p:sldId id="342" r:id="rId70"/>
  </p:sldIdLst>
  <p:sldSz cx="9144000" cy="6858000" type="screen4x3"/>
  <p:notesSz cx="6858000" cy="9144000"/>
  <p:defaultTextStyle>
    <a:defPPr>
      <a:defRPr lang="es-MX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-224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slide" Target="slides/slide67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562609-5F64-400B-A383-BA1B8B4B816A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27F7AD3-F782-43CC-81EB-9CD9F5C12585}">
      <dgm:prSet/>
      <dgm:spPr/>
      <dgm:t>
        <a:bodyPr/>
        <a:lstStyle/>
        <a:p>
          <a:pPr rtl="0"/>
          <a:r>
            <a:rPr lang="es-MX" dirty="0" smtClean="0"/>
            <a:t>Citas</a:t>
          </a:r>
          <a:r>
            <a:rPr lang="es-MX" baseline="0" dirty="0" smtClean="0"/>
            <a:t> de revistas</a:t>
          </a:r>
          <a:endParaRPr lang="es-MX" dirty="0"/>
        </a:p>
      </dgm:t>
    </dgm:pt>
    <dgm:pt modelId="{526FB5A3-804A-4861-9208-4B299CD84185}" type="parTrans" cxnId="{D4ADC34C-05D6-4910-8B72-95B952A47665}">
      <dgm:prSet/>
      <dgm:spPr/>
      <dgm:t>
        <a:bodyPr/>
        <a:lstStyle/>
        <a:p>
          <a:endParaRPr lang="es-MX"/>
        </a:p>
      </dgm:t>
    </dgm:pt>
    <dgm:pt modelId="{76E21E67-5452-4C41-A3FF-603A1BDCAFF9}" type="sibTrans" cxnId="{D4ADC34C-05D6-4910-8B72-95B952A47665}">
      <dgm:prSet/>
      <dgm:spPr/>
      <dgm:t>
        <a:bodyPr/>
        <a:lstStyle/>
        <a:p>
          <a:endParaRPr lang="es-MX"/>
        </a:p>
      </dgm:t>
    </dgm:pt>
    <dgm:pt modelId="{A99E346F-EE19-4729-964A-15B92889B730}" type="pres">
      <dgm:prSet presAssocID="{78562609-5F64-400B-A383-BA1B8B4B816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EE7FA95-8721-4581-85A6-F2BDE28A6343}" type="pres">
      <dgm:prSet presAssocID="{227F7AD3-F782-43CC-81EB-9CD9F5C12585}" presName="circ1TxSh" presStyleLbl="vennNode1" presStyleIdx="0" presStyleCnt="1"/>
      <dgm:spPr/>
      <dgm:t>
        <a:bodyPr/>
        <a:lstStyle/>
        <a:p>
          <a:endParaRPr lang="es-ES"/>
        </a:p>
      </dgm:t>
    </dgm:pt>
  </dgm:ptLst>
  <dgm:cxnLst>
    <dgm:cxn modelId="{D4ADC34C-05D6-4910-8B72-95B952A47665}" srcId="{78562609-5F64-400B-A383-BA1B8B4B816A}" destId="{227F7AD3-F782-43CC-81EB-9CD9F5C12585}" srcOrd="0" destOrd="0" parTransId="{526FB5A3-804A-4861-9208-4B299CD84185}" sibTransId="{76E21E67-5452-4C41-A3FF-603A1BDCAFF9}"/>
    <dgm:cxn modelId="{03021761-83F8-4B7E-A2AE-51FCD1481894}" type="presOf" srcId="{78562609-5F64-400B-A383-BA1B8B4B816A}" destId="{A99E346F-EE19-4729-964A-15B92889B730}" srcOrd="0" destOrd="0" presId="urn:microsoft.com/office/officeart/2005/8/layout/venn1"/>
    <dgm:cxn modelId="{16120276-1C10-40BA-9414-A9AF4573924B}" type="presOf" srcId="{227F7AD3-F782-43CC-81EB-9CD9F5C12585}" destId="{2EE7FA95-8721-4581-85A6-F2BDE28A6343}" srcOrd="0" destOrd="0" presId="urn:microsoft.com/office/officeart/2005/8/layout/venn1"/>
    <dgm:cxn modelId="{0E509896-58B7-4B8B-8F13-E52EF3F569F2}" type="presParOf" srcId="{A99E346F-EE19-4729-964A-15B92889B730}" destId="{2EE7FA95-8721-4581-85A6-F2BDE28A6343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079FF5-CF35-4636-8339-4107480871F1}" type="doc">
      <dgm:prSet loTypeId="urn:microsoft.com/office/officeart/2005/8/layout/radial1" loCatId="relationship" qsTypeId="urn:microsoft.com/office/officeart/2005/8/quickstyle/3d2" qsCatId="3D" csTypeId="urn:microsoft.com/office/officeart/2005/8/colors/colorful1#1" csCatId="colorful" phldr="1"/>
      <dgm:spPr/>
    </dgm:pt>
    <dgm:pt modelId="{F88B046C-D4FA-473F-BF61-8CD395D1C918}">
      <dgm:prSet custT="1"/>
      <dgm:spPr>
        <a:xfrm>
          <a:off x="3030773" y="1746040"/>
          <a:ext cx="1307628" cy="1293045"/>
        </a:xfrm>
        <a:solidFill>
          <a:schemeClr val="accent6">
            <a:lumMod val="75000"/>
          </a:schemeClr>
        </a:solidFill>
        <a:ln>
          <a:solidFill>
            <a:srgbClr val="F7964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marR="0" algn="ctr" rtl="0"/>
          <a:r>
            <a:rPr lang="en-US" sz="1375" b="1" baseline="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WEB OF SCIENCE</a:t>
          </a:r>
          <a:endParaRPr lang="en-US" sz="1375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A287856-46D4-4FAF-8381-296571FA53CF}" type="parTrans" cxnId="{02DCFFD1-CB80-4177-9991-7A533FABF8DB}">
      <dgm:prSet/>
      <dgm:spPr/>
      <dgm:t>
        <a:bodyPr/>
        <a:lstStyle/>
        <a:p>
          <a:pPr algn="ctr"/>
          <a:endParaRPr lang="en-US"/>
        </a:p>
      </dgm:t>
    </dgm:pt>
    <dgm:pt modelId="{B1589B04-15A1-4B3A-AADE-B9F8293C9EEE}" type="sibTrans" cxnId="{02DCFFD1-CB80-4177-9991-7A533FABF8DB}">
      <dgm:prSet/>
      <dgm:spPr/>
      <dgm:t>
        <a:bodyPr/>
        <a:lstStyle/>
        <a:p>
          <a:pPr algn="ctr"/>
          <a:endParaRPr lang="en-US"/>
        </a:p>
      </dgm:t>
    </dgm:pt>
    <dgm:pt modelId="{DB218866-1BC4-49A4-B090-A634625FE62D}">
      <dgm:prSet custT="1"/>
      <dgm:spPr>
        <a:xfrm>
          <a:off x="3091779" y="3965"/>
          <a:ext cx="1185616" cy="1185616"/>
        </a:xfrm>
        <a:solidFill>
          <a:srgbClr val="FF0000"/>
        </a:solidFill>
        <a:ln>
          <a:solidFill>
            <a:srgbClr val="F7964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marR="0" algn="ctr" rtl="0"/>
          <a:endParaRPr lang="en-US" sz="1600" b="1" baseline="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R="0" algn="ctr" rtl="0"/>
          <a:r>
            <a:rPr lang="en-US" sz="2400" b="1" baseline="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Journals</a:t>
          </a:r>
          <a:endParaRPr lang="en-US" sz="1600" b="1" baseline="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R="0" algn="ctr" rtl="0"/>
          <a:endParaRPr lang="en-US" sz="1600" b="1" baseline="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2EE5810-AA48-4287-8DA1-63A981A4570F}" type="parTrans" cxnId="{C2154C4B-B549-45D2-A789-AD32299A9226}">
      <dgm:prSet>
        <dgm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dgm:style>
      </dgm:prSet>
      <dgm:spPr>
        <a:xfrm rot="16200000">
          <a:off x="3406358" y="1453331"/>
          <a:ext cx="556457" cy="28959"/>
        </a:xfrm>
        <a:noFill/>
        <a:ln w="25400" cap="flat" cmpd="sng" algn="ctr">
          <a:solidFill>
            <a:srgbClr val="F79646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gm:spPr>
      <dgm:t>
        <a:bodyPr/>
        <a:lstStyle/>
        <a:p>
          <a:pPr algn="ctr"/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0668C4A-9BA8-41B0-946B-89626AE4971F}" type="sibTrans" cxnId="{C2154C4B-B549-45D2-A789-AD32299A9226}">
      <dgm:prSet/>
      <dgm:spPr/>
      <dgm:t>
        <a:bodyPr/>
        <a:lstStyle/>
        <a:p>
          <a:pPr algn="ctr"/>
          <a:endParaRPr lang="en-US"/>
        </a:p>
      </dgm:t>
    </dgm:pt>
    <dgm:pt modelId="{DEA87F85-CA03-436C-9272-1775A5457FBD}">
      <dgm:prSet/>
      <dgm:spPr>
        <a:xfrm>
          <a:off x="4480617" y="672794"/>
          <a:ext cx="1185616" cy="1185616"/>
        </a:xfrm>
        <a:solidFill>
          <a:srgbClr val="002060"/>
        </a:solidFill>
        <a:ln>
          <a:solidFill>
            <a:srgbClr val="FFC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marR="0" algn="ctr" rtl="0"/>
          <a:r>
            <a:rPr lang="en-US" b="1" baseline="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Herramientas</a:t>
          </a:r>
          <a:endParaRPr lang="en-US" b="1" baseline="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R="0" algn="ctr" rtl="0"/>
          <a:r>
            <a:rPr lang="en-US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Ciencias</a:t>
          </a:r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de la Vida</a:t>
          </a:r>
        </a:p>
      </dgm:t>
    </dgm:pt>
    <dgm:pt modelId="{863C0F59-BAEE-4406-A849-7A4D83054928}" type="parTrans" cxnId="{5722EA3C-4C82-4C25-A308-D02D9D34579E}">
      <dgm:prSet>
        <dgm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dgm:style>
      </dgm:prSet>
      <dgm:spPr>
        <a:xfrm rot="19256563">
          <a:off x="4129131" y="1796304"/>
          <a:ext cx="544851" cy="28959"/>
        </a:xfrm>
        <a:noFill/>
        <a:ln w="25400" cap="flat" cmpd="sng" algn="ctr">
          <a:solidFill>
            <a:srgbClr val="F79646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gm:spPr>
      <dgm:t>
        <a:bodyPr/>
        <a:lstStyle/>
        <a:p>
          <a:pPr algn="ctr"/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8837663-4844-4A80-BDB4-69AD3D1FB8F6}" type="sibTrans" cxnId="{5722EA3C-4C82-4C25-A308-D02D9D34579E}">
      <dgm:prSet/>
      <dgm:spPr/>
      <dgm:t>
        <a:bodyPr/>
        <a:lstStyle/>
        <a:p>
          <a:pPr algn="ctr"/>
          <a:endParaRPr lang="en-US"/>
        </a:p>
      </dgm:t>
    </dgm:pt>
    <dgm:pt modelId="{FC402524-4D9F-4FBF-BEC5-B5FAC0CF4F81}">
      <dgm:prSet/>
      <dgm:spPr>
        <a:xfrm>
          <a:off x="4823632" y="2175640"/>
          <a:ext cx="1185616" cy="1185616"/>
        </a:xfrm>
        <a:solidFill>
          <a:srgbClr val="C0504D">
            <a:lumMod val="75000"/>
          </a:srgbClr>
        </a:solidFill>
        <a:ln>
          <a:solidFill>
            <a:srgbClr val="F7964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marR="0" algn="ctr" rtl="0"/>
          <a:r>
            <a:rPr lang="en-US" b="1" baseline="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PATENTES</a:t>
          </a:r>
        </a:p>
        <a:p>
          <a:pPr marR="0" algn="ctr" rtl="0"/>
          <a:r>
            <a:rPr lang="en-US" b="1" baseline="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Enhanced</a:t>
          </a:r>
          <a:endParaRPr lang="en-US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35E570A-C975-4008-B2A5-1D28FAA29E5A}" type="parTrans" cxnId="{7ED7A6B3-EF7D-40C0-9157-19D28F7AAAC1}">
      <dgm:prSet>
        <dgm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dgm:style>
      </dgm:prSet>
      <dgm:spPr>
        <a:xfrm rot="734742">
          <a:off x="4317217" y="2572460"/>
          <a:ext cx="525885" cy="28959"/>
        </a:xfrm>
        <a:noFill/>
        <a:ln w="25400" cap="flat" cmpd="sng" algn="ctr">
          <a:solidFill>
            <a:srgbClr val="F79646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gm:spPr>
      <dgm:t>
        <a:bodyPr/>
        <a:lstStyle/>
        <a:p>
          <a:pPr algn="ctr"/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B43A9A9-0AF6-4B51-B8F3-A58DDBE61447}" type="sibTrans" cxnId="{7ED7A6B3-EF7D-40C0-9157-19D28F7AAAC1}">
      <dgm:prSet/>
      <dgm:spPr/>
      <dgm:t>
        <a:bodyPr/>
        <a:lstStyle/>
        <a:p>
          <a:pPr algn="ctr"/>
          <a:endParaRPr lang="en-US"/>
        </a:p>
      </dgm:t>
    </dgm:pt>
    <dgm:pt modelId="{7FE783C8-B52C-4865-88E6-2054F8340359}">
      <dgm:prSet/>
      <dgm:spPr>
        <a:xfrm>
          <a:off x="3862526" y="3380829"/>
          <a:ext cx="1185616" cy="1185616"/>
        </a:xfrm>
        <a:solidFill>
          <a:srgbClr val="4BACC6">
            <a:lumMod val="75000"/>
          </a:srgbClr>
        </a:solidFill>
        <a:ln>
          <a:solidFill>
            <a:srgbClr val="F7964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marR="0" algn="ctr" rtl="0"/>
          <a:r>
            <a:rPr lang="en-US" b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Proceedings</a:t>
          </a:r>
        </a:p>
      </dgm:t>
    </dgm:pt>
    <dgm:pt modelId="{864D8BF0-479B-457F-A04C-8EC05335141B}" type="parTrans" cxnId="{E58BD52C-FBE4-4E44-8CE0-B38D45DE2968}">
      <dgm:prSet>
        <dgm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dgm:style>
      </dgm:prSet>
      <dgm:spPr>
        <a:xfrm rot="3840693">
          <a:off x="3822921" y="3193382"/>
          <a:ext cx="518221" cy="28959"/>
        </a:xfrm>
        <a:noFill/>
        <a:ln w="25400" cap="flat" cmpd="sng" algn="ctr">
          <a:solidFill>
            <a:srgbClr val="F79646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gm:spPr>
      <dgm:t>
        <a:bodyPr/>
        <a:lstStyle/>
        <a:p>
          <a:pPr algn="ctr"/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2D71510-C547-4EDC-BC6B-2988CA400483}" type="sibTrans" cxnId="{E58BD52C-FBE4-4E44-8CE0-B38D45DE2968}">
      <dgm:prSet/>
      <dgm:spPr/>
      <dgm:t>
        <a:bodyPr/>
        <a:lstStyle/>
        <a:p>
          <a:pPr algn="ctr"/>
          <a:endParaRPr lang="en-US"/>
        </a:p>
      </dgm:t>
    </dgm:pt>
    <dgm:pt modelId="{D49F719B-2DDF-410A-AB1F-3776948B4EE4}">
      <dgm:prSet custT="1"/>
      <dgm:spPr>
        <a:xfrm>
          <a:off x="2321031" y="3380829"/>
          <a:ext cx="1185616" cy="1185616"/>
        </a:xfrm>
        <a:solidFill>
          <a:srgbClr val="9BBB59">
            <a:lumMod val="75000"/>
          </a:srgbClr>
        </a:solidFill>
        <a:ln>
          <a:solidFill>
            <a:srgbClr val="F7964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marR="0" algn="ctr" rtl="0"/>
          <a:r>
            <a:rPr lang="en-US" sz="2800" b="1" baseline="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Books</a:t>
          </a:r>
          <a:endParaRPr lang="en-US" sz="1500" b="1" baseline="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1CEF5F7-E5F9-48DB-998A-79B210130DF6}" type="parTrans" cxnId="{626E451F-97D4-446B-BC63-0A45338B3617}">
      <dgm:prSet>
        <dgm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dgm:style>
      </dgm:prSet>
      <dgm:spPr>
        <a:xfrm rot="6959307">
          <a:off x="3028031" y="3193382"/>
          <a:ext cx="518221" cy="28959"/>
        </a:xfrm>
        <a:noFill/>
        <a:ln w="25400" cap="flat" cmpd="sng" algn="ctr">
          <a:solidFill>
            <a:srgbClr val="F79646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gm:spPr>
      <dgm:t>
        <a:bodyPr/>
        <a:lstStyle/>
        <a:p>
          <a:pPr algn="ctr"/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7604E4A-7710-4D72-9564-D16796A0149F}" type="sibTrans" cxnId="{626E451F-97D4-446B-BC63-0A45338B3617}">
      <dgm:prSet/>
      <dgm:spPr/>
      <dgm:t>
        <a:bodyPr/>
        <a:lstStyle/>
        <a:p>
          <a:pPr algn="ctr"/>
          <a:endParaRPr lang="en-US"/>
        </a:p>
      </dgm:t>
    </dgm:pt>
    <dgm:pt modelId="{6B130200-DC51-4B9D-B895-841FBF2FBA96}">
      <dgm:prSet/>
      <dgm:spPr>
        <a:xfrm>
          <a:off x="1359926" y="2175640"/>
          <a:ext cx="1185616" cy="1185616"/>
        </a:xfrm>
        <a:solidFill>
          <a:sysClr val="window" lastClr="FFFFFF">
            <a:lumMod val="50000"/>
          </a:sysClr>
        </a:solidFill>
        <a:ln>
          <a:solidFill>
            <a:srgbClr val="F7964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marR="0" algn="ctr" rtl="0"/>
          <a:r>
            <a:rPr lang="en-US" b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Chemistry Specific Resources</a:t>
          </a:r>
        </a:p>
      </dgm:t>
    </dgm:pt>
    <dgm:pt modelId="{7224527C-2C36-4112-99E2-CC642EF328DF}" type="parTrans" cxnId="{BD06DC90-FA6D-4C82-A67B-F49F6DC91665}">
      <dgm:prSet>
        <dgm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dgm:style>
      </dgm:prSet>
      <dgm:spPr>
        <a:xfrm rot="10065258">
          <a:off x="2526071" y="2572460"/>
          <a:ext cx="525885" cy="28959"/>
        </a:xfrm>
        <a:noFill/>
        <a:ln w="25400" cap="flat" cmpd="sng" algn="ctr">
          <a:solidFill>
            <a:srgbClr val="F79646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gm:spPr>
      <dgm:t>
        <a:bodyPr/>
        <a:lstStyle/>
        <a:p>
          <a:pPr algn="ctr"/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9973994-3AF2-4D21-AA20-35FC152B738D}" type="sibTrans" cxnId="{BD06DC90-FA6D-4C82-A67B-F49F6DC91665}">
      <dgm:prSet/>
      <dgm:spPr/>
      <dgm:t>
        <a:bodyPr/>
        <a:lstStyle/>
        <a:p>
          <a:pPr algn="ctr"/>
          <a:endParaRPr lang="en-US"/>
        </a:p>
      </dgm:t>
    </dgm:pt>
    <dgm:pt modelId="{776A2A4E-DC53-463C-ABBA-8AFEEEBE6D06}">
      <dgm:prSet custT="1"/>
      <dgm:spPr>
        <a:xfrm>
          <a:off x="1702935" y="648602"/>
          <a:ext cx="1185616" cy="1185616"/>
        </a:xfrm>
        <a:solidFill>
          <a:schemeClr val="accent5">
            <a:lumMod val="75000"/>
          </a:schemeClr>
        </a:solidFill>
        <a:ln>
          <a:solidFill>
            <a:srgbClr val="F7964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marR="0" algn="ctr" rtl="0"/>
          <a:r>
            <a:rPr lang="en-US" sz="1800" b="1" baseline="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DATA CITATION </a:t>
          </a:r>
          <a:r>
            <a:rPr lang="en-US" sz="1600" b="1" baseline="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Repositorios</a:t>
          </a:r>
          <a:endParaRPr lang="en-US" sz="16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CCDF25A-3EB1-4DC7-A2B7-34980923731C}" type="parTrans" cxnId="{33B3F353-05F9-4E91-8D34-548EEACA0784}">
      <dgm:prSet>
        <dgm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dgm:style>
      </dgm:prSet>
      <dgm:spPr>
        <a:xfrm rot="13179232">
          <a:off x="2687699" y="1783998"/>
          <a:ext cx="560272" cy="28959"/>
        </a:xfrm>
        <a:noFill/>
        <a:ln w="25400" cap="flat" cmpd="sng" algn="ctr">
          <a:solidFill>
            <a:srgbClr val="F79646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40000"/>
      </dgm:spPr>
      <dgm:t>
        <a:bodyPr/>
        <a:lstStyle/>
        <a:p>
          <a:pPr algn="ctr"/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B1DC769-2E46-43FF-815E-B3B771BAC633}" type="sibTrans" cxnId="{33B3F353-05F9-4E91-8D34-548EEACA0784}">
      <dgm:prSet/>
      <dgm:spPr/>
      <dgm:t>
        <a:bodyPr/>
        <a:lstStyle/>
        <a:p>
          <a:pPr algn="ctr"/>
          <a:endParaRPr lang="en-US"/>
        </a:p>
      </dgm:t>
    </dgm:pt>
    <dgm:pt modelId="{0AFE3346-3C74-4030-9C94-465EDDA31BB3}" type="pres">
      <dgm:prSet presAssocID="{0F079FF5-CF35-4636-8339-4107480871F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1291641-A635-482D-A109-479B828FEBB2}" type="pres">
      <dgm:prSet presAssocID="{F88B046C-D4FA-473F-BF61-8CD395D1C918}" presName="centerShape" presStyleLbl="node0" presStyleIdx="0" presStyleCnt="1" custScaleX="145705" custScaleY="139436" custLinFactNeighborY="546"/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2969DF99-F0E8-47BB-8487-A0309352D3B9}" type="pres">
      <dgm:prSet presAssocID="{92EE5810-AA48-4287-8DA1-63A981A4570F}" presName="Name9" presStyleLbl="parChTrans1D2" presStyleIdx="0" presStyleCnt="7"/>
      <dgm:spPr>
        <a:custGeom>
          <a:avLst/>
          <a:gdLst/>
          <a:ahLst/>
          <a:cxnLst/>
          <a:rect l="0" t="0" r="0" b="0"/>
          <a:pathLst>
            <a:path>
              <a:moveTo>
                <a:pt x="0" y="14479"/>
              </a:moveTo>
              <a:lnTo>
                <a:pt x="556457" y="14479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8E02577E-BB4B-4DFE-99C3-83B99A8DDB43}" type="pres">
      <dgm:prSet presAssocID="{92EE5810-AA48-4287-8DA1-63A981A4570F}" presName="connTx" presStyleLbl="parChTrans1D2" presStyleIdx="0" presStyleCnt="7"/>
      <dgm:spPr/>
      <dgm:t>
        <a:bodyPr/>
        <a:lstStyle/>
        <a:p>
          <a:endParaRPr lang="en-US"/>
        </a:p>
      </dgm:t>
    </dgm:pt>
    <dgm:pt modelId="{255DF8C6-F005-4B38-9FA1-2396864C02DD}" type="pres">
      <dgm:prSet presAssocID="{DB218866-1BC4-49A4-B090-A634625FE62D}" presName="node" presStyleLbl="node1" presStyleIdx="0" presStyleCnt="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503A8F4F-76DA-4C16-8EFC-11AD1EEC451A}" type="pres">
      <dgm:prSet presAssocID="{863C0F59-BAEE-4406-A849-7A4D83054928}" presName="Name9" presStyleLbl="parChTrans1D2" presStyleIdx="1" presStyleCnt="7"/>
      <dgm:spPr>
        <a:custGeom>
          <a:avLst/>
          <a:gdLst/>
          <a:ahLst/>
          <a:cxnLst/>
          <a:rect l="0" t="0" r="0" b="0"/>
          <a:pathLst>
            <a:path>
              <a:moveTo>
                <a:pt x="0" y="14479"/>
              </a:moveTo>
              <a:lnTo>
                <a:pt x="544851" y="14479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82F14B62-8A49-4C08-9F17-9FC0C8EC7847}" type="pres">
      <dgm:prSet presAssocID="{863C0F59-BAEE-4406-A849-7A4D83054928}" presName="connTx" presStyleLbl="parChTrans1D2" presStyleIdx="1" presStyleCnt="7"/>
      <dgm:spPr/>
      <dgm:t>
        <a:bodyPr/>
        <a:lstStyle/>
        <a:p>
          <a:endParaRPr lang="en-US"/>
        </a:p>
      </dgm:t>
    </dgm:pt>
    <dgm:pt modelId="{A00E34B8-0A15-4F70-B1DD-B4E54607D72F}" type="pres">
      <dgm:prSet presAssocID="{DEA87F85-CA03-436C-9272-1775A5457FBD}" presName="node" presStyleLbl="node1" presStyleIdx="1" presStyleCnt="7" custRadScaleRad="99834" custRadScaleInc="-530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40336ACB-50EF-4C45-A5E6-A5ADAD3C2CBC}" type="pres">
      <dgm:prSet presAssocID="{335E570A-C975-4008-B2A5-1D28FAA29E5A}" presName="Name9" presStyleLbl="parChTrans1D2" presStyleIdx="2" presStyleCnt="7"/>
      <dgm:spPr>
        <a:custGeom>
          <a:avLst/>
          <a:gdLst/>
          <a:ahLst/>
          <a:cxnLst/>
          <a:rect l="0" t="0" r="0" b="0"/>
          <a:pathLst>
            <a:path>
              <a:moveTo>
                <a:pt x="0" y="14479"/>
              </a:moveTo>
              <a:lnTo>
                <a:pt x="525885" y="14479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3500998F-073C-4C03-B304-3EEB81E12156}" type="pres">
      <dgm:prSet presAssocID="{335E570A-C975-4008-B2A5-1D28FAA29E5A}" presName="connTx" presStyleLbl="parChTrans1D2" presStyleIdx="2" presStyleCnt="7"/>
      <dgm:spPr/>
      <dgm:t>
        <a:bodyPr/>
        <a:lstStyle/>
        <a:p>
          <a:endParaRPr lang="en-US"/>
        </a:p>
      </dgm:t>
    </dgm:pt>
    <dgm:pt modelId="{2D6FB935-A58B-47E5-B83E-65A11C5518F3}" type="pres">
      <dgm:prSet presAssocID="{FC402524-4D9F-4FBF-BEC5-B5FAC0CF4F81}" presName="node" presStyleLbl="node1" presStyleIdx="2" presStyleCnt="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1EDFFD1A-C738-4A7E-8D48-C8E9DEE31CFE}" type="pres">
      <dgm:prSet presAssocID="{864D8BF0-479B-457F-A04C-8EC05335141B}" presName="Name9" presStyleLbl="parChTrans1D2" presStyleIdx="3" presStyleCnt="7"/>
      <dgm:spPr>
        <a:custGeom>
          <a:avLst/>
          <a:gdLst/>
          <a:ahLst/>
          <a:cxnLst/>
          <a:rect l="0" t="0" r="0" b="0"/>
          <a:pathLst>
            <a:path>
              <a:moveTo>
                <a:pt x="0" y="14479"/>
              </a:moveTo>
              <a:lnTo>
                <a:pt x="518221" y="14479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57808066-0117-446C-A679-6D178185B3FA}" type="pres">
      <dgm:prSet presAssocID="{864D8BF0-479B-457F-A04C-8EC05335141B}" presName="connTx" presStyleLbl="parChTrans1D2" presStyleIdx="3" presStyleCnt="7"/>
      <dgm:spPr/>
      <dgm:t>
        <a:bodyPr/>
        <a:lstStyle/>
        <a:p>
          <a:endParaRPr lang="en-US"/>
        </a:p>
      </dgm:t>
    </dgm:pt>
    <dgm:pt modelId="{99D34CD0-308E-49D0-8997-9EE443F693C1}" type="pres">
      <dgm:prSet presAssocID="{7FE783C8-B52C-4865-88E6-2054F8340359}" presName="node" presStyleLbl="node1" presStyleIdx="3" presStyleCnt="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508D01F8-EC89-43AE-82CE-2A8DA9240686}" type="pres">
      <dgm:prSet presAssocID="{C1CEF5F7-E5F9-48DB-998A-79B210130DF6}" presName="Name9" presStyleLbl="parChTrans1D2" presStyleIdx="4" presStyleCnt="7"/>
      <dgm:spPr>
        <a:custGeom>
          <a:avLst/>
          <a:gdLst/>
          <a:ahLst/>
          <a:cxnLst/>
          <a:rect l="0" t="0" r="0" b="0"/>
          <a:pathLst>
            <a:path>
              <a:moveTo>
                <a:pt x="0" y="14479"/>
              </a:moveTo>
              <a:lnTo>
                <a:pt x="518221" y="14479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645214C1-F74D-480D-8078-33D93FDE35A4}" type="pres">
      <dgm:prSet presAssocID="{C1CEF5F7-E5F9-48DB-998A-79B210130DF6}" presName="connTx" presStyleLbl="parChTrans1D2" presStyleIdx="4" presStyleCnt="7"/>
      <dgm:spPr/>
      <dgm:t>
        <a:bodyPr/>
        <a:lstStyle/>
        <a:p>
          <a:endParaRPr lang="en-US"/>
        </a:p>
      </dgm:t>
    </dgm:pt>
    <dgm:pt modelId="{73BAF948-ADF5-4E85-964A-3002E094A172}" type="pres">
      <dgm:prSet presAssocID="{D49F719B-2DDF-410A-AB1F-3776948B4EE4}" presName="node" presStyleLbl="node1" presStyleIdx="4" presStyleCnt="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D10DADCF-E13B-4A7F-B281-F217CC0118E8}" type="pres">
      <dgm:prSet presAssocID="{7224527C-2C36-4112-99E2-CC642EF328DF}" presName="Name9" presStyleLbl="parChTrans1D2" presStyleIdx="5" presStyleCnt="7"/>
      <dgm:spPr>
        <a:custGeom>
          <a:avLst/>
          <a:gdLst/>
          <a:ahLst/>
          <a:cxnLst/>
          <a:rect l="0" t="0" r="0" b="0"/>
          <a:pathLst>
            <a:path>
              <a:moveTo>
                <a:pt x="0" y="14479"/>
              </a:moveTo>
              <a:lnTo>
                <a:pt x="525885" y="14479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2EF42D97-6A58-4672-B13B-6FE2B2C235E6}" type="pres">
      <dgm:prSet presAssocID="{7224527C-2C36-4112-99E2-CC642EF328DF}" presName="connTx" presStyleLbl="parChTrans1D2" presStyleIdx="5" presStyleCnt="7"/>
      <dgm:spPr/>
      <dgm:t>
        <a:bodyPr/>
        <a:lstStyle/>
        <a:p>
          <a:endParaRPr lang="en-US"/>
        </a:p>
      </dgm:t>
    </dgm:pt>
    <dgm:pt modelId="{42F8EC6F-BF26-4176-91F7-252ECF46263D}" type="pres">
      <dgm:prSet presAssocID="{6B130200-DC51-4B9D-B895-841FBF2FBA96}" presName="node" presStyleLbl="node1" presStyleIdx="5" presStyleCnt="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4FDA9A26-D5A0-4489-B17F-B677947E3AF0}" type="pres">
      <dgm:prSet presAssocID="{ECCDF25A-3EB1-4DC7-A2B7-34980923731C}" presName="Name9" presStyleLbl="parChTrans1D2" presStyleIdx="6" presStyleCnt="7"/>
      <dgm:spPr>
        <a:custGeom>
          <a:avLst/>
          <a:gdLst/>
          <a:ahLst/>
          <a:cxnLst/>
          <a:rect l="0" t="0" r="0" b="0"/>
          <a:pathLst>
            <a:path>
              <a:moveTo>
                <a:pt x="0" y="14479"/>
              </a:moveTo>
              <a:lnTo>
                <a:pt x="560272" y="14479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876995EB-B3BB-4B3F-8924-B25A1AABF2AD}" type="pres">
      <dgm:prSet presAssocID="{ECCDF25A-3EB1-4DC7-A2B7-34980923731C}" presName="connTx" presStyleLbl="parChTrans1D2" presStyleIdx="6" presStyleCnt="7"/>
      <dgm:spPr/>
      <dgm:t>
        <a:bodyPr/>
        <a:lstStyle/>
        <a:p>
          <a:endParaRPr lang="en-US"/>
        </a:p>
      </dgm:t>
    </dgm:pt>
    <dgm:pt modelId="{4394AA5F-027C-42FB-B20A-46EF3268B12B}" type="pres">
      <dgm:prSet presAssocID="{776A2A4E-DC53-463C-ABBA-8AFEEEBE6D06}" presName="node" presStyleLbl="node1" presStyleIdx="6" presStyleCnt="7" custRadScaleRad="100855" custRadScaleInc="235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</dgm:ptLst>
  <dgm:cxnLst>
    <dgm:cxn modelId="{01B5B08B-CF44-45FC-A564-8151D05F895B}" type="presOf" srcId="{863C0F59-BAEE-4406-A849-7A4D83054928}" destId="{503A8F4F-76DA-4C16-8EFC-11AD1EEC451A}" srcOrd="0" destOrd="0" presId="urn:microsoft.com/office/officeart/2005/8/layout/radial1"/>
    <dgm:cxn modelId="{EAD7AF82-38A5-4F58-AF3C-742C1CFF3838}" type="presOf" srcId="{DEA87F85-CA03-436C-9272-1775A5457FBD}" destId="{A00E34B8-0A15-4F70-B1DD-B4E54607D72F}" srcOrd="0" destOrd="0" presId="urn:microsoft.com/office/officeart/2005/8/layout/radial1"/>
    <dgm:cxn modelId="{7ED7A6B3-EF7D-40C0-9157-19D28F7AAAC1}" srcId="{F88B046C-D4FA-473F-BF61-8CD395D1C918}" destId="{FC402524-4D9F-4FBF-BEC5-B5FAC0CF4F81}" srcOrd="2" destOrd="0" parTransId="{335E570A-C975-4008-B2A5-1D28FAA29E5A}" sibTransId="{BB43A9A9-0AF6-4B51-B8F3-A58DDBE61447}"/>
    <dgm:cxn modelId="{26489535-D9C0-4FD0-A0BC-860507025B5E}" type="presOf" srcId="{864D8BF0-479B-457F-A04C-8EC05335141B}" destId="{1EDFFD1A-C738-4A7E-8D48-C8E9DEE31CFE}" srcOrd="0" destOrd="0" presId="urn:microsoft.com/office/officeart/2005/8/layout/radial1"/>
    <dgm:cxn modelId="{5722EA3C-4C82-4C25-A308-D02D9D34579E}" srcId="{F88B046C-D4FA-473F-BF61-8CD395D1C918}" destId="{DEA87F85-CA03-436C-9272-1775A5457FBD}" srcOrd="1" destOrd="0" parTransId="{863C0F59-BAEE-4406-A849-7A4D83054928}" sibTransId="{98837663-4844-4A80-BDB4-69AD3D1FB8F6}"/>
    <dgm:cxn modelId="{28853577-BE3A-4BAB-8CBA-7DCEA40DC28A}" type="presOf" srcId="{7224527C-2C36-4112-99E2-CC642EF328DF}" destId="{2EF42D97-6A58-4672-B13B-6FE2B2C235E6}" srcOrd="1" destOrd="0" presId="urn:microsoft.com/office/officeart/2005/8/layout/radial1"/>
    <dgm:cxn modelId="{BB03CEAE-64AE-424B-BA60-B22B39883ACB}" type="presOf" srcId="{FC402524-4D9F-4FBF-BEC5-B5FAC0CF4F81}" destId="{2D6FB935-A58B-47E5-B83E-65A11C5518F3}" srcOrd="0" destOrd="0" presId="urn:microsoft.com/office/officeart/2005/8/layout/radial1"/>
    <dgm:cxn modelId="{1191705B-AF74-4884-B15A-4446118DE144}" type="presOf" srcId="{864D8BF0-479B-457F-A04C-8EC05335141B}" destId="{57808066-0117-446C-A679-6D178185B3FA}" srcOrd="1" destOrd="0" presId="urn:microsoft.com/office/officeart/2005/8/layout/radial1"/>
    <dgm:cxn modelId="{D8226F06-7AE7-42C1-AEE8-E26E0A05DBC1}" type="presOf" srcId="{F88B046C-D4FA-473F-BF61-8CD395D1C918}" destId="{21291641-A635-482D-A109-479B828FEBB2}" srcOrd="0" destOrd="0" presId="urn:microsoft.com/office/officeart/2005/8/layout/radial1"/>
    <dgm:cxn modelId="{F65D75AF-4B97-4E4E-8E9E-48C41A69CD8E}" type="presOf" srcId="{D49F719B-2DDF-410A-AB1F-3776948B4EE4}" destId="{73BAF948-ADF5-4E85-964A-3002E094A172}" srcOrd="0" destOrd="0" presId="urn:microsoft.com/office/officeart/2005/8/layout/radial1"/>
    <dgm:cxn modelId="{567C9495-9892-46AC-91F6-08D18A1F49D2}" type="presOf" srcId="{ECCDF25A-3EB1-4DC7-A2B7-34980923731C}" destId="{876995EB-B3BB-4B3F-8924-B25A1AABF2AD}" srcOrd="1" destOrd="0" presId="urn:microsoft.com/office/officeart/2005/8/layout/radial1"/>
    <dgm:cxn modelId="{E5E79B71-9483-443E-AD92-6945CF9D6EE1}" type="presOf" srcId="{92EE5810-AA48-4287-8DA1-63A981A4570F}" destId="{8E02577E-BB4B-4DFE-99C3-83B99A8DDB43}" srcOrd="1" destOrd="0" presId="urn:microsoft.com/office/officeart/2005/8/layout/radial1"/>
    <dgm:cxn modelId="{02DCFFD1-CB80-4177-9991-7A533FABF8DB}" srcId="{0F079FF5-CF35-4636-8339-4107480871F1}" destId="{F88B046C-D4FA-473F-BF61-8CD395D1C918}" srcOrd="0" destOrd="0" parTransId="{5A287856-46D4-4FAF-8381-296571FA53CF}" sibTransId="{B1589B04-15A1-4B3A-AADE-B9F8293C9EEE}"/>
    <dgm:cxn modelId="{0643AE5A-80D4-4B5F-81A8-D32ADD397E79}" type="presOf" srcId="{0F079FF5-CF35-4636-8339-4107480871F1}" destId="{0AFE3346-3C74-4030-9C94-465EDDA31BB3}" srcOrd="0" destOrd="0" presId="urn:microsoft.com/office/officeart/2005/8/layout/radial1"/>
    <dgm:cxn modelId="{A48213F2-B898-4BFA-8855-1936DB7689AC}" type="presOf" srcId="{6B130200-DC51-4B9D-B895-841FBF2FBA96}" destId="{42F8EC6F-BF26-4176-91F7-252ECF46263D}" srcOrd="0" destOrd="0" presId="urn:microsoft.com/office/officeart/2005/8/layout/radial1"/>
    <dgm:cxn modelId="{9A500864-DAB6-4667-B2AC-F4E12F50F3CA}" type="presOf" srcId="{C1CEF5F7-E5F9-48DB-998A-79B210130DF6}" destId="{645214C1-F74D-480D-8078-33D93FDE35A4}" srcOrd="1" destOrd="0" presId="urn:microsoft.com/office/officeart/2005/8/layout/radial1"/>
    <dgm:cxn modelId="{C2154C4B-B549-45D2-A789-AD32299A9226}" srcId="{F88B046C-D4FA-473F-BF61-8CD395D1C918}" destId="{DB218866-1BC4-49A4-B090-A634625FE62D}" srcOrd="0" destOrd="0" parTransId="{92EE5810-AA48-4287-8DA1-63A981A4570F}" sibTransId="{90668C4A-9BA8-41B0-946B-89626AE4971F}"/>
    <dgm:cxn modelId="{D40BB702-7A98-49A1-9B5A-EFAB038B6A5D}" type="presOf" srcId="{863C0F59-BAEE-4406-A849-7A4D83054928}" destId="{82F14B62-8A49-4C08-9F17-9FC0C8EC7847}" srcOrd="1" destOrd="0" presId="urn:microsoft.com/office/officeart/2005/8/layout/radial1"/>
    <dgm:cxn modelId="{E3DCCD74-B5A6-4A2E-B05D-55CE63806E81}" type="presOf" srcId="{335E570A-C975-4008-B2A5-1D28FAA29E5A}" destId="{40336ACB-50EF-4C45-A5E6-A5ADAD3C2CBC}" srcOrd="0" destOrd="0" presId="urn:microsoft.com/office/officeart/2005/8/layout/radial1"/>
    <dgm:cxn modelId="{69E80D95-6A91-4F0D-8022-D05E41D9FB9D}" type="presOf" srcId="{ECCDF25A-3EB1-4DC7-A2B7-34980923731C}" destId="{4FDA9A26-D5A0-4489-B17F-B677947E3AF0}" srcOrd="0" destOrd="0" presId="urn:microsoft.com/office/officeart/2005/8/layout/radial1"/>
    <dgm:cxn modelId="{E58BD52C-FBE4-4E44-8CE0-B38D45DE2968}" srcId="{F88B046C-D4FA-473F-BF61-8CD395D1C918}" destId="{7FE783C8-B52C-4865-88E6-2054F8340359}" srcOrd="3" destOrd="0" parTransId="{864D8BF0-479B-457F-A04C-8EC05335141B}" sibTransId="{12D71510-C547-4EDC-BC6B-2988CA400483}"/>
    <dgm:cxn modelId="{33B3F353-05F9-4E91-8D34-548EEACA0784}" srcId="{F88B046C-D4FA-473F-BF61-8CD395D1C918}" destId="{776A2A4E-DC53-463C-ABBA-8AFEEEBE6D06}" srcOrd="6" destOrd="0" parTransId="{ECCDF25A-3EB1-4DC7-A2B7-34980923731C}" sibTransId="{4B1DC769-2E46-43FF-815E-B3B771BAC633}"/>
    <dgm:cxn modelId="{F14843DD-B6D1-43AE-A0DA-0511579F5380}" type="presOf" srcId="{7FE783C8-B52C-4865-88E6-2054F8340359}" destId="{99D34CD0-308E-49D0-8997-9EE443F693C1}" srcOrd="0" destOrd="0" presId="urn:microsoft.com/office/officeart/2005/8/layout/radial1"/>
    <dgm:cxn modelId="{EAF16C8D-E915-4D93-B45A-81F1A0DC1E43}" type="presOf" srcId="{335E570A-C975-4008-B2A5-1D28FAA29E5A}" destId="{3500998F-073C-4C03-B304-3EEB81E12156}" srcOrd="1" destOrd="0" presId="urn:microsoft.com/office/officeart/2005/8/layout/radial1"/>
    <dgm:cxn modelId="{1672B17D-EAC7-4B1F-AE09-43D416845E9E}" type="presOf" srcId="{C1CEF5F7-E5F9-48DB-998A-79B210130DF6}" destId="{508D01F8-EC89-43AE-82CE-2A8DA9240686}" srcOrd="0" destOrd="0" presId="urn:microsoft.com/office/officeart/2005/8/layout/radial1"/>
    <dgm:cxn modelId="{630154D2-C198-4F94-A783-9873D1ACDB2B}" type="presOf" srcId="{776A2A4E-DC53-463C-ABBA-8AFEEEBE6D06}" destId="{4394AA5F-027C-42FB-B20A-46EF3268B12B}" srcOrd="0" destOrd="0" presId="urn:microsoft.com/office/officeart/2005/8/layout/radial1"/>
    <dgm:cxn modelId="{7CC6D7CF-6F39-4DD5-A78F-6ACE214EE67D}" type="presOf" srcId="{DB218866-1BC4-49A4-B090-A634625FE62D}" destId="{255DF8C6-F005-4B38-9FA1-2396864C02DD}" srcOrd="0" destOrd="0" presId="urn:microsoft.com/office/officeart/2005/8/layout/radial1"/>
    <dgm:cxn modelId="{93869659-ED49-4F27-BD1B-A934E89F86FB}" type="presOf" srcId="{92EE5810-AA48-4287-8DA1-63A981A4570F}" destId="{2969DF99-F0E8-47BB-8487-A0309352D3B9}" srcOrd="0" destOrd="0" presId="urn:microsoft.com/office/officeart/2005/8/layout/radial1"/>
    <dgm:cxn modelId="{2ADA4837-B8CE-4A04-8644-729CA9A8064C}" type="presOf" srcId="{7224527C-2C36-4112-99E2-CC642EF328DF}" destId="{D10DADCF-E13B-4A7F-B281-F217CC0118E8}" srcOrd="0" destOrd="0" presId="urn:microsoft.com/office/officeart/2005/8/layout/radial1"/>
    <dgm:cxn modelId="{BD06DC90-FA6D-4C82-A67B-F49F6DC91665}" srcId="{F88B046C-D4FA-473F-BF61-8CD395D1C918}" destId="{6B130200-DC51-4B9D-B895-841FBF2FBA96}" srcOrd="5" destOrd="0" parTransId="{7224527C-2C36-4112-99E2-CC642EF328DF}" sibTransId="{A9973994-3AF2-4D21-AA20-35FC152B738D}"/>
    <dgm:cxn modelId="{626E451F-97D4-446B-BC63-0A45338B3617}" srcId="{F88B046C-D4FA-473F-BF61-8CD395D1C918}" destId="{D49F719B-2DDF-410A-AB1F-3776948B4EE4}" srcOrd="4" destOrd="0" parTransId="{C1CEF5F7-E5F9-48DB-998A-79B210130DF6}" sibTransId="{A7604E4A-7710-4D72-9564-D16796A0149F}"/>
    <dgm:cxn modelId="{356DB820-17C7-48C8-BDDF-1A454A6F2DCD}" type="presParOf" srcId="{0AFE3346-3C74-4030-9C94-465EDDA31BB3}" destId="{21291641-A635-482D-A109-479B828FEBB2}" srcOrd="0" destOrd="0" presId="urn:microsoft.com/office/officeart/2005/8/layout/radial1"/>
    <dgm:cxn modelId="{653B6E71-0551-4D28-98EF-9030931B16D3}" type="presParOf" srcId="{0AFE3346-3C74-4030-9C94-465EDDA31BB3}" destId="{2969DF99-F0E8-47BB-8487-A0309352D3B9}" srcOrd="1" destOrd="0" presId="urn:microsoft.com/office/officeart/2005/8/layout/radial1"/>
    <dgm:cxn modelId="{09D16B7A-13D3-4474-8F57-D525D0BB0A4A}" type="presParOf" srcId="{2969DF99-F0E8-47BB-8487-A0309352D3B9}" destId="{8E02577E-BB4B-4DFE-99C3-83B99A8DDB43}" srcOrd="0" destOrd="0" presId="urn:microsoft.com/office/officeart/2005/8/layout/radial1"/>
    <dgm:cxn modelId="{69CAE599-B596-4ECB-9D65-8B5C74443567}" type="presParOf" srcId="{0AFE3346-3C74-4030-9C94-465EDDA31BB3}" destId="{255DF8C6-F005-4B38-9FA1-2396864C02DD}" srcOrd="2" destOrd="0" presId="urn:microsoft.com/office/officeart/2005/8/layout/radial1"/>
    <dgm:cxn modelId="{33D38AB3-9044-4A40-9C67-8FB1C8AF061A}" type="presParOf" srcId="{0AFE3346-3C74-4030-9C94-465EDDA31BB3}" destId="{503A8F4F-76DA-4C16-8EFC-11AD1EEC451A}" srcOrd="3" destOrd="0" presId="urn:microsoft.com/office/officeart/2005/8/layout/radial1"/>
    <dgm:cxn modelId="{D76BAFEC-078B-4FE9-B256-0F98EE748631}" type="presParOf" srcId="{503A8F4F-76DA-4C16-8EFC-11AD1EEC451A}" destId="{82F14B62-8A49-4C08-9F17-9FC0C8EC7847}" srcOrd="0" destOrd="0" presId="urn:microsoft.com/office/officeart/2005/8/layout/radial1"/>
    <dgm:cxn modelId="{B71238F5-4D78-4579-8CB1-A55F308CFEC5}" type="presParOf" srcId="{0AFE3346-3C74-4030-9C94-465EDDA31BB3}" destId="{A00E34B8-0A15-4F70-B1DD-B4E54607D72F}" srcOrd="4" destOrd="0" presId="urn:microsoft.com/office/officeart/2005/8/layout/radial1"/>
    <dgm:cxn modelId="{45350CB2-A5E3-45A3-91A1-CF0859E9F184}" type="presParOf" srcId="{0AFE3346-3C74-4030-9C94-465EDDA31BB3}" destId="{40336ACB-50EF-4C45-A5E6-A5ADAD3C2CBC}" srcOrd="5" destOrd="0" presId="urn:microsoft.com/office/officeart/2005/8/layout/radial1"/>
    <dgm:cxn modelId="{F1E3CE0F-2FA8-4457-8359-CCC294667450}" type="presParOf" srcId="{40336ACB-50EF-4C45-A5E6-A5ADAD3C2CBC}" destId="{3500998F-073C-4C03-B304-3EEB81E12156}" srcOrd="0" destOrd="0" presId="urn:microsoft.com/office/officeart/2005/8/layout/radial1"/>
    <dgm:cxn modelId="{D0420C85-6CE6-4B59-B2EC-65B8D5A0583F}" type="presParOf" srcId="{0AFE3346-3C74-4030-9C94-465EDDA31BB3}" destId="{2D6FB935-A58B-47E5-B83E-65A11C5518F3}" srcOrd="6" destOrd="0" presId="urn:microsoft.com/office/officeart/2005/8/layout/radial1"/>
    <dgm:cxn modelId="{70B0A844-40ED-443C-9437-ABD3EEDAA164}" type="presParOf" srcId="{0AFE3346-3C74-4030-9C94-465EDDA31BB3}" destId="{1EDFFD1A-C738-4A7E-8D48-C8E9DEE31CFE}" srcOrd="7" destOrd="0" presId="urn:microsoft.com/office/officeart/2005/8/layout/radial1"/>
    <dgm:cxn modelId="{074FFB63-A38F-4CFD-B7B0-AEC27D4E61F7}" type="presParOf" srcId="{1EDFFD1A-C738-4A7E-8D48-C8E9DEE31CFE}" destId="{57808066-0117-446C-A679-6D178185B3FA}" srcOrd="0" destOrd="0" presId="urn:microsoft.com/office/officeart/2005/8/layout/radial1"/>
    <dgm:cxn modelId="{9C54C41B-8A0A-42F4-9834-B99A6CBB2307}" type="presParOf" srcId="{0AFE3346-3C74-4030-9C94-465EDDA31BB3}" destId="{99D34CD0-308E-49D0-8997-9EE443F693C1}" srcOrd="8" destOrd="0" presId="urn:microsoft.com/office/officeart/2005/8/layout/radial1"/>
    <dgm:cxn modelId="{54F3B591-3166-46E0-9378-9DAB462C8B3B}" type="presParOf" srcId="{0AFE3346-3C74-4030-9C94-465EDDA31BB3}" destId="{508D01F8-EC89-43AE-82CE-2A8DA9240686}" srcOrd="9" destOrd="0" presId="urn:microsoft.com/office/officeart/2005/8/layout/radial1"/>
    <dgm:cxn modelId="{F9D4C923-0BFA-490E-B007-BF22515D2536}" type="presParOf" srcId="{508D01F8-EC89-43AE-82CE-2A8DA9240686}" destId="{645214C1-F74D-480D-8078-33D93FDE35A4}" srcOrd="0" destOrd="0" presId="urn:microsoft.com/office/officeart/2005/8/layout/radial1"/>
    <dgm:cxn modelId="{BCAF2A3D-9700-4C35-B96F-83F6447D8B7B}" type="presParOf" srcId="{0AFE3346-3C74-4030-9C94-465EDDA31BB3}" destId="{73BAF948-ADF5-4E85-964A-3002E094A172}" srcOrd="10" destOrd="0" presId="urn:microsoft.com/office/officeart/2005/8/layout/radial1"/>
    <dgm:cxn modelId="{5C8EAD79-B48E-4C16-8D1E-4B68B0CBB460}" type="presParOf" srcId="{0AFE3346-3C74-4030-9C94-465EDDA31BB3}" destId="{D10DADCF-E13B-4A7F-B281-F217CC0118E8}" srcOrd="11" destOrd="0" presId="urn:microsoft.com/office/officeart/2005/8/layout/radial1"/>
    <dgm:cxn modelId="{74F09CCE-3CFF-4358-8100-1906DA43B85F}" type="presParOf" srcId="{D10DADCF-E13B-4A7F-B281-F217CC0118E8}" destId="{2EF42D97-6A58-4672-B13B-6FE2B2C235E6}" srcOrd="0" destOrd="0" presId="urn:microsoft.com/office/officeart/2005/8/layout/radial1"/>
    <dgm:cxn modelId="{2F17F3C8-AD82-4E78-8B74-A27AB4EDA8FD}" type="presParOf" srcId="{0AFE3346-3C74-4030-9C94-465EDDA31BB3}" destId="{42F8EC6F-BF26-4176-91F7-252ECF46263D}" srcOrd="12" destOrd="0" presId="urn:microsoft.com/office/officeart/2005/8/layout/radial1"/>
    <dgm:cxn modelId="{103BD648-0AF4-49F1-8CF5-01BE27FA24B1}" type="presParOf" srcId="{0AFE3346-3C74-4030-9C94-465EDDA31BB3}" destId="{4FDA9A26-D5A0-4489-B17F-B677947E3AF0}" srcOrd="13" destOrd="0" presId="urn:microsoft.com/office/officeart/2005/8/layout/radial1"/>
    <dgm:cxn modelId="{9236508E-0FCE-46A5-A8FF-B9E0AA82B845}" type="presParOf" srcId="{4FDA9A26-D5A0-4489-B17F-B677947E3AF0}" destId="{876995EB-B3BB-4B3F-8924-B25A1AABF2AD}" srcOrd="0" destOrd="0" presId="urn:microsoft.com/office/officeart/2005/8/layout/radial1"/>
    <dgm:cxn modelId="{6FB458F5-FCF5-422B-B8C1-5D3131E01F0D}" type="presParOf" srcId="{0AFE3346-3C74-4030-9C94-465EDDA31BB3}" destId="{4394AA5F-027C-42FB-B20A-46EF3268B12B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7FA95-8721-4581-85A6-F2BDE28A6343}">
      <dsp:nvSpPr>
        <dsp:cNvPr id="0" name=""/>
        <dsp:cNvSpPr/>
      </dsp:nvSpPr>
      <dsp:spPr>
        <a:xfrm>
          <a:off x="1836204" y="0"/>
          <a:ext cx="3816424" cy="381642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500" kern="1200" dirty="0" smtClean="0"/>
            <a:t>Citas</a:t>
          </a:r>
          <a:r>
            <a:rPr lang="es-MX" sz="6500" kern="1200" baseline="0" dirty="0" smtClean="0"/>
            <a:t> de revistas</a:t>
          </a:r>
          <a:endParaRPr lang="es-MX" sz="6500" kern="1200" dirty="0"/>
        </a:p>
      </dsp:txBody>
      <dsp:txXfrm>
        <a:off x="2395106" y="558902"/>
        <a:ext cx="2698620" cy="26986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6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66F76-D70F-48EF-A29C-54336D9E1F5E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FEC1A-0981-4C7F-B386-2F0D1BF35C56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733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C07C6-287B-4D68-BD61-60D0D9534A5F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BCFEE-D2AF-4F2D-BC6B-726C6DAF3E5B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556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4E9B9-A039-4F2F-98C1-782153D7FA31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D9498-6204-4D61-9623-5E3E68BE0DF6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4817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6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4EE96-55FF-407E-A0EF-C222C72B8ABF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88671-4071-49CD-B2D8-DACE5AB505AE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2296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05B97-38F1-4A96-BBE4-39FE61FE5009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77DEB-AA75-46AD-BE17-6F29C73C1BFE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7883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844ED-52BE-41CB-8E9D-F0E874DF9A79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9E01D-64C6-422A-91E5-4D067F83BBD7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3923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67BCC-9C0B-4C56-B86E-6EFB1F3D86E4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39B50-DB2A-4E2E-BB7C-1E96F584F9DF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5729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7588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/>
        </p:nvCxnSpPr>
        <p:spPr>
          <a:xfrm>
            <a:off x="46450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F2C58-9385-4439-8390-40DDD2C7D19E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354C1-29A1-4FE9-9648-7C50A7907BD1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0965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A0806-747A-4225-8E0E-FB28DC256C63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4B5EB-9A8D-488A-8BE5-1CF5653509EC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4187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2FC87-FA48-4F56-B44C-206D6A203C6F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C676B-C745-45A4-ABAD-B66E665E26E9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7045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1677194" y="2515394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35046-D5E5-4B1B-AE1A-7EB2D5BEFB65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CDAB5-885E-4FC0-AC4A-7B8CB9377C6E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567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79EE1-7F57-4B38-8DF0-4E4339A2EF14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3A335-31B6-4D94-8961-2D7CE79DECB5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5286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1ECFC-4140-45FA-AF55-83478AE746E2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83BB2-FA37-4136-BEA7-9AE945E0C896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3818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7EC7A-8755-4DE0-AA41-918A97B73628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5293C-C902-47AF-A641-86D7CA6CAF0B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8758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98333-563B-4904-BD92-5E7DC8831495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920E7-F4AF-4B3E-80B4-C32387538203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1393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09EB5-F770-4517-BB59-AC5A75B58BB3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17BFE-56D8-4553-8985-3F85C4F635AB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947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5B9F7-715D-4C4B-B578-DDC923BC144C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EA1E2-5002-4EAA-B17A-8BA7DFD101E8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06852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81FF7-EA04-4756-9A8F-CB3FD0A40C5A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785B3-2655-4BDB-B544-3CD5C370F6EB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846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93356-094D-473B-BD0B-AB34743BC558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A967E-A974-47BC-82AC-A2E9EC7813DE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8250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36989-27DA-481E-B23C-4E0662821F4A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9C417-EDCC-418E-A199-356B42C7273A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04800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D7E72-14EB-41AB-A192-906B7659E0C2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7847F-E137-4453-B757-0A8A46E400FC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7217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CA1FC-00C2-43C2-BD4E-5C574A13320B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D6B2A-D828-488E-AE18-9CAAAF9F0DB5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0305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79EDC-A10C-4DB2-BCC6-6DF1DC21B96C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5CC64-0941-4838-8E72-D75825A4CB10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70446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0F33A-BBC0-4020-A925-D826EE646B32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9D835-4E4C-416B-885C-ACC80EF7B362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3153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5A2F1-906F-4FF1-A4C2-80915E7BF8B6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BD002-9221-4BAE-B905-3C68155C6C51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52742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9BB3E-0AC3-4EFB-8C7D-55D4DBE737BB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B42F8-C0EE-4A03-8527-D25D013E9A0A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2295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45208-5E8C-4604-8E66-E3AFB3881F3D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AD265-BB7A-4B99-81F4-AE83C64234E5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1360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1226" y="536575"/>
            <a:ext cx="7373938" cy="8318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9250" y="1547813"/>
            <a:ext cx="8450263" cy="18811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7D765-8D52-4A83-955F-1481FDEF3AE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1969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0"/>
            <a:ext cx="9144000" cy="6861175"/>
            <a:chOff x="0" y="0"/>
            <a:chExt cx="5760" cy="4322"/>
          </a:xfrm>
        </p:grpSpPr>
        <p:sp>
          <p:nvSpPr>
            <p:cNvPr id="4" name="Rectangle 3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altLang="es-MX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5" name="Picture 12" descr="TR_SlideLogo_BW600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" y="3984"/>
              <a:ext cx="1041" cy="33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13" descr="hc_DividerGraphBG_Wgr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688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898525" y="1679575"/>
            <a:ext cx="7388225" cy="4035425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684526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D2515-1EBE-4A80-96FF-FC61D412ACF8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D9C9C-587E-445E-8C00-AB6270843BE5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220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7588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/>
        </p:nvCxnSpPr>
        <p:spPr>
          <a:xfrm>
            <a:off x="46450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BF895-97AF-457E-B7FF-40A6CBA8CAEE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18C25-FEA1-4E4F-B10D-0DB3C3A31BDC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392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F6A96-C016-46A3-80B9-87188F792149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30BE1-06A6-4771-95E8-C74C9A276D49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007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BB60E-8968-4F17-B232-ADF21F8728B3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9021B-F3DC-4494-88E7-2AABBA13CEA3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271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1677194" y="2515394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FE914-CBC0-4C27-AFB1-71BB27A7EE58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29E54-538E-49EC-9C64-D9171096DC3E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6094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86236-34EA-4166-8C13-211BBD258C75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AAE21-2C05-4F08-AF09-8D9F37352D3D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4307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4572000"/>
            <a:ext cx="6781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303030">
                    <a:lumMod val="90000"/>
                    <a:lumOff val="1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5F02C8-E08F-4DE1-98C5-EC9AA6017489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303030">
                    <a:lumMod val="90000"/>
                    <a:lumOff val="1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8013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7515AA8A-A73E-48E4-B2A0-65CD8E8A8F77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  <p:sp>
        <p:nvSpPr>
          <p:cNvPr id="8" name="Rectangle 7"/>
          <p:cNvSpPr/>
          <p:nvPr/>
        </p:nvSpPr>
        <p:spPr>
          <a:xfrm>
            <a:off x="777875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53" r:id="rId2"/>
    <p:sldLayoutId id="2147483779" r:id="rId3"/>
    <p:sldLayoutId id="2147483754" r:id="rId4"/>
    <p:sldLayoutId id="2147483780" r:id="rId5"/>
    <p:sldLayoutId id="2147483755" r:id="rId6"/>
    <p:sldLayoutId id="2147483756" r:id="rId7"/>
    <p:sldLayoutId id="2147483781" r:id="rId8"/>
    <p:sldLayoutId id="2147483757" r:id="rId9"/>
    <p:sldLayoutId id="2147483758" r:id="rId10"/>
    <p:sldLayoutId id="21474837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3725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3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4572000"/>
            <a:ext cx="6781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303030">
                    <a:lumMod val="90000"/>
                    <a:lumOff val="1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88AEC1-280E-4590-A3F4-C5713666EFE0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303030">
                    <a:lumMod val="90000"/>
                    <a:lumOff val="1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8013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99696C8D-2072-4904-8C2F-0209C478E3A0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  <p:sp>
        <p:nvSpPr>
          <p:cNvPr id="8" name="Rectangle 7"/>
          <p:cNvSpPr/>
          <p:nvPr/>
        </p:nvSpPr>
        <p:spPr>
          <a:xfrm>
            <a:off x="777875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60" r:id="rId2"/>
    <p:sldLayoutId id="2147483783" r:id="rId3"/>
    <p:sldLayoutId id="2147483761" r:id="rId4"/>
    <p:sldLayoutId id="2147483784" r:id="rId5"/>
    <p:sldLayoutId id="2147483762" r:id="rId6"/>
    <p:sldLayoutId id="2147483763" r:id="rId7"/>
    <p:sldLayoutId id="2147483785" r:id="rId8"/>
    <p:sldLayoutId id="2147483764" r:id="rId9"/>
    <p:sldLayoutId id="2147483765" r:id="rId10"/>
    <p:sldLayoutId id="214748376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3725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3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MX" smtClean="0"/>
          </a:p>
        </p:txBody>
      </p:sp>
      <p:sp>
        <p:nvSpPr>
          <p:cNvPr id="307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C9AA16-FD7A-4502-9649-15D99121AD68}" type="datetimeFigureOut">
              <a:rPr lang="es-MX"/>
              <a:pPr>
                <a:defRPr/>
              </a:pPr>
              <a:t>27/02/15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DA492F-2B70-4E4D-9816-17E57D62E743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86" r:id="rId12"/>
    <p:sldLayoutId id="21474837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9" Type="http://schemas.openxmlformats.org/officeDocument/2006/relationships/image" Target="../media/image50.jpeg"/><Relationship Id="rId10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7.png"/><Relationship Id="rId1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Relationship Id="rId10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5" Type="http://schemas.openxmlformats.org/officeDocument/2006/relationships/image" Target="../media/image101.jpeg"/><Relationship Id="rId6" Type="http://schemas.openxmlformats.org/officeDocument/2006/relationships/image" Target="../media/image102.jpeg"/><Relationship Id="rId7" Type="http://schemas.openxmlformats.org/officeDocument/2006/relationships/image" Target="../media/image103.jpeg"/><Relationship Id="rId8" Type="http://schemas.openxmlformats.org/officeDocument/2006/relationships/image" Target="../media/image104.jpeg"/><Relationship Id="rId9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5" Type="http://schemas.openxmlformats.org/officeDocument/2006/relationships/image" Target="../media/image101.jpeg"/><Relationship Id="rId6" Type="http://schemas.openxmlformats.org/officeDocument/2006/relationships/image" Target="../media/image102.jpeg"/><Relationship Id="rId7" Type="http://schemas.openxmlformats.org/officeDocument/2006/relationships/image" Target="../media/image103.jpeg"/><Relationship Id="rId8" Type="http://schemas.openxmlformats.org/officeDocument/2006/relationships/image" Target="../media/image106.jpeg"/><Relationship Id="rId9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8.jpeg"/><Relationship Id="rId3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0.jpeg"/><Relationship Id="rId3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35.xml"/><Relationship Id="rId2" Type="http://schemas.openxmlformats.org/officeDocument/2006/relationships/diagramData" Target="../diagrams/data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1" Type="http://schemas.openxmlformats.org/officeDocument/2006/relationships/slideLayout" Target="../slideLayouts/slideLayout24.xml"/><Relationship Id="rId2" Type="http://schemas.openxmlformats.org/officeDocument/2006/relationships/hyperlink" Target="http://www.webofknowledge.com/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scielo.br/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1.png"/><Relationship Id="rId3" Type="http://schemas.openxmlformats.org/officeDocument/2006/relationships/image" Target="../media/image13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jpeg"/><Relationship Id="rId12" Type="http://schemas.openxmlformats.org/officeDocument/2006/relationships/image" Target="../media/image38.jpeg"/><Relationship Id="rId13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9" Type="http://schemas.openxmlformats.org/officeDocument/2006/relationships/image" Target="../media/image35.jpeg"/><Relationship Id="rId10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s-ES" smtClean="0"/>
          </a:p>
        </p:txBody>
      </p:sp>
      <p:pic>
        <p:nvPicPr>
          <p:cNvPr id="14339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914400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6 CuadroTexto"/>
          <p:cNvSpPr txBox="1">
            <a:spLocks noChangeArrowheads="1"/>
          </p:cNvSpPr>
          <p:nvPr/>
        </p:nvSpPr>
        <p:spPr bwMode="auto">
          <a:xfrm>
            <a:off x="125413" y="4941888"/>
            <a:ext cx="89630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endParaRPr lang="es-E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s-ES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es-ES" dirty="0"/>
          </a:p>
        </p:txBody>
      </p:sp>
      <p:pic>
        <p:nvPicPr>
          <p:cNvPr id="14341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8" y="333375"/>
            <a:ext cx="219392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404813"/>
            <a:ext cx="21097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33375"/>
            <a:ext cx="169862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187624" y="1844824"/>
            <a:ext cx="1296144" cy="2736304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1187624" y="4725144"/>
            <a:ext cx="1296144" cy="2132856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6" name="5 Rectángulo"/>
          <p:cNvSpPr/>
          <p:nvPr/>
        </p:nvSpPr>
        <p:spPr>
          <a:xfrm>
            <a:off x="2843808" y="1052736"/>
            <a:ext cx="1080120" cy="432048"/>
          </a:xfrm>
          <a:prstGeom prst="rect">
            <a:avLst/>
          </a:prstGeom>
          <a:noFill/>
          <a:ln cmpd="tri">
            <a:solidFill>
              <a:srgbClr val="C00000"/>
            </a:solidFill>
          </a:ln>
          <a:scene3d>
            <a:camera prst="orthographicFront"/>
            <a:lightRig rig="threePt" dir="t"/>
          </a:scene3d>
          <a:sp3d contourW="12700"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3" name="2 Flecha derecha"/>
          <p:cNvSpPr/>
          <p:nvPr/>
        </p:nvSpPr>
        <p:spPr>
          <a:xfrm rot="10800000">
            <a:off x="7667625" y="1244600"/>
            <a:ext cx="996950" cy="7921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8" name="7 Flecha derecha"/>
          <p:cNvSpPr/>
          <p:nvPr/>
        </p:nvSpPr>
        <p:spPr>
          <a:xfrm rot="10800000">
            <a:off x="7667625" y="2268538"/>
            <a:ext cx="996950" cy="790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9" name="8 Flecha derecha"/>
          <p:cNvSpPr/>
          <p:nvPr/>
        </p:nvSpPr>
        <p:spPr>
          <a:xfrm rot="10800000">
            <a:off x="7667625" y="3457575"/>
            <a:ext cx="1152525" cy="835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10" name="9 Flecha derecha"/>
          <p:cNvSpPr/>
          <p:nvPr/>
        </p:nvSpPr>
        <p:spPr>
          <a:xfrm rot="10800000">
            <a:off x="7667625" y="4868863"/>
            <a:ext cx="1152525" cy="792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cxnSp>
        <p:nvCxnSpPr>
          <p:cNvPr id="11" name="10 Conector recto"/>
          <p:cNvCxnSpPr/>
          <p:nvPr/>
        </p:nvCxnSpPr>
        <p:spPr>
          <a:xfrm>
            <a:off x="1901825" y="2339975"/>
            <a:ext cx="42863" cy="904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1949450" y="2284413"/>
            <a:ext cx="103188" cy="14605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1784350" y="3790950"/>
            <a:ext cx="25400" cy="8413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 flipV="1">
            <a:off x="1800225" y="3705225"/>
            <a:ext cx="138113" cy="16986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2016125" y="2720975"/>
            <a:ext cx="42863" cy="9207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 flipV="1">
            <a:off x="2063750" y="2665413"/>
            <a:ext cx="103188" cy="14763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1908175" y="2879725"/>
            <a:ext cx="44450" cy="904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 flipV="1">
            <a:off x="1955800" y="2822575"/>
            <a:ext cx="103188" cy="14763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1852613" y="3041650"/>
            <a:ext cx="42862" cy="904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 flipV="1">
            <a:off x="1900238" y="2986088"/>
            <a:ext cx="103187" cy="14605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>
            <a:off x="1865313" y="3211513"/>
            <a:ext cx="42862" cy="9048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 flipV="1">
            <a:off x="1912938" y="3154363"/>
            <a:ext cx="103187" cy="14763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>
            <a:off x="1990725" y="3406775"/>
            <a:ext cx="42863" cy="904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 flipV="1">
            <a:off x="2038350" y="3351213"/>
            <a:ext cx="101600" cy="14605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1985963" y="3559175"/>
            <a:ext cx="42862" cy="9207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 flipV="1">
            <a:off x="2033588" y="3503613"/>
            <a:ext cx="103187" cy="14763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"/>
          <p:cNvCxnSpPr/>
          <p:nvPr/>
        </p:nvCxnSpPr>
        <p:spPr>
          <a:xfrm>
            <a:off x="2054225" y="2492375"/>
            <a:ext cx="42863" cy="904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"/>
          <p:cNvCxnSpPr/>
          <p:nvPr/>
        </p:nvCxnSpPr>
        <p:spPr>
          <a:xfrm flipV="1">
            <a:off x="2101850" y="2436813"/>
            <a:ext cx="103188" cy="14605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>
            <a:off x="1990725" y="3930650"/>
            <a:ext cx="42863" cy="9207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 flipV="1">
            <a:off x="2038350" y="3875088"/>
            <a:ext cx="101600" cy="14763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"/>
          <p:cNvCxnSpPr/>
          <p:nvPr/>
        </p:nvCxnSpPr>
        <p:spPr>
          <a:xfrm>
            <a:off x="2033588" y="4079875"/>
            <a:ext cx="44450" cy="904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 flipV="1">
            <a:off x="2081213" y="4022725"/>
            <a:ext cx="103187" cy="14763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>
            <a:off x="2106613" y="4275138"/>
            <a:ext cx="42862" cy="9207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"/>
          <p:cNvCxnSpPr/>
          <p:nvPr/>
        </p:nvCxnSpPr>
        <p:spPr>
          <a:xfrm flipV="1">
            <a:off x="2152650" y="4219575"/>
            <a:ext cx="103188" cy="14763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1928813" y="4481513"/>
            <a:ext cx="42862" cy="9048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 flipV="1">
            <a:off x="1976438" y="4425950"/>
            <a:ext cx="103187" cy="14605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2054 Conector recto"/>
          <p:cNvCxnSpPr/>
          <p:nvPr/>
        </p:nvCxnSpPr>
        <p:spPr>
          <a:xfrm>
            <a:off x="1331913" y="494188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2059 Conector recto"/>
          <p:cNvCxnSpPr/>
          <p:nvPr/>
        </p:nvCxnSpPr>
        <p:spPr>
          <a:xfrm>
            <a:off x="2519363" y="4941888"/>
            <a:ext cx="36512" cy="7143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2" name="2061 Conector recto"/>
          <p:cNvCxnSpPr/>
          <p:nvPr/>
        </p:nvCxnSpPr>
        <p:spPr>
          <a:xfrm flipV="1">
            <a:off x="2555875" y="4868863"/>
            <a:ext cx="71438" cy="14446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recto"/>
          <p:cNvCxnSpPr/>
          <p:nvPr/>
        </p:nvCxnSpPr>
        <p:spPr>
          <a:xfrm>
            <a:off x="2265363" y="5129213"/>
            <a:ext cx="36512" cy="7302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59 Conector recto"/>
          <p:cNvCxnSpPr/>
          <p:nvPr/>
        </p:nvCxnSpPr>
        <p:spPr>
          <a:xfrm flipV="1">
            <a:off x="2301875" y="5057775"/>
            <a:ext cx="71438" cy="14446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"/>
          <p:cNvCxnSpPr/>
          <p:nvPr/>
        </p:nvCxnSpPr>
        <p:spPr>
          <a:xfrm>
            <a:off x="2254250" y="5283200"/>
            <a:ext cx="36513" cy="7143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1 Conector recto"/>
          <p:cNvCxnSpPr/>
          <p:nvPr/>
        </p:nvCxnSpPr>
        <p:spPr>
          <a:xfrm flipV="1">
            <a:off x="2290763" y="5211763"/>
            <a:ext cx="71437" cy="14287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1943100" y="5470525"/>
            <a:ext cx="36513" cy="7143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 flipV="1">
            <a:off x="1979613" y="5399088"/>
            <a:ext cx="71437" cy="14287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2332038" y="5654675"/>
            <a:ext cx="36512" cy="7302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65 Conector recto"/>
          <p:cNvCxnSpPr/>
          <p:nvPr/>
        </p:nvCxnSpPr>
        <p:spPr>
          <a:xfrm flipV="1">
            <a:off x="2368550" y="5583238"/>
            <a:ext cx="71438" cy="14446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Conector recto"/>
          <p:cNvCxnSpPr/>
          <p:nvPr/>
        </p:nvCxnSpPr>
        <p:spPr>
          <a:xfrm>
            <a:off x="2314575" y="5811838"/>
            <a:ext cx="34925" cy="7143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 flipV="1">
            <a:off x="2349500" y="5738813"/>
            <a:ext cx="73025" cy="14446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2439988" y="5973763"/>
            <a:ext cx="36512" cy="7143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 flipV="1">
            <a:off x="2476500" y="5902325"/>
            <a:ext cx="71438" cy="14287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2520950" y="6169025"/>
            <a:ext cx="36513" cy="7143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 flipV="1">
            <a:off x="2557463" y="6096000"/>
            <a:ext cx="71437" cy="14446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2 Conector recto"/>
          <p:cNvCxnSpPr/>
          <p:nvPr/>
        </p:nvCxnSpPr>
        <p:spPr>
          <a:xfrm>
            <a:off x="2565400" y="6348413"/>
            <a:ext cx="34925" cy="7302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73 Conector recto"/>
          <p:cNvCxnSpPr/>
          <p:nvPr/>
        </p:nvCxnSpPr>
        <p:spPr>
          <a:xfrm flipV="1">
            <a:off x="2600325" y="6276975"/>
            <a:ext cx="73025" cy="14446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74 Conector recto"/>
          <p:cNvCxnSpPr/>
          <p:nvPr/>
        </p:nvCxnSpPr>
        <p:spPr>
          <a:xfrm>
            <a:off x="2401888" y="6524625"/>
            <a:ext cx="36512" cy="7143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75 Conector recto"/>
          <p:cNvCxnSpPr/>
          <p:nvPr/>
        </p:nvCxnSpPr>
        <p:spPr>
          <a:xfrm flipV="1">
            <a:off x="2438400" y="6451600"/>
            <a:ext cx="71438" cy="14446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76 Conector recto"/>
          <p:cNvCxnSpPr/>
          <p:nvPr/>
        </p:nvCxnSpPr>
        <p:spPr>
          <a:xfrm>
            <a:off x="2282825" y="6672263"/>
            <a:ext cx="34925" cy="7302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77 Conector recto"/>
          <p:cNvCxnSpPr/>
          <p:nvPr/>
        </p:nvCxnSpPr>
        <p:spPr>
          <a:xfrm flipV="1">
            <a:off x="2317750" y="6600825"/>
            <a:ext cx="73025" cy="14446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8" name="2067 Conector recto"/>
          <p:cNvCxnSpPr/>
          <p:nvPr/>
        </p:nvCxnSpPr>
        <p:spPr>
          <a:xfrm>
            <a:off x="3203575" y="1989138"/>
            <a:ext cx="151288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Conector recto"/>
          <p:cNvCxnSpPr/>
          <p:nvPr/>
        </p:nvCxnSpPr>
        <p:spPr>
          <a:xfrm>
            <a:off x="3167063" y="3302000"/>
            <a:ext cx="151288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83 Conector recto"/>
          <p:cNvCxnSpPr/>
          <p:nvPr/>
        </p:nvCxnSpPr>
        <p:spPr>
          <a:xfrm>
            <a:off x="3167063" y="4581525"/>
            <a:ext cx="151288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84 Conector recto"/>
          <p:cNvCxnSpPr/>
          <p:nvPr/>
        </p:nvCxnSpPr>
        <p:spPr>
          <a:xfrm>
            <a:off x="3203575" y="5883275"/>
            <a:ext cx="151288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364163" y="1412875"/>
            <a:ext cx="1655762" cy="5445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3276600" y="115888"/>
            <a:ext cx="2808288" cy="7921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6" name="5 Rectángulo"/>
          <p:cNvSpPr/>
          <p:nvPr/>
        </p:nvSpPr>
        <p:spPr>
          <a:xfrm>
            <a:off x="1763713" y="1196975"/>
            <a:ext cx="2862262" cy="13684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cxnSp>
        <p:nvCxnSpPr>
          <p:cNvPr id="4" name="3 Conector recto de flecha"/>
          <p:cNvCxnSpPr/>
          <p:nvPr/>
        </p:nvCxnSpPr>
        <p:spPr>
          <a:xfrm flipH="1">
            <a:off x="7126288" y="2276475"/>
            <a:ext cx="1117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flipH="1">
            <a:off x="7126288" y="2428875"/>
            <a:ext cx="11509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H="1">
            <a:off x="7126288" y="2581275"/>
            <a:ext cx="11509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H="1">
            <a:off x="7159625" y="2733675"/>
            <a:ext cx="11525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flipH="1">
            <a:off x="7159625" y="2886075"/>
            <a:ext cx="11525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flipH="1">
            <a:off x="7159625" y="3043238"/>
            <a:ext cx="11525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flipH="1">
            <a:off x="7159625" y="3190875"/>
            <a:ext cx="11525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H="1">
            <a:off x="7159625" y="3354388"/>
            <a:ext cx="11525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flipH="1">
            <a:off x="7159625" y="3522663"/>
            <a:ext cx="11525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flipH="1">
            <a:off x="7159625" y="3716338"/>
            <a:ext cx="11525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 flipH="1">
            <a:off x="7159625" y="3933825"/>
            <a:ext cx="11525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flipH="1">
            <a:off x="7159625" y="4135438"/>
            <a:ext cx="11525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>
            <a:off x="7159625" y="4724400"/>
            <a:ext cx="115252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H="1">
            <a:off x="7245350" y="5949950"/>
            <a:ext cx="115093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Rectángulo"/>
          <p:cNvSpPr/>
          <p:nvPr/>
        </p:nvSpPr>
        <p:spPr>
          <a:xfrm>
            <a:off x="3348038" y="188913"/>
            <a:ext cx="863600" cy="215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5" name="24 Flecha arriba"/>
          <p:cNvSpPr/>
          <p:nvPr/>
        </p:nvSpPr>
        <p:spPr>
          <a:xfrm>
            <a:off x="3408363" y="673100"/>
            <a:ext cx="142875" cy="2159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8" name="27 Flecha arriba"/>
          <p:cNvSpPr/>
          <p:nvPr/>
        </p:nvSpPr>
        <p:spPr>
          <a:xfrm>
            <a:off x="3695700" y="673100"/>
            <a:ext cx="144463" cy="2159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9" name="28 Flecha arriba"/>
          <p:cNvSpPr/>
          <p:nvPr/>
        </p:nvSpPr>
        <p:spPr>
          <a:xfrm>
            <a:off x="3995738" y="671513"/>
            <a:ext cx="144462" cy="2159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6" name="25 Rectángulo"/>
          <p:cNvSpPr/>
          <p:nvPr/>
        </p:nvSpPr>
        <p:spPr>
          <a:xfrm>
            <a:off x="4211638" y="188913"/>
            <a:ext cx="936625" cy="215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0" name="29 Flecha arriba"/>
          <p:cNvSpPr/>
          <p:nvPr/>
        </p:nvSpPr>
        <p:spPr>
          <a:xfrm>
            <a:off x="4284663" y="673100"/>
            <a:ext cx="142875" cy="214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2" name="31 Flecha arriba"/>
          <p:cNvSpPr/>
          <p:nvPr/>
        </p:nvSpPr>
        <p:spPr>
          <a:xfrm>
            <a:off x="4614863" y="685800"/>
            <a:ext cx="144462" cy="2159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3" name="32 Flecha arriba"/>
          <p:cNvSpPr/>
          <p:nvPr/>
        </p:nvSpPr>
        <p:spPr>
          <a:xfrm>
            <a:off x="4932363" y="668338"/>
            <a:ext cx="144462" cy="2159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1" name="30 Flecha abajo"/>
          <p:cNvSpPr/>
          <p:nvPr/>
        </p:nvSpPr>
        <p:spPr>
          <a:xfrm>
            <a:off x="5219700" y="188913"/>
            <a:ext cx="144463" cy="215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4" name="33 Flecha abajo"/>
          <p:cNvSpPr/>
          <p:nvPr/>
        </p:nvSpPr>
        <p:spPr>
          <a:xfrm>
            <a:off x="5508625" y="188913"/>
            <a:ext cx="142875" cy="215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24" grpId="0" animBg="1"/>
      <p:bldP spid="24" grpId="1" animBg="1"/>
      <p:bldP spid="25" grpId="0" animBg="1"/>
      <p:bldP spid="28" grpId="0" animBg="1"/>
      <p:bldP spid="29" grpId="0" animBg="1"/>
      <p:bldP spid="26" grpId="0" animBg="1"/>
      <p:bldP spid="30" grpId="0" animBg="1"/>
      <p:bldP spid="32" grpId="0" animBg="1"/>
      <p:bldP spid="33" grpId="0" animBg="1"/>
      <p:bldP spid="33" grpId="1" animBg="1"/>
      <p:bldP spid="31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3348038" y="1916113"/>
            <a:ext cx="2232025" cy="58578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1600" b="1">
                <a:solidFill>
                  <a:srgbClr val="FF0000"/>
                </a:solidFill>
              </a:rPr>
              <a:t>Búsqueda por título de revistas</a:t>
            </a:r>
            <a:r>
              <a:rPr lang="es-ES" sz="1600"/>
              <a:t> </a:t>
            </a:r>
          </a:p>
        </p:txBody>
      </p:sp>
      <p:sp>
        <p:nvSpPr>
          <p:cNvPr id="4" name="3 Flecha izquierda"/>
          <p:cNvSpPr/>
          <p:nvPr/>
        </p:nvSpPr>
        <p:spPr>
          <a:xfrm>
            <a:off x="2555875" y="2060575"/>
            <a:ext cx="792163" cy="2889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6" name="5 Flecha izquierda"/>
          <p:cNvSpPr/>
          <p:nvPr/>
        </p:nvSpPr>
        <p:spPr>
          <a:xfrm rot="19172500">
            <a:off x="2809875" y="2498725"/>
            <a:ext cx="593725" cy="3540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1835150" y="3213100"/>
            <a:ext cx="1008063" cy="17287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3492500" y="3716338"/>
            <a:ext cx="2570163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2800" b="1">
                <a:solidFill>
                  <a:srgbClr val="FF0000"/>
                </a:solidFill>
              </a:rPr>
              <a:t>Área de estudio</a:t>
            </a:r>
          </a:p>
        </p:txBody>
      </p:sp>
      <p:sp>
        <p:nvSpPr>
          <p:cNvPr id="10" name="9 Cerrar llave"/>
          <p:cNvSpPr/>
          <p:nvPr/>
        </p:nvSpPr>
        <p:spPr>
          <a:xfrm>
            <a:off x="2951163" y="3213100"/>
            <a:ext cx="496887" cy="172878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1943100" y="6237288"/>
            <a:ext cx="2016125" cy="36988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s-ES" b="1">
                <a:solidFill>
                  <a:srgbClr val="FF0000"/>
                </a:solidFill>
              </a:rPr>
              <a:t>Editoriales</a:t>
            </a:r>
          </a:p>
        </p:txBody>
      </p:sp>
      <p:sp>
        <p:nvSpPr>
          <p:cNvPr id="12" name="11 Flecha arriba"/>
          <p:cNvSpPr/>
          <p:nvPr/>
        </p:nvSpPr>
        <p:spPr>
          <a:xfrm>
            <a:off x="2555875" y="5373688"/>
            <a:ext cx="792163" cy="7191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3" name="12 CuadroTexto"/>
          <p:cNvSpPr txBox="1">
            <a:spLocks noChangeArrowheads="1"/>
          </p:cNvSpPr>
          <p:nvPr/>
        </p:nvSpPr>
        <p:spPr bwMode="auto">
          <a:xfrm>
            <a:off x="0" y="150813"/>
            <a:ext cx="9144000" cy="6556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s-ES" sz="14000" b="1">
                <a:solidFill>
                  <a:srgbClr val="FF0000"/>
                </a:solidFill>
              </a:rPr>
              <a:t>SciELO </a:t>
            </a:r>
          </a:p>
          <a:p>
            <a:pPr algn="ctr" eaLnBrk="1" hangingPunct="1"/>
            <a:r>
              <a:rPr lang="es-ES" sz="14000" b="1">
                <a:solidFill>
                  <a:srgbClr val="FF0000"/>
                </a:solidFill>
              </a:rPr>
              <a:t>en </a:t>
            </a:r>
          </a:p>
          <a:p>
            <a:pPr algn="ctr" eaLnBrk="1" hangingPunct="1"/>
            <a:r>
              <a:rPr lang="es-ES" sz="14000" b="1">
                <a:solidFill>
                  <a:srgbClr val="FF0000"/>
                </a:solidFill>
              </a:rPr>
              <a:t>números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68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Flecha derecha"/>
          <p:cNvSpPr/>
          <p:nvPr/>
        </p:nvSpPr>
        <p:spPr>
          <a:xfrm>
            <a:off x="1547813" y="1052513"/>
            <a:ext cx="674687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1016000"/>
            <a:ext cx="3644900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1052513"/>
            <a:ext cx="37211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Flecha derecha"/>
          <p:cNvSpPr/>
          <p:nvPr/>
        </p:nvSpPr>
        <p:spPr>
          <a:xfrm rot="1888087">
            <a:off x="777875" y="2362200"/>
            <a:ext cx="2968625" cy="649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0638"/>
            <a:ext cx="3600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Flecha derecha"/>
          <p:cNvSpPr/>
          <p:nvPr/>
        </p:nvSpPr>
        <p:spPr>
          <a:xfrm rot="1470921">
            <a:off x="1223963" y="2955925"/>
            <a:ext cx="2425700" cy="592138"/>
          </a:xfrm>
          <a:prstGeom prst="rightArrow">
            <a:avLst>
              <a:gd name="adj1" fmla="val 8002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7938"/>
            <a:ext cx="23701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Flecha derecha"/>
          <p:cNvSpPr/>
          <p:nvPr/>
        </p:nvSpPr>
        <p:spPr>
          <a:xfrm>
            <a:off x="2124075" y="3500438"/>
            <a:ext cx="2447925" cy="3130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4332288"/>
            <a:ext cx="26479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429000"/>
            <a:ext cx="23050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573463"/>
            <a:ext cx="26479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3" y="3252788"/>
            <a:ext cx="3024187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0"/>
            <a:ext cx="732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3 CuadroTexto"/>
          <p:cNvSpPr txBox="1">
            <a:spLocks noChangeArrowheads="1"/>
          </p:cNvSpPr>
          <p:nvPr/>
        </p:nvSpPr>
        <p:spPr bwMode="auto">
          <a:xfrm>
            <a:off x="1476375" y="5106988"/>
            <a:ext cx="38877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sz="6600" b="1">
                <a:solidFill>
                  <a:srgbClr val="C00000"/>
                </a:solidFill>
              </a:rPr>
              <a:t>México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7657" y="476672"/>
            <a:ext cx="9144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s-ES" sz="2000" dirty="0">
                <a:latin typeface="+mj-lt"/>
                <a:cs typeface="+mn-cs"/>
              </a:rPr>
              <a:t>En el año 2003 se puso en marcha una prueba piloto </a:t>
            </a:r>
            <a:r>
              <a:rPr lang="es-ES" sz="2000" dirty="0" err="1">
                <a:latin typeface="+mj-lt"/>
                <a:cs typeface="+mn-cs"/>
              </a:rPr>
              <a:t>SciELO</a:t>
            </a:r>
            <a:r>
              <a:rPr lang="es-ES" sz="2000" dirty="0">
                <a:latin typeface="+mj-lt"/>
                <a:cs typeface="+mn-cs"/>
              </a:rPr>
              <a:t>-México, la cual permitió conocer y adoptar la metodología </a:t>
            </a:r>
            <a:r>
              <a:rPr lang="es-ES" sz="2000" dirty="0" err="1">
                <a:latin typeface="+mj-lt"/>
                <a:cs typeface="+mn-cs"/>
              </a:rPr>
              <a:t>SciELO</a:t>
            </a:r>
            <a:r>
              <a:rPr lang="es-ES" sz="2000" dirty="0">
                <a:latin typeface="+mj-lt"/>
                <a:cs typeface="+mn-cs"/>
              </a:rPr>
              <a:t>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>
              <a:latin typeface="+mj-lt"/>
              <a:cs typeface="+mn-cs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s-ES" sz="2000" dirty="0" smtClean="0">
                <a:latin typeface="+mj-lt"/>
                <a:cs typeface="+mn-cs"/>
              </a:rPr>
              <a:t>Para </a:t>
            </a:r>
            <a:r>
              <a:rPr lang="es-ES" sz="2000" dirty="0">
                <a:latin typeface="+mj-lt"/>
                <a:cs typeface="+mn-cs"/>
              </a:rPr>
              <a:t>el año 2005 se hizo una selección  de 7 títulos de revistas, todas del área médica.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>
              <a:latin typeface="+mj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000" dirty="0" smtClean="0">
                <a:latin typeface="+mj-lt"/>
                <a:cs typeface="+mn-cs"/>
              </a:rPr>
              <a:t>El </a:t>
            </a:r>
            <a:r>
              <a:rPr lang="es-ES" sz="2000" dirty="0">
                <a:latin typeface="+mj-lt"/>
                <a:cs typeface="+mn-cs"/>
              </a:rPr>
              <a:t>31 de Mayo de 2007 se presento formalmente el proyecto. De esta manera la Dirección General de Bibliotecas (DGB) de la UNAM y el Centro de Información para Decisiones en Salud Pública (CENIDSP) del Instituto Nacional de Salud Pública, presentaron a la comunidad académica y bibliotecaria científica el proyecto </a:t>
            </a:r>
            <a:r>
              <a:rPr lang="es-ES" sz="2000" dirty="0" err="1">
                <a:latin typeface="+mj-lt"/>
                <a:cs typeface="+mn-cs"/>
              </a:rPr>
              <a:t>SciELO</a:t>
            </a:r>
            <a:r>
              <a:rPr lang="es-ES" sz="2000" dirty="0">
                <a:latin typeface="+mj-lt"/>
                <a:cs typeface="+mn-cs"/>
              </a:rPr>
              <a:t> </a:t>
            </a:r>
            <a:r>
              <a:rPr lang="es-ES" sz="2000" i="1" dirty="0">
                <a:latin typeface="+mj-lt"/>
                <a:cs typeface="+mn-cs"/>
              </a:rPr>
              <a:t>(</a:t>
            </a:r>
            <a:r>
              <a:rPr lang="es-ES" sz="2000" i="1" dirty="0" err="1">
                <a:latin typeface="+mj-lt"/>
                <a:cs typeface="+mn-cs"/>
              </a:rPr>
              <a:t>Scientific</a:t>
            </a:r>
            <a:r>
              <a:rPr lang="es-ES" sz="2000" i="1" dirty="0">
                <a:latin typeface="+mj-lt"/>
                <a:cs typeface="+mn-cs"/>
              </a:rPr>
              <a:t> </a:t>
            </a:r>
            <a:r>
              <a:rPr lang="es-ES" sz="2000" i="1" dirty="0" err="1">
                <a:latin typeface="+mj-lt"/>
                <a:cs typeface="+mn-cs"/>
              </a:rPr>
              <a:t>Electronic</a:t>
            </a:r>
            <a:r>
              <a:rPr lang="es-ES" sz="2000" i="1" dirty="0">
                <a:latin typeface="+mj-lt"/>
                <a:cs typeface="+mn-cs"/>
              </a:rPr>
              <a:t> Library </a:t>
            </a:r>
            <a:r>
              <a:rPr lang="es-ES" sz="2000" i="1" dirty="0" err="1">
                <a:latin typeface="+mj-lt"/>
                <a:cs typeface="+mn-cs"/>
              </a:rPr>
              <a:t>on</a:t>
            </a:r>
            <a:r>
              <a:rPr lang="es-ES" sz="2000" i="1" dirty="0">
                <a:latin typeface="+mj-lt"/>
                <a:cs typeface="+mn-cs"/>
              </a:rPr>
              <a:t> Line</a:t>
            </a:r>
            <a:r>
              <a:rPr lang="es-ES" sz="2000" i="1" dirty="0" smtClean="0">
                <a:latin typeface="+mj-lt"/>
                <a:cs typeface="+mn-cs"/>
              </a:rPr>
              <a:t>)</a:t>
            </a:r>
            <a:r>
              <a:rPr lang="es-ES" sz="2000" dirty="0" smtClean="0">
                <a:latin typeface="+mj-lt"/>
                <a:cs typeface="+mn-cs"/>
              </a:rPr>
              <a:t>. </a:t>
            </a:r>
            <a:r>
              <a:rPr lang="es-ES_tradnl" sz="2000" dirty="0">
                <a:latin typeface="+mj-lt"/>
                <a:cs typeface="+mn-cs"/>
              </a:rPr>
              <a:t>Actualmente, </a:t>
            </a:r>
            <a:r>
              <a:rPr lang="es-ES_tradnl" sz="2000" dirty="0" err="1">
                <a:latin typeface="+mj-lt"/>
                <a:cs typeface="+mn-cs"/>
              </a:rPr>
              <a:t>SciELO</a:t>
            </a:r>
            <a:r>
              <a:rPr lang="es-ES_tradnl" sz="2000" dirty="0">
                <a:latin typeface="+mj-lt"/>
                <a:cs typeface="+mn-cs"/>
              </a:rPr>
              <a:t> México recibe financiamiento del Consejo Nacional de Ciencia y Tecnología (CONACYT)</a:t>
            </a:r>
            <a:endParaRPr lang="es-ES" sz="2000" dirty="0"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>
              <a:latin typeface="+mj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000" dirty="0">
                <a:latin typeface="+mj-lt"/>
                <a:cs typeface="+mn-cs"/>
              </a:rPr>
              <a:t> El 26 de Noviembre de 2010, la colección </a:t>
            </a:r>
            <a:r>
              <a:rPr lang="es-ES" sz="2000" dirty="0" err="1">
                <a:latin typeface="+mj-lt"/>
                <a:cs typeface="+mn-cs"/>
              </a:rPr>
              <a:t>SciELO</a:t>
            </a:r>
            <a:r>
              <a:rPr lang="es-ES" sz="2000" dirty="0">
                <a:latin typeface="+mj-lt"/>
                <a:cs typeface="+mn-cs"/>
              </a:rPr>
              <a:t>-México fue certificada por parte de </a:t>
            </a:r>
            <a:r>
              <a:rPr lang="es-ES" sz="2000" dirty="0" err="1">
                <a:latin typeface="+mj-lt"/>
                <a:cs typeface="+mn-cs"/>
              </a:rPr>
              <a:t>SciELO</a:t>
            </a:r>
            <a:r>
              <a:rPr lang="es-ES" sz="2000" dirty="0">
                <a:latin typeface="+mj-lt"/>
                <a:cs typeface="+mn-cs"/>
              </a:rPr>
              <a:t>-Brasil. Dicha certificación permite la indización de la colección mexicana en la red </a:t>
            </a:r>
            <a:r>
              <a:rPr lang="es-ES" sz="2000" dirty="0" err="1">
                <a:latin typeface="+mj-lt"/>
                <a:cs typeface="+mn-cs"/>
              </a:rPr>
              <a:t>SciELO</a:t>
            </a:r>
            <a:r>
              <a:rPr lang="es-ES" sz="2000" dirty="0">
                <a:latin typeface="+mj-lt"/>
                <a:cs typeface="+mn-cs"/>
              </a:rPr>
              <a:t>, permitiendo hacer búsquedas integradas, teniendo interoperabilidad con otras colecciones </a:t>
            </a:r>
            <a:r>
              <a:rPr lang="es-ES" sz="2000" dirty="0" err="1">
                <a:latin typeface="+mj-lt"/>
                <a:cs typeface="+mn-cs"/>
              </a:rPr>
              <a:t>SciELO</a:t>
            </a:r>
            <a:r>
              <a:rPr lang="es-ES" sz="2000" dirty="0">
                <a:latin typeface="+mj-lt"/>
                <a:cs typeface="+mn-cs"/>
              </a:rPr>
              <a:t> certificadas, todo esto desde el portal La Red </a:t>
            </a:r>
            <a:r>
              <a:rPr lang="es-ES" sz="2000" dirty="0" err="1">
                <a:latin typeface="+mj-lt"/>
                <a:cs typeface="+mn-cs"/>
              </a:rPr>
              <a:t>SciELO</a:t>
            </a:r>
            <a:r>
              <a:rPr lang="es-ES" sz="2000" dirty="0" smtClean="0">
                <a:latin typeface="+mj-lt"/>
                <a:cs typeface="+mn-cs"/>
              </a:rPr>
              <a:t>. </a:t>
            </a:r>
            <a:endParaRPr lang="es-ES" sz="2000" dirty="0"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Elipse"/>
          <p:cNvSpPr/>
          <p:nvPr/>
        </p:nvSpPr>
        <p:spPr>
          <a:xfrm>
            <a:off x="4572000" y="2276475"/>
            <a:ext cx="1008063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700213"/>
            <a:ext cx="3419475" cy="26003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4572000" y="2708275"/>
            <a:ext cx="1152525" cy="292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679700"/>
            <a:ext cx="3403600" cy="2520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Elipse"/>
          <p:cNvSpPr/>
          <p:nvPr/>
        </p:nvSpPr>
        <p:spPr>
          <a:xfrm>
            <a:off x="1403350" y="1844675"/>
            <a:ext cx="936625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8" name="7 Rectángulo"/>
          <p:cNvSpPr/>
          <p:nvPr/>
        </p:nvSpPr>
        <p:spPr>
          <a:xfrm>
            <a:off x="1547813" y="2276475"/>
            <a:ext cx="1295400" cy="10080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9" name="8 Elipse"/>
          <p:cNvSpPr/>
          <p:nvPr/>
        </p:nvSpPr>
        <p:spPr>
          <a:xfrm>
            <a:off x="3059113" y="1700213"/>
            <a:ext cx="1512887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10" name="9 Rectángulo"/>
          <p:cNvSpPr/>
          <p:nvPr/>
        </p:nvSpPr>
        <p:spPr>
          <a:xfrm>
            <a:off x="3059113" y="2420938"/>
            <a:ext cx="1512887" cy="1008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11" name="10 Elipse"/>
          <p:cNvSpPr/>
          <p:nvPr/>
        </p:nvSpPr>
        <p:spPr>
          <a:xfrm>
            <a:off x="4608513" y="1844675"/>
            <a:ext cx="935037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CuadroTexto"/>
          <p:cNvSpPr txBox="1">
            <a:spLocks noChangeArrowheads="1"/>
          </p:cNvSpPr>
          <p:nvPr/>
        </p:nvSpPr>
        <p:spPr bwMode="auto">
          <a:xfrm>
            <a:off x="34925" y="1341438"/>
            <a:ext cx="91090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s-ES" sz="9600" b="1">
                <a:solidFill>
                  <a:srgbClr val="C00000"/>
                </a:solidFill>
              </a:rPr>
              <a:t>Búsqueda por artículos y revistas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17"/>
          <p:cNvSpPr txBox="1"/>
          <p:nvPr/>
        </p:nvSpPr>
        <p:spPr>
          <a:xfrm>
            <a:off x="4284663" y="1989138"/>
            <a:ext cx="1306512" cy="708025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PDF</a:t>
            </a:r>
          </a:p>
        </p:txBody>
      </p:sp>
      <p:sp>
        <p:nvSpPr>
          <p:cNvPr id="5" name="CuadroTexto 19"/>
          <p:cNvSpPr txBox="1"/>
          <p:nvPr/>
        </p:nvSpPr>
        <p:spPr>
          <a:xfrm>
            <a:off x="1979613" y="1989138"/>
            <a:ext cx="2025650" cy="708025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HTML</a:t>
            </a:r>
          </a:p>
        </p:txBody>
      </p:sp>
      <p:cxnSp>
        <p:nvCxnSpPr>
          <p:cNvPr id="7" name="6 Conector recto de flecha"/>
          <p:cNvCxnSpPr/>
          <p:nvPr/>
        </p:nvCxnSpPr>
        <p:spPr>
          <a:xfrm flipH="1">
            <a:off x="3924300" y="2708275"/>
            <a:ext cx="863600" cy="15128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>
            <a:off x="3276600" y="2708275"/>
            <a:ext cx="0" cy="15128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uadroTexto 17"/>
          <p:cNvSpPr txBox="1"/>
          <p:nvPr/>
        </p:nvSpPr>
        <p:spPr>
          <a:xfrm>
            <a:off x="3108325" y="114300"/>
            <a:ext cx="1308100" cy="708025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PDF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uadroTexto 19"/>
          <p:cNvSpPr txBox="1"/>
          <p:nvPr/>
        </p:nvSpPr>
        <p:spPr>
          <a:xfrm>
            <a:off x="4716463" y="981075"/>
            <a:ext cx="1800225" cy="708025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HTML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20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9050" y="582613"/>
            <a:ext cx="723582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s-ES" altLang="es-MX" sz="24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Producto de la cooperación entre dos instituciones brasileñas</a:t>
            </a:r>
            <a:r>
              <a:rPr lang="es-ES" altLang="es-MX" sz="2400" b="1">
                <a:solidFill>
                  <a:srgbClr val="000000"/>
                </a:solidFill>
                <a:latin typeface="Arial" pitchFamily="34" charset="0"/>
              </a:rPr>
              <a:t>: </a:t>
            </a:r>
            <a:endParaRPr lang="es-MX" altLang="es-MX" sz="24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88925" y="1274763"/>
            <a:ext cx="72802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s-ES" altLang="es-MX" sz="28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FAPESP</a:t>
            </a:r>
            <a:r>
              <a:rPr lang="es-ES" altLang="es-MX" sz="22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 (Fundación de Apoyo a la Investigación del </a:t>
            </a:r>
            <a:r>
              <a:rPr lang="es-MX" altLang="es-MX" sz="22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Estado de </a:t>
            </a:r>
            <a:r>
              <a:rPr lang="es-ES" altLang="es-MX" sz="22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São</a:t>
            </a:r>
            <a:r>
              <a:rPr lang="es-MX" altLang="es-MX" sz="22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 Paulo)</a:t>
            </a:r>
            <a:r>
              <a:rPr lang="es-ES" altLang="es-MX" sz="22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 </a:t>
            </a:r>
            <a:endParaRPr lang="es-MX" altLang="es-MX" sz="2200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-17463" y="3444875"/>
            <a:ext cx="8001001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s-MX" sz="22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● Proyecto especializado en revistas médicas</a:t>
            </a:r>
            <a:r>
              <a:rPr lang="es-ES" sz="22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 </a:t>
            </a:r>
            <a:endParaRPr lang="es-MX" sz="2200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22225" y="4092575"/>
            <a:ext cx="7812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s-MX" sz="22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● Ampliación temática para convertirse en una hemeroteca multidisciplinaria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341313" y="2236788"/>
            <a:ext cx="717391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s-MX" altLang="es-MX" sz="28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BIREME/OPS</a:t>
            </a:r>
            <a:r>
              <a:rPr lang="es-MX" altLang="es-MX" sz="24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 Biblioteca Virtual en Salud y Organización Panamericana de la Salud</a:t>
            </a:r>
            <a:r>
              <a:rPr lang="es-ES" altLang="es-MX" sz="22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s-MX" altLang="es-MX" sz="2200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3779838" y="908050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MX" altLang="es-MX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-14288" y="5078413"/>
            <a:ext cx="7588251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s-MX" sz="22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● Red regional de colecciones</a:t>
            </a:r>
          </a:p>
        </p:txBody>
      </p:sp>
      <p:pic>
        <p:nvPicPr>
          <p:cNvPr id="6171" name="Picture 27" descr="flag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88913"/>
            <a:ext cx="11144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29" descr="flagb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25538"/>
            <a:ext cx="11525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5" name="Picture 31" descr="flag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844675"/>
            <a:ext cx="115728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7" name="Picture 33" descr="flagc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708275"/>
            <a:ext cx="11715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8" name="Picture 34" descr="flagc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3500438"/>
            <a:ext cx="11874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9" name="Picture 35" descr="flag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292600"/>
            <a:ext cx="11874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0" name="Picture 36" descr="flagm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084763"/>
            <a:ext cx="11525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1" name="Picture 37" descr="flagp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949950"/>
            <a:ext cx="11144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2" name="Picture 38" descr="flagv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949950"/>
            <a:ext cx="11144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3" name="Picture 39" descr="flagc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949950"/>
            <a:ext cx="11144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4" name="Picture 40" descr="flagp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949950"/>
            <a:ext cx="11525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5" name="Picture 41" descr="flagp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949950"/>
            <a:ext cx="11144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6" name="Picture 42" descr="flagsu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949950"/>
            <a:ext cx="11144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7" name="Picture 43" descr="flaguy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950"/>
            <a:ext cx="11049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9" name="Picture 45" descr="flagb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949950"/>
            <a:ext cx="11144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699" grpId="0"/>
      <p:bldP spid="29700" grpId="0"/>
      <p:bldP spid="29701" grpId="0"/>
      <p:bldP spid="29702" grpId="0"/>
      <p:bldP spid="2970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2124075" y="1557338"/>
            <a:ext cx="4248150" cy="292258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MX" altLang="es-MX" sz="6000" b="1">
                <a:solidFill>
                  <a:srgbClr val="0000FF"/>
                </a:solidFill>
                <a:latin typeface="Calibri" pitchFamily="34" charset="0"/>
              </a:rPr>
              <a:t>Texto completo</a:t>
            </a:r>
            <a:r>
              <a:rPr lang="es-MX" altLang="es-MX">
                <a:latin typeface="Calibri" pitchFamily="34" charset="0"/>
              </a:rPr>
              <a:t>. </a:t>
            </a:r>
            <a:r>
              <a:rPr lang="es-MX" altLang="es-MX" sz="3200">
                <a:latin typeface="Calibri" pitchFamily="34" charset="0"/>
              </a:rPr>
              <a:t>Basado en el lenguaje HTML internacional </a:t>
            </a:r>
          </a:p>
        </p:txBody>
      </p:sp>
      <p:sp>
        <p:nvSpPr>
          <p:cNvPr id="7" name="6 Forma libre"/>
          <p:cNvSpPr/>
          <p:nvPr/>
        </p:nvSpPr>
        <p:spPr>
          <a:xfrm>
            <a:off x="-468313" y="1687513"/>
            <a:ext cx="9250363" cy="5413375"/>
          </a:xfrm>
          <a:custGeom>
            <a:avLst/>
            <a:gdLst>
              <a:gd name="connsiteX0" fmla="*/ 1305910 w 9803524"/>
              <a:gd name="connsiteY0" fmla="*/ 0 h 5691352"/>
              <a:gd name="connsiteX1" fmla="*/ 1416269 w 9803524"/>
              <a:gd name="connsiteY1" fmla="*/ 4871545 h 5691352"/>
              <a:gd name="connsiteX2" fmla="*/ 9803524 w 9803524"/>
              <a:gd name="connsiteY2" fmla="*/ 4918842 h 5691352"/>
              <a:gd name="connsiteX3" fmla="*/ 9803524 w 9803524"/>
              <a:gd name="connsiteY3" fmla="*/ 4918842 h 569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3524" h="5691352">
                <a:moveTo>
                  <a:pt x="1305910" y="0"/>
                </a:moveTo>
                <a:cubicBezTo>
                  <a:pt x="652955" y="2025869"/>
                  <a:pt x="0" y="4051738"/>
                  <a:pt x="1416269" y="4871545"/>
                </a:cubicBezTo>
                <a:cubicBezTo>
                  <a:pt x="2832538" y="5691352"/>
                  <a:pt x="9803524" y="4918842"/>
                  <a:pt x="9803524" y="4918842"/>
                </a:cubicBezTo>
                <a:lnTo>
                  <a:pt x="9803524" y="491884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2987675" y="476250"/>
            <a:ext cx="5040313" cy="3324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MX" altLang="es-MX" sz="7200" b="1">
                <a:solidFill>
                  <a:srgbClr val="0000FF"/>
                </a:solidFill>
                <a:latin typeface="Calibri" pitchFamily="34" charset="0"/>
              </a:rPr>
              <a:t>Etiquetación HTML</a:t>
            </a:r>
            <a:r>
              <a:rPr lang="es-MX" altLang="es-MX">
                <a:latin typeface="Calibri" pitchFamily="34" charset="0"/>
              </a:rPr>
              <a:t> sin hojas de estilo. </a:t>
            </a:r>
          </a:p>
          <a:p>
            <a:pPr eaLnBrk="1" hangingPunct="1"/>
            <a:r>
              <a:rPr lang="es-MX" altLang="es-MX" sz="4800">
                <a:latin typeface="Calibri" pitchFamily="34" charset="0"/>
              </a:rPr>
              <a:t>Lenguaje universal.</a:t>
            </a:r>
          </a:p>
          <a:p>
            <a:pPr eaLnBrk="1" hangingPunct="1"/>
            <a:endParaRPr lang="es-MX" altLang="es-MX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Flecha derecha"/>
          <p:cNvSpPr/>
          <p:nvPr/>
        </p:nvSpPr>
        <p:spPr>
          <a:xfrm rot="10800000">
            <a:off x="5003800" y="3284538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5" name="4 Flecha derecha"/>
          <p:cNvSpPr/>
          <p:nvPr/>
        </p:nvSpPr>
        <p:spPr>
          <a:xfrm rot="10800000">
            <a:off x="5003800" y="4076700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6" name="5 Flecha derecha"/>
          <p:cNvSpPr/>
          <p:nvPr/>
        </p:nvSpPr>
        <p:spPr>
          <a:xfrm rot="10800000">
            <a:off x="5003800" y="4868863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7" name="6 Flecha derecha"/>
          <p:cNvSpPr/>
          <p:nvPr/>
        </p:nvSpPr>
        <p:spPr>
          <a:xfrm rot="10800000">
            <a:off x="5003800" y="594995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6300788" y="3429000"/>
            <a:ext cx="2592387" cy="29241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MX" altLang="es-MX">
                <a:latin typeface="Calibri" pitchFamily="34" charset="0"/>
              </a:rPr>
              <a:t>Recuperación exclusiva a través de los metadatos </a:t>
            </a:r>
            <a:r>
              <a:rPr lang="es-MX" altLang="es-MX" sz="6600" b="1">
                <a:latin typeface="Calibri" pitchFamily="34" charset="0"/>
              </a:rPr>
              <a:t>SciELO</a:t>
            </a:r>
            <a:r>
              <a:rPr lang="es-MX" altLang="es-MX">
                <a:latin typeface="Calibri" pitchFamily="34" charset="0"/>
              </a:rPr>
              <a:t>, basada en la  </a:t>
            </a:r>
            <a:r>
              <a:rPr lang="es-MX" altLang="es-MX" sz="3200" b="1">
                <a:latin typeface="Calibri" pitchFamily="34" charset="0"/>
              </a:rPr>
              <a:t>Metodología DTD SciELO</a:t>
            </a:r>
            <a:r>
              <a:rPr lang="es-MX" altLang="es-MX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952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4938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952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9237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CuadroTexto"/>
          <p:cNvSpPr txBox="1">
            <a:spLocks noChangeArrowheads="1"/>
          </p:cNvSpPr>
          <p:nvPr/>
        </p:nvSpPr>
        <p:spPr bwMode="auto">
          <a:xfrm>
            <a:off x="-15875" y="47625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s-ES" sz="9600" b="1">
                <a:solidFill>
                  <a:srgbClr val="C00000"/>
                </a:solidFill>
              </a:rPr>
              <a:t>Informes</a:t>
            </a:r>
          </a:p>
        </p:txBody>
      </p:sp>
      <p:grpSp>
        <p:nvGrpSpPr>
          <p:cNvPr id="36867" name="2 Grupo"/>
          <p:cNvGrpSpPr>
            <a:grpSpLocks/>
          </p:cNvGrpSpPr>
          <p:nvPr/>
        </p:nvGrpSpPr>
        <p:grpSpPr bwMode="auto">
          <a:xfrm>
            <a:off x="2663825" y="2349500"/>
            <a:ext cx="3816350" cy="3816350"/>
            <a:chOff x="1836204" y="0"/>
            <a:chExt cx="3816424" cy="3816424"/>
          </a:xfrm>
        </p:grpSpPr>
        <p:sp>
          <p:nvSpPr>
            <p:cNvPr id="4" name="3 Elipse"/>
            <p:cNvSpPr/>
            <p:nvPr/>
          </p:nvSpPr>
          <p:spPr>
            <a:xfrm>
              <a:off x="1836204" y="0"/>
              <a:ext cx="3816424" cy="381642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" name="Elipse 4"/>
            <p:cNvSpPr/>
            <p:nvPr/>
          </p:nvSpPr>
          <p:spPr>
            <a:xfrm>
              <a:off x="2395015" y="558811"/>
              <a:ext cx="2698802" cy="26988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0" tIns="0" rIns="0" bIns="0" spcCol="1270" anchor="ctr"/>
            <a:lstStyle/>
            <a:p>
              <a:pPr algn="ctr" defTabSz="28892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MX" sz="6500"/>
                <a:t>Uso del sitio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Flecha derecha"/>
          <p:cNvSpPr/>
          <p:nvPr/>
        </p:nvSpPr>
        <p:spPr>
          <a:xfrm>
            <a:off x="0" y="2814638"/>
            <a:ext cx="1403350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" name="3 Flecha derecha"/>
          <p:cNvSpPr/>
          <p:nvPr/>
        </p:nvSpPr>
        <p:spPr>
          <a:xfrm>
            <a:off x="0" y="3173413"/>
            <a:ext cx="1403350" cy="2397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4 Flecha derecha"/>
          <p:cNvSpPr/>
          <p:nvPr/>
        </p:nvSpPr>
        <p:spPr>
          <a:xfrm>
            <a:off x="0" y="3444875"/>
            <a:ext cx="1403350" cy="2397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5 Flecha derecha"/>
          <p:cNvSpPr/>
          <p:nvPr/>
        </p:nvSpPr>
        <p:spPr>
          <a:xfrm>
            <a:off x="0" y="3789363"/>
            <a:ext cx="1403350" cy="238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25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00"/>
            <a:ext cx="914400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899592" y="1628800"/>
          <a:ext cx="748883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Flecha derecha"/>
          <p:cNvSpPr/>
          <p:nvPr/>
        </p:nvSpPr>
        <p:spPr>
          <a:xfrm rot="10800000">
            <a:off x="5003800" y="3284538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5" name="4 Flecha derecha"/>
          <p:cNvSpPr/>
          <p:nvPr/>
        </p:nvSpPr>
        <p:spPr>
          <a:xfrm rot="10800000">
            <a:off x="5003800" y="4076700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6" name="5 Flecha derecha"/>
          <p:cNvSpPr/>
          <p:nvPr/>
        </p:nvSpPr>
        <p:spPr>
          <a:xfrm rot="10800000">
            <a:off x="5003800" y="4868863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7" name="6 Flecha derecha"/>
          <p:cNvSpPr/>
          <p:nvPr/>
        </p:nvSpPr>
        <p:spPr>
          <a:xfrm rot="10800000">
            <a:off x="5003800" y="594995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6300788" y="3429000"/>
            <a:ext cx="2592387" cy="29241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MX" altLang="es-MX">
                <a:latin typeface="Calibri" pitchFamily="34" charset="0"/>
              </a:rPr>
              <a:t>Recuperación exclusiva a través de los metadatos </a:t>
            </a:r>
            <a:r>
              <a:rPr lang="es-MX" altLang="es-MX" sz="6600" b="1">
                <a:latin typeface="Calibri" pitchFamily="34" charset="0"/>
              </a:rPr>
              <a:t>SciELO</a:t>
            </a:r>
            <a:r>
              <a:rPr lang="es-MX" altLang="es-MX">
                <a:latin typeface="Calibri" pitchFamily="34" charset="0"/>
              </a:rPr>
              <a:t>, basada en la  </a:t>
            </a:r>
            <a:r>
              <a:rPr lang="es-MX" altLang="es-MX" sz="3200" b="1">
                <a:latin typeface="Calibri" pitchFamily="34" charset="0"/>
              </a:rPr>
              <a:t>Metodología DTD SciELO</a:t>
            </a:r>
            <a:r>
              <a:rPr lang="es-MX" altLang="es-MX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4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Flecha derecha"/>
          <p:cNvSpPr/>
          <p:nvPr/>
        </p:nvSpPr>
        <p:spPr>
          <a:xfrm rot="10800000">
            <a:off x="2195513" y="2852738"/>
            <a:ext cx="2089150" cy="2376487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Elipse"/>
          <p:cNvSpPr/>
          <p:nvPr/>
        </p:nvSpPr>
        <p:spPr>
          <a:xfrm>
            <a:off x="755650" y="476250"/>
            <a:ext cx="503238" cy="2889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pic>
        <p:nvPicPr>
          <p:cNvPr id="4096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76250"/>
            <a:ext cx="8858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41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835150" y="0"/>
            <a:ext cx="1873250" cy="1889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4" name="3 Rectángulo"/>
          <p:cNvSpPr/>
          <p:nvPr/>
        </p:nvSpPr>
        <p:spPr>
          <a:xfrm>
            <a:off x="1835150" y="260350"/>
            <a:ext cx="4176713" cy="28892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0" y="0"/>
            <a:ext cx="1763713" cy="18891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cxnSp>
        <p:nvCxnSpPr>
          <p:cNvPr id="7" name="6 Conector recto"/>
          <p:cNvCxnSpPr/>
          <p:nvPr/>
        </p:nvCxnSpPr>
        <p:spPr>
          <a:xfrm>
            <a:off x="1116013" y="1700213"/>
            <a:ext cx="3603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1619250" y="1700213"/>
            <a:ext cx="3603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2771775" y="1700213"/>
            <a:ext cx="3603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042988" y="2997200"/>
            <a:ext cx="10810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7740650" y="2997200"/>
            <a:ext cx="2873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1476375" y="3573463"/>
            <a:ext cx="647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7092950" y="3573463"/>
            <a:ext cx="5746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0" y="4149725"/>
            <a:ext cx="16922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2051050" y="4149725"/>
            <a:ext cx="8651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3492500" y="4149725"/>
            <a:ext cx="647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>
            <a:off x="4284663" y="4149725"/>
            <a:ext cx="12239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6156325" y="4149725"/>
            <a:ext cx="647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>
            <a:off x="7667625" y="4149725"/>
            <a:ext cx="12969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>
            <a:off x="4859338" y="4508500"/>
            <a:ext cx="10080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"/>
          <p:cNvCxnSpPr/>
          <p:nvPr/>
        </p:nvCxnSpPr>
        <p:spPr>
          <a:xfrm>
            <a:off x="179388" y="4365625"/>
            <a:ext cx="647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"/>
          <p:cNvCxnSpPr/>
          <p:nvPr/>
        </p:nvCxnSpPr>
        <p:spPr>
          <a:xfrm>
            <a:off x="1187450" y="4365625"/>
            <a:ext cx="647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>
            <a:off x="2700338" y="4292600"/>
            <a:ext cx="647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>
            <a:off x="0" y="5084763"/>
            <a:ext cx="53641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>
            <a:off x="3563938" y="4508500"/>
            <a:ext cx="647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>
            <a:off x="6659563" y="4365625"/>
            <a:ext cx="2016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>
            <a:off x="1908175" y="5300663"/>
            <a:ext cx="43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>
            <a:off x="2484438" y="5300663"/>
            <a:ext cx="5746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7740650" y="5300663"/>
            <a:ext cx="43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"/>
          <p:cNvCxnSpPr/>
          <p:nvPr/>
        </p:nvCxnSpPr>
        <p:spPr>
          <a:xfrm>
            <a:off x="0" y="5876925"/>
            <a:ext cx="43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"/>
          <p:cNvCxnSpPr/>
          <p:nvPr/>
        </p:nvCxnSpPr>
        <p:spPr>
          <a:xfrm>
            <a:off x="900113" y="5876925"/>
            <a:ext cx="11509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"/>
          <p:cNvCxnSpPr/>
          <p:nvPr/>
        </p:nvCxnSpPr>
        <p:spPr>
          <a:xfrm>
            <a:off x="468313" y="6021388"/>
            <a:ext cx="11509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51 Conector recto"/>
          <p:cNvCxnSpPr/>
          <p:nvPr/>
        </p:nvCxnSpPr>
        <p:spPr>
          <a:xfrm>
            <a:off x="2771775" y="5876925"/>
            <a:ext cx="2873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"/>
          <p:cNvCxnSpPr/>
          <p:nvPr/>
        </p:nvCxnSpPr>
        <p:spPr>
          <a:xfrm>
            <a:off x="2195513" y="6021388"/>
            <a:ext cx="2889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Rectángulo"/>
          <p:cNvSpPr>
            <a:spLocks noChangeArrowheads="1"/>
          </p:cNvSpPr>
          <p:nvPr/>
        </p:nvSpPr>
        <p:spPr bwMode="auto">
          <a:xfrm>
            <a:off x="250825" y="1550988"/>
            <a:ext cx="84978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ES_tradnl" altLang="es-MX" sz="2200" b="1">
                <a:solidFill>
                  <a:srgbClr val="FF0000"/>
                </a:solidFill>
                <a:latin typeface="Impact" pitchFamily="34" charset="0"/>
                <a:cs typeface="Andalus" pitchFamily="18" charset="-78"/>
              </a:rPr>
              <a:t>Definición de SciELO</a:t>
            </a:r>
            <a:r>
              <a:rPr lang="es-ES_tradnl" altLang="es-MX" sz="2200">
                <a:solidFill>
                  <a:srgbClr val="FF0000"/>
                </a:solidFill>
                <a:latin typeface="Impact" pitchFamily="34" charset="0"/>
                <a:cs typeface="Andalus" pitchFamily="18" charset="-78"/>
              </a:rPr>
              <a:t>:</a:t>
            </a:r>
          </a:p>
          <a:p>
            <a:pPr algn="just"/>
            <a:endParaRPr lang="es-ES_tradnl" altLang="es-MX" sz="2200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  <a:p>
            <a:pPr algn="just">
              <a:buFont typeface="Arial" pitchFamily="34" charset="0"/>
              <a:buChar char="•"/>
            </a:pPr>
            <a:r>
              <a:rPr lang="es-ES_tradnl" altLang="es-MX" sz="22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 </a:t>
            </a:r>
            <a:r>
              <a:rPr lang="es-MX" altLang="es-MX" sz="22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SciELO esta basado en un modelo de publicación electrónica, aplicado  en países hispanoparlantes.</a:t>
            </a:r>
          </a:p>
          <a:p>
            <a:pPr algn="just"/>
            <a:endParaRPr lang="es-MX" altLang="es-MX" sz="2200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  <a:p>
            <a:pPr algn="just">
              <a:buFont typeface="Arial" pitchFamily="34" charset="0"/>
              <a:buChar char="•"/>
            </a:pPr>
            <a:r>
              <a:rPr lang="es-MX" altLang="es-MX" sz="22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 Especialmente desarrollado para responder a las necesidades de la comunicación científica en los países en desarrollo y particularmente de América Latina y el Caribe.</a:t>
            </a:r>
          </a:p>
          <a:p>
            <a:pPr algn="just">
              <a:buFont typeface="Arial" pitchFamily="34" charset="0"/>
              <a:buChar char="•"/>
            </a:pPr>
            <a:endParaRPr lang="es-ES_tradnl" altLang="es-MX" sz="2200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  <a:p>
            <a:pPr algn="just">
              <a:buFont typeface="Arial" pitchFamily="34" charset="0"/>
              <a:buChar char="•"/>
            </a:pPr>
            <a:r>
              <a:rPr lang="es-ES_tradnl" altLang="es-MX" sz="22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 SciELO </a:t>
            </a:r>
            <a:r>
              <a:rPr lang="es-MX" altLang="es-MX" sz="22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proporciona una solución eficiente para asegurar la visibilidad y el acceso universal a la literatura científica.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Flecha derecha"/>
          <p:cNvSpPr/>
          <p:nvPr/>
        </p:nvSpPr>
        <p:spPr>
          <a:xfrm>
            <a:off x="179388" y="4221163"/>
            <a:ext cx="2447925" cy="360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2268538" y="3573463"/>
            <a:ext cx="719137" cy="172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3203575" y="3068638"/>
            <a:ext cx="5400675" cy="1444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Elipse"/>
          <p:cNvSpPr/>
          <p:nvPr/>
        </p:nvSpPr>
        <p:spPr>
          <a:xfrm>
            <a:off x="4932363" y="2276475"/>
            <a:ext cx="792162" cy="6477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6588125" y="2270125"/>
            <a:ext cx="889000" cy="6492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7477125" y="2205038"/>
            <a:ext cx="792163" cy="736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8243888" y="2205038"/>
            <a:ext cx="900112" cy="7429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5783263" y="2270125"/>
            <a:ext cx="792162" cy="6492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Flecha derecha"/>
          <p:cNvSpPr/>
          <p:nvPr/>
        </p:nvSpPr>
        <p:spPr>
          <a:xfrm>
            <a:off x="323850" y="4784725"/>
            <a:ext cx="2374900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284538"/>
            <a:ext cx="9144001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74163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Flecha abajo"/>
          <p:cNvSpPr/>
          <p:nvPr/>
        </p:nvSpPr>
        <p:spPr>
          <a:xfrm>
            <a:off x="4284663" y="3860800"/>
            <a:ext cx="2087562" cy="1031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4859338" y="6092825"/>
            <a:ext cx="504825" cy="3603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5364163" y="6381750"/>
            <a:ext cx="1871662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22 -0.00347 L 0.19323 0.01966 C 0.20729 0.02498 0.2283 0.02799 0.25017 0.02799 C 0.27517 0.02799 0.29514 0.02498 0.3092 0.01966 L 0.37622 -0.00347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5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56142E-6 L 0.00399 0.166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83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Flecha derecha"/>
          <p:cNvSpPr/>
          <p:nvPr/>
        </p:nvSpPr>
        <p:spPr>
          <a:xfrm>
            <a:off x="395288" y="5445125"/>
            <a:ext cx="2160587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700338" y="2060575"/>
            <a:ext cx="431800" cy="9366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cxnSp>
        <p:nvCxnSpPr>
          <p:cNvPr id="7" name="6 Conector recto"/>
          <p:cNvCxnSpPr/>
          <p:nvPr/>
        </p:nvCxnSpPr>
        <p:spPr>
          <a:xfrm>
            <a:off x="2700338" y="2420938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3351213" y="1793875"/>
            <a:ext cx="35972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10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91662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Flecha abajo"/>
          <p:cNvSpPr/>
          <p:nvPr/>
        </p:nvSpPr>
        <p:spPr>
          <a:xfrm>
            <a:off x="4357688" y="3644900"/>
            <a:ext cx="1584325" cy="936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395288" y="6308725"/>
            <a:ext cx="576262" cy="5492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4 0.01064 L 0.11893 0.02614 C 0.13403 0.02961 0.15643 0.03169 0.17987 0.03169 C 0.20678 0.03169 0.22813 0.02961 0.24323 0.02614 L 0.31511 0.01064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10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30164E-6 L -0.00017 0.204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0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12" grpId="0" animBg="1"/>
      <p:bldP spid="12" grpId="1" animBg="1"/>
      <p:bldP spid="13" grpId="0" animBg="1"/>
      <p:bldP spid="1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Flecha derecha"/>
          <p:cNvSpPr/>
          <p:nvPr/>
        </p:nvSpPr>
        <p:spPr>
          <a:xfrm>
            <a:off x="684213" y="5805488"/>
            <a:ext cx="1943100" cy="360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7463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779838" y="2060575"/>
            <a:ext cx="360362" cy="137636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3779838" y="2060575"/>
            <a:ext cx="360362" cy="288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cxnSp>
        <p:nvCxnSpPr>
          <p:cNvPr id="9" name="8 Conector recto"/>
          <p:cNvCxnSpPr/>
          <p:nvPr/>
        </p:nvCxnSpPr>
        <p:spPr>
          <a:xfrm>
            <a:off x="4356100" y="2276475"/>
            <a:ext cx="30241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/>
        </p:nvSpPr>
        <p:spPr>
          <a:xfrm>
            <a:off x="3779838" y="4724400"/>
            <a:ext cx="360362" cy="13684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cxnSp>
        <p:nvCxnSpPr>
          <p:cNvPr id="14" name="13 Conector recto"/>
          <p:cNvCxnSpPr/>
          <p:nvPr/>
        </p:nvCxnSpPr>
        <p:spPr>
          <a:xfrm>
            <a:off x="4352925" y="5157788"/>
            <a:ext cx="3603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Elipse"/>
          <p:cNvSpPr/>
          <p:nvPr/>
        </p:nvSpPr>
        <p:spPr>
          <a:xfrm>
            <a:off x="3779838" y="5084763"/>
            <a:ext cx="360362" cy="2159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Elipse"/>
          <p:cNvSpPr/>
          <p:nvPr/>
        </p:nvSpPr>
        <p:spPr>
          <a:xfrm>
            <a:off x="1979613" y="2276475"/>
            <a:ext cx="215900" cy="3603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8" name="17 Rectángulo"/>
          <p:cNvSpPr/>
          <p:nvPr/>
        </p:nvSpPr>
        <p:spPr>
          <a:xfrm>
            <a:off x="2771775" y="1268413"/>
            <a:ext cx="936625" cy="2889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9" name="18 Rectángulo"/>
          <p:cNvSpPr/>
          <p:nvPr/>
        </p:nvSpPr>
        <p:spPr>
          <a:xfrm>
            <a:off x="2771775" y="1916113"/>
            <a:ext cx="863600" cy="2889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0" name="19 Rectángulo"/>
          <p:cNvSpPr/>
          <p:nvPr/>
        </p:nvSpPr>
        <p:spPr>
          <a:xfrm>
            <a:off x="8172450" y="2852738"/>
            <a:ext cx="971550" cy="40052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1" name="20 Flecha izquierda"/>
          <p:cNvSpPr/>
          <p:nvPr/>
        </p:nvSpPr>
        <p:spPr>
          <a:xfrm>
            <a:off x="5003800" y="3068638"/>
            <a:ext cx="2808288" cy="37449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0.01573 L 0.0809 0.02336 C 0.09722 0.02498 0.12135 0.02614 0.14652 0.02614 C 0.17517 0.02614 0.19809 0.02498 0.21441 0.02336 L 0.29149 0.01573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7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Flecha derecha"/>
          <p:cNvSpPr/>
          <p:nvPr/>
        </p:nvSpPr>
        <p:spPr>
          <a:xfrm>
            <a:off x="254000" y="6237288"/>
            <a:ext cx="2303463" cy="360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924300" y="2133600"/>
            <a:ext cx="431800" cy="13668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cxnSp>
        <p:nvCxnSpPr>
          <p:cNvPr id="8" name="7 Conector recto"/>
          <p:cNvCxnSpPr/>
          <p:nvPr/>
        </p:nvCxnSpPr>
        <p:spPr>
          <a:xfrm>
            <a:off x="4572000" y="2492375"/>
            <a:ext cx="324008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Elipse"/>
          <p:cNvSpPr/>
          <p:nvPr/>
        </p:nvSpPr>
        <p:spPr>
          <a:xfrm>
            <a:off x="3924300" y="2492375"/>
            <a:ext cx="431800" cy="2159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3924300" y="4868863"/>
            <a:ext cx="431800" cy="13684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3924300" y="4868863"/>
            <a:ext cx="431800" cy="2159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cxnSp>
        <p:nvCxnSpPr>
          <p:cNvPr id="14" name="13 Conector recto"/>
          <p:cNvCxnSpPr/>
          <p:nvPr/>
        </p:nvCxnSpPr>
        <p:spPr>
          <a:xfrm>
            <a:off x="4572000" y="5229225"/>
            <a:ext cx="36036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2833688" y="1633538"/>
            <a:ext cx="2233612" cy="2825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7" name="16 Rectángulo"/>
          <p:cNvSpPr/>
          <p:nvPr/>
        </p:nvSpPr>
        <p:spPr>
          <a:xfrm>
            <a:off x="2833688" y="2060575"/>
            <a:ext cx="1306512" cy="215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2095500" y="2276475"/>
            <a:ext cx="360363" cy="431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9" name="18 Rectángulo"/>
          <p:cNvSpPr/>
          <p:nvPr/>
        </p:nvSpPr>
        <p:spPr>
          <a:xfrm>
            <a:off x="7596188" y="2816225"/>
            <a:ext cx="1547812" cy="4041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0" name="19 Flecha izquierda"/>
          <p:cNvSpPr/>
          <p:nvPr/>
        </p:nvSpPr>
        <p:spPr>
          <a:xfrm>
            <a:off x="3708400" y="3284538"/>
            <a:ext cx="3887788" cy="35734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80615E-7 L 0.0927 0.00763 C 0.11215 0.00925 0.14132 0.01041 0.1717 0.01041 C 0.20625 0.01041 0.23402 0.00925 0.25347 0.00763 L 0.34635 5.80615E-7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09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/>
          <p:cNvGrpSpPr>
            <a:grpSpLocks/>
          </p:cNvGrpSpPr>
          <p:nvPr/>
        </p:nvGrpSpPr>
        <p:grpSpPr bwMode="auto">
          <a:xfrm>
            <a:off x="4859338" y="0"/>
            <a:ext cx="4284662" cy="2636838"/>
            <a:chOff x="0" y="0"/>
            <a:chExt cx="9144000" cy="6858000"/>
          </a:xfrm>
        </p:grpSpPr>
        <p:pic>
          <p:nvPicPr>
            <p:cNvPr id="4814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07" r="58749" b="6316"/>
            <a:stretch>
              <a:fillRect/>
            </a:stretch>
          </p:blipFill>
          <p:spPr bwMode="auto">
            <a:xfrm>
              <a:off x="0" y="0"/>
              <a:ext cx="4860032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6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73" r="61375" b="23814"/>
            <a:stretch>
              <a:fillRect/>
            </a:stretch>
          </p:blipFill>
          <p:spPr bwMode="auto">
            <a:xfrm>
              <a:off x="4644008" y="0"/>
              <a:ext cx="4499992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9 Grupo"/>
          <p:cNvGrpSpPr>
            <a:grpSpLocks/>
          </p:cNvGrpSpPr>
          <p:nvPr/>
        </p:nvGrpSpPr>
        <p:grpSpPr bwMode="auto">
          <a:xfrm>
            <a:off x="4859338" y="765175"/>
            <a:ext cx="4284662" cy="3313113"/>
            <a:chOff x="179512" y="1052736"/>
            <a:chExt cx="7704856" cy="5401535"/>
          </a:xfrm>
        </p:grpSpPr>
        <p:pic>
          <p:nvPicPr>
            <p:cNvPr id="48143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6" t="3998" r="62250"/>
            <a:stretch>
              <a:fillRect/>
            </a:stretch>
          </p:blipFill>
          <p:spPr bwMode="auto">
            <a:xfrm>
              <a:off x="179512" y="1052736"/>
              <a:ext cx="3707904" cy="5401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6" t="21498" r="61375" b="6316"/>
            <a:stretch>
              <a:fillRect/>
            </a:stretch>
          </p:blipFill>
          <p:spPr bwMode="auto">
            <a:xfrm>
              <a:off x="3923928" y="1052736"/>
              <a:ext cx="3960440" cy="54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12 Grupo"/>
          <p:cNvGrpSpPr>
            <a:grpSpLocks/>
          </p:cNvGrpSpPr>
          <p:nvPr/>
        </p:nvGrpSpPr>
        <p:grpSpPr bwMode="auto">
          <a:xfrm>
            <a:off x="4822825" y="1844675"/>
            <a:ext cx="4321175" cy="3168650"/>
            <a:chOff x="1403648" y="2420888"/>
            <a:chExt cx="4320480" cy="3168352"/>
          </a:xfrm>
        </p:grpSpPr>
        <p:pic>
          <p:nvPicPr>
            <p:cNvPr id="4814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1" t="6186" r="61375"/>
            <a:stretch>
              <a:fillRect/>
            </a:stretch>
          </p:blipFill>
          <p:spPr bwMode="auto">
            <a:xfrm>
              <a:off x="1403648" y="2420888"/>
              <a:ext cx="2232248" cy="316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1" t="12749" r="62250" b="17253"/>
            <a:stretch>
              <a:fillRect/>
            </a:stretch>
          </p:blipFill>
          <p:spPr bwMode="auto">
            <a:xfrm>
              <a:off x="3563888" y="2420888"/>
              <a:ext cx="2160240" cy="316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15 Grupo"/>
          <p:cNvGrpSpPr>
            <a:grpSpLocks/>
          </p:cNvGrpSpPr>
          <p:nvPr/>
        </p:nvGrpSpPr>
        <p:grpSpPr bwMode="auto">
          <a:xfrm>
            <a:off x="4751388" y="2636838"/>
            <a:ext cx="4392612" cy="3160712"/>
            <a:chOff x="1331640" y="2348880"/>
            <a:chExt cx="4392488" cy="3160221"/>
          </a:xfrm>
        </p:grpSpPr>
        <p:pic>
          <p:nvPicPr>
            <p:cNvPr id="4813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5" t="3998" r="62250"/>
            <a:stretch>
              <a:fillRect/>
            </a:stretch>
          </p:blipFill>
          <p:spPr bwMode="auto">
            <a:xfrm>
              <a:off x="1331640" y="2348880"/>
              <a:ext cx="2232248" cy="3160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1" r="62250" b="6316"/>
            <a:stretch>
              <a:fillRect/>
            </a:stretch>
          </p:blipFill>
          <p:spPr bwMode="auto">
            <a:xfrm>
              <a:off x="3563888" y="2348880"/>
              <a:ext cx="2160240" cy="3155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18 Grupo"/>
          <p:cNvGrpSpPr>
            <a:grpSpLocks/>
          </p:cNvGrpSpPr>
          <p:nvPr/>
        </p:nvGrpSpPr>
        <p:grpSpPr bwMode="auto">
          <a:xfrm>
            <a:off x="4751388" y="3663950"/>
            <a:ext cx="4392612" cy="3194050"/>
            <a:chOff x="4751512" y="3789040"/>
            <a:chExt cx="4392488" cy="3193651"/>
          </a:xfrm>
        </p:grpSpPr>
        <p:pic>
          <p:nvPicPr>
            <p:cNvPr id="48137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6" t="6186" r="61375"/>
            <a:stretch>
              <a:fillRect/>
            </a:stretch>
          </p:blipFill>
          <p:spPr bwMode="auto">
            <a:xfrm>
              <a:off x="4751512" y="3789040"/>
              <a:ext cx="2304256" cy="316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8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1" t="8372" r="62250" b="6316"/>
            <a:stretch>
              <a:fillRect/>
            </a:stretch>
          </p:blipFill>
          <p:spPr bwMode="auto">
            <a:xfrm>
              <a:off x="6983760" y="3789040"/>
              <a:ext cx="2160240" cy="3193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135" name="2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MX" altLang="es-MX" smtClean="0"/>
          </a:p>
        </p:txBody>
      </p:sp>
      <p:pic>
        <p:nvPicPr>
          <p:cNvPr id="25" name="Picture 2" descr="http://www.latindex.org/fotRev/2386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8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563 -0.00717 L -0.52553 -0.0071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71 -0.0104 L -0.52553 -0.010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372 2.53469E-6 L -0.52362 2.53469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72 -0.00972 L -0.51962 -0.0097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72 -0.01503 L -0.51962 -0.0150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latindex.org/fotRev/23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2774950" cy="37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0" name="Picture 2" descr="http://www.latindex.org/fotRev/164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0"/>
            <a:ext cx="186055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2" name="Picture 4" descr="http://www.latindex.org/fotRev/177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49275"/>
            <a:ext cx="18097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Picture 6" descr="http://www.latindex.org/fotRev/779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412875"/>
            <a:ext cx="190658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6" name="Picture 8" descr="http://www.latindex.org/fotRev/779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133600"/>
            <a:ext cx="17018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8" name="Picture 10" descr="http://www.latindex.org/fotRev/724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708275"/>
            <a:ext cx="1763712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24" name="Picture 16" descr="http://www.latindex.org/fotRev/138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573463"/>
            <a:ext cx="1800225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ttp://www.latindex.org/fotRev/137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149725"/>
            <a:ext cx="20161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41 Grupo"/>
          <p:cNvGrpSpPr>
            <a:grpSpLocks/>
          </p:cNvGrpSpPr>
          <p:nvPr/>
        </p:nvGrpSpPr>
        <p:grpSpPr bwMode="auto">
          <a:xfrm>
            <a:off x="2411413" y="1052513"/>
            <a:ext cx="5040312" cy="3313112"/>
            <a:chOff x="2411760" y="1052736"/>
            <a:chExt cx="5040560" cy="3312368"/>
          </a:xfrm>
        </p:grpSpPr>
        <p:sp>
          <p:nvSpPr>
            <p:cNvPr id="15" name="1 Título"/>
            <p:cNvSpPr txBox="1">
              <a:spLocks/>
            </p:cNvSpPr>
            <p:nvPr/>
          </p:nvSpPr>
          <p:spPr bwMode="auto">
            <a:xfrm>
              <a:off x="2411760" y="2565283"/>
              <a:ext cx="2087665" cy="936415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3600" kern="0" dirty="0">
                  <a:solidFill>
                    <a:schemeClr val="tx2"/>
                  </a:solidFill>
                  <a:latin typeface="Calibri" pitchFamily="34" charset="0"/>
                  <a:ea typeface="+mj-ea"/>
                  <a:cs typeface="Calibri" pitchFamily="34" charset="0"/>
                </a:rPr>
                <a:t>Revista</a:t>
              </a:r>
              <a:br>
                <a:rPr lang="es-MX" sz="3600" kern="0" dirty="0">
                  <a:solidFill>
                    <a:schemeClr val="tx2"/>
                  </a:solidFill>
                  <a:latin typeface="Calibri" pitchFamily="34" charset="0"/>
                  <a:ea typeface="+mj-ea"/>
                  <a:cs typeface="Calibri" pitchFamily="34" charset="0"/>
                </a:rPr>
              </a:br>
              <a:r>
                <a:rPr lang="es-MX" sz="3600" kern="0" dirty="0" err="1">
                  <a:solidFill>
                    <a:schemeClr val="tx2"/>
                  </a:solidFill>
                  <a:latin typeface="Calibri" pitchFamily="34" charset="0"/>
                  <a:ea typeface="+mj-ea"/>
                  <a:cs typeface="Calibri" pitchFamily="34" charset="0"/>
                </a:rPr>
                <a:t>citante</a:t>
              </a:r>
              <a:endParaRPr lang="es-MX" sz="3600" kern="0" dirty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endParaRPr>
            </a:p>
          </p:txBody>
        </p:sp>
        <p:cxnSp>
          <p:nvCxnSpPr>
            <p:cNvPr id="17" name="16 Conector recto de flecha"/>
            <p:cNvCxnSpPr/>
            <p:nvPr/>
          </p:nvCxnSpPr>
          <p:spPr>
            <a:xfrm flipV="1">
              <a:off x="4427984" y="1052736"/>
              <a:ext cx="1224022" cy="1583969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17 Conector recto de flecha"/>
            <p:cNvCxnSpPr/>
            <p:nvPr/>
          </p:nvCxnSpPr>
          <p:spPr>
            <a:xfrm flipV="1">
              <a:off x="4427984" y="2349432"/>
              <a:ext cx="2303575" cy="584069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 de flecha"/>
            <p:cNvCxnSpPr/>
            <p:nvPr/>
          </p:nvCxnSpPr>
          <p:spPr>
            <a:xfrm flipV="1">
              <a:off x="4435922" y="1916142"/>
              <a:ext cx="1863817" cy="872929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 de flecha"/>
            <p:cNvCxnSpPr>
              <a:stCxn id="15" idx="3"/>
            </p:cNvCxnSpPr>
            <p:nvPr/>
          </p:nvCxnSpPr>
          <p:spPr>
            <a:xfrm flipV="1">
              <a:off x="4499425" y="2636705"/>
              <a:ext cx="2808426" cy="39678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recto de flecha"/>
            <p:cNvCxnSpPr/>
            <p:nvPr/>
          </p:nvCxnSpPr>
          <p:spPr>
            <a:xfrm>
              <a:off x="4427984" y="3141417"/>
              <a:ext cx="3024336" cy="215852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34 Conector recto de flecha"/>
            <p:cNvCxnSpPr/>
            <p:nvPr/>
          </p:nvCxnSpPr>
          <p:spPr>
            <a:xfrm>
              <a:off x="4356543" y="3284260"/>
              <a:ext cx="2951308" cy="576133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36 Conector recto de flecha"/>
            <p:cNvCxnSpPr/>
            <p:nvPr/>
          </p:nvCxnSpPr>
          <p:spPr>
            <a:xfrm>
              <a:off x="4356543" y="3428689"/>
              <a:ext cx="2159106" cy="936415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1 Título"/>
          <p:cNvSpPr txBox="1">
            <a:spLocks/>
          </p:cNvSpPr>
          <p:nvPr/>
        </p:nvSpPr>
        <p:spPr bwMode="auto">
          <a:xfrm>
            <a:off x="7451725" y="2852738"/>
            <a:ext cx="1692275" cy="504825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Revista</a:t>
            </a:r>
            <a:b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</a:br>
            <a: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citada</a:t>
            </a:r>
          </a:p>
        </p:txBody>
      </p:sp>
      <p:sp>
        <p:nvSpPr>
          <p:cNvPr id="59" name="1 Título"/>
          <p:cNvSpPr txBox="1">
            <a:spLocks/>
          </p:cNvSpPr>
          <p:nvPr/>
        </p:nvSpPr>
        <p:spPr bwMode="auto">
          <a:xfrm>
            <a:off x="6516688" y="4292600"/>
            <a:ext cx="1655762" cy="57626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Revista</a:t>
            </a:r>
            <a:b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</a:br>
            <a: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citada</a:t>
            </a:r>
          </a:p>
        </p:txBody>
      </p:sp>
      <p:sp>
        <p:nvSpPr>
          <p:cNvPr id="60" name="1 Título"/>
          <p:cNvSpPr txBox="1">
            <a:spLocks/>
          </p:cNvSpPr>
          <p:nvPr/>
        </p:nvSpPr>
        <p:spPr bwMode="auto">
          <a:xfrm>
            <a:off x="7524750" y="3644900"/>
            <a:ext cx="1295400" cy="504825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Revista</a:t>
            </a:r>
            <a:b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</a:br>
            <a: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citada</a:t>
            </a:r>
          </a:p>
        </p:txBody>
      </p:sp>
      <p:sp>
        <p:nvSpPr>
          <p:cNvPr id="61" name="1 Título"/>
          <p:cNvSpPr txBox="1">
            <a:spLocks/>
          </p:cNvSpPr>
          <p:nvPr/>
        </p:nvSpPr>
        <p:spPr bwMode="auto">
          <a:xfrm>
            <a:off x="5795963" y="0"/>
            <a:ext cx="1368425" cy="504825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Revista</a:t>
            </a:r>
            <a:b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</a:br>
            <a: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citada</a:t>
            </a:r>
          </a:p>
        </p:txBody>
      </p:sp>
      <p:sp>
        <p:nvSpPr>
          <p:cNvPr id="62" name="1 Título"/>
          <p:cNvSpPr txBox="1">
            <a:spLocks/>
          </p:cNvSpPr>
          <p:nvPr/>
        </p:nvSpPr>
        <p:spPr bwMode="auto">
          <a:xfrm>
            <a:off x="7164388" y="2205038"/>
            <a:ext cx="1584325" cy="503237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Revista</a:t>
            </a:r>
            <a:b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</a:br>
            <a: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citada</a:t>
            </a:r>
          </a:p>
        </p:txBody>
      </p:sp>
      <p:sp>
        <p:nvSpPr>
          <p:cNvPr id="63" name="1 Título"/>
          <p:cNvSpPr txBox="1">
            <a:spLocks/>
          </p:cNvSpPr>
          <p:nvPr/>
        </p:nvSpPr>
        <p:spPr bwMode="auto">
          <a:xfrm>
            <a:off x="6443663" y="765175"/>
            <a:ext cx="1368425" cy="503238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Revista</a:t>
            </a:r>
            <a:b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</a:br>
            <a: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citada</a:t>
            </a:r>
          </a:p>
        </p:txBody>
      </p:sp>
      <p:sp>
        <p:nvSpPr>
          <p:cNvPr id="69" name="1 Título"/>
          <p:cNvSpPr txBox="1">
            <a:spLocks/>
          </p:cNvSpPr>
          <p:nvPr/>
        </p:nvSpPr>
        <p:spPr bwMode="auto">
          <a:xfrm>
            <a:off x="6588125" y="1557338"/>
            <a:ext cx="1655763" cy="503237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Revista</a:t>
            </a:r>
            <a:b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</a:br>
            <a: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citada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5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5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latindex.org/fotRev/23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2774950" cy="37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http://www.latindex.org/fotRev/164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0"/>
            <a:ext cx="186055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http://www.latindex.org/fotRev/177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49275"/>
            <a:ext cx="18097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6" descr="http://www.latindex.org/fotRev/779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412875"/>
            <a:ext cx="190658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8" descr="http://www.latindex.org/fotRev/779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133600"/>
            <a:ext cx="17018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10" descr="http://www.latindex.org/fotRev/724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708275"/>
            <a:ext cx="1763712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16" descr="http://www.latindex.org/fotRev/138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573463"/>
            <a:ext cx="1800225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12" descr="http://www.latindex.org/fotRev/137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149725"/>
            <a:ext cx="20161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6" name="41 Grupo"/>
          <p:cNvGrpSpPr>
            <a:grpSpLocks/>
          </p:cNvGrpSpPr>
          <p:nvPr/>
        </p:nvGrpSpPr>
        <p:grpSpPr bwMode="auto">
          <a:xfrm>
            <a:off x="2411413" y="404813"/>
            <a:ext cx="5040312" cy="4032250"/>
            <a:chOff x="2411760" y="404664"/>
            <a:chExt cx="5040560" cy="4032448"/>
          </a:xfrm>
        </p:grpSpPr>
        <p:sp>
          <p:nvSpPr>
            <p:cNvPr id="15" name="1 Título"/>
            <p:cNvSpPr txBox="1">
              <a:spLocks/>
            </p:cNvSpPr>
            <p:nvPr/>
          </p:nvSpPr>
          <p:spPr bwMode="auto">
            <a:xfrm>
              <a:off x="2411760" y="2565357"/>
              <a:ext cx="2087665" cy="935084"/>
            </a:xfrm>
            <a:prstGeom prst="rect">
              <a:avLst/>
            </a:prstGeom>
            <a:solidFill>
              <a:srgbClr val="00B050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3600" b="1" kern="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+mj-ea"/>
                  <a:cs typeface="Calibri" pitchFamily="34" charset="0"/>
                </a:rPr>
                <a:t>Revista</a:t>
              </a:r>
              <a:br>
                <a:rPr lang="es-MX" sz="3600" b="1" kern="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+mj-ea"/>
                  <a:cs typeface="Calibri" pitchFamily="34" charset="0"/>
                </a:rPr>
              </a:br>
              <a:r>
                <a:rPr lang="es-MX" sz="3600" b="1" kern="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+mj-ea"/>
                  <a:cs typeface="Calibri" pitchFamily="34" charset="0"/>
                </a:rPr>
                <a:t>citada</a:t>
              </a:r>
            </a:p>
          </p:txBody>
        </p:sp>
        <p:cxnSp>
          <p:nvCxnSpPr>
            <p:cNvPr id="18" name="17 Conector recto de flecha"/>
            <p:cNvCxnSpPr/>
            <p:nvPr/>
          </p:nvCxnSpPr>
          <p:spPr>
            <a:xfrm flipH="1">
              <a:off x="4499425" y="1196865"/>
              <a:ext cx="1944784" cy="1439934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 de flecha"/>
            <p:cNvCxnSpPr/>
            <p:nvPr/>
          </p:nvCxnSpPr>
          <p:spPr>
            <a:xfrm flipH="1">
              <a:off x="4356543" y="404664"/>
              <a:ext cx="1584403" cy="2160693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 de flecha"/>
            <p:cNvCxnSpPr/>
            <p:nvPr/>
          </p:nvCxnSpPr>
          <p:spPr>
            <a:xfrm flipH="1">
              <a:off x="4499425" y="1917625"/>
              <a:ext cx="2160694" cy="935084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recto de flecha"/>
            <p:cNvCxnSpPr>
              <a:endCxn id="15" idx="3"/>
            </p:cNvCxnSpPr>
            <p:nvPr/>
          </p:nvCxnSpPr>
          <p:spPr>
            <a:xfrm flipH="1">
              <a:off x="4499425" y="2492329"/>
              <a:ext cx="2665544" cy="541365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34 Conector recto de flecha"/>
            <p:cNvCxnSpPr/>
            <p:nvPr/>
          </p:nvCxnSpPr>
          <p:spPr>
            <a:xfrm flipH="1" flipV="1">
              <a:off x="4499425" y="3213089"/>
              <a:ext cx="2952895" cy="71442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36 Conector recto de flecha"/>
            <p:cNvCxnSpPr/>
            <p:nvPr/>
          </p:nvCxnSpPr>
          <p:spPr>
            <a:xfrm flipH="1" flipV="1">
              <a:off x="4427984" y="3500441"/>
              <a:ext cx="2160693" cy="936671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1 Título"/>
          <p:cNvSpPr txBox="1">
            <a:spLocks/>
          </p:cNvSpPr>
          <p:nvPr/>
        </p:nvSpPr>
        <p:spPr bwMode="auto">
          <a:xfrm>
            <a:off x="7451725" y="2852738"/>
            <a:ext cx="1692275" cy="5048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Revista</a:t>
            </a:r>
            <a:b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</a:br>
            <a:r>
              <a:rPr lang="es-MX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citante</a:t>
            </a:r>
            <a:endParaRPr lang="es-MX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59" name="1 Título"/>
          <p:cNvSpPr txBox="1">
            <a:spLocks/>
          </p:cNvSpPr>
          <p:nvPr/>
        </p:nvSpPr>
        <p:spPr bwMode="auto">
          <a:xfrm>
            <a:off x="6516688" y="4292600"/>
            <a:ext cx="1655762" cy="57626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Revista</a:t>
            </a:r>
            <a:b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</a:br>
            <a:r>
              <a:rPr lang="es-MX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citante</a:t>
            </a:r>
            <a:endParaRPr lang="es-MX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60" name="1 Título"/>
          <p:cNvSpPr txBox="1">
            <a:spLocks/>
          </p:cNvSpPr>
          <p:nvPr/>
        </p:nvSpPr>
        <p:spPr bwMode="auto">
          <a:xfrm>
            <a:off x="7524750" y="3644900"/>
            <a:ext cx="1295400" cy="5048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Revista</a:t>
            </a:r>
            <a:b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</a:br>
            <a:r>
              <a:rPr lang="es-MX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citante</a:t>
            </a:r>
            <a:endParaRPr lang="es-MX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61" name="1 Título"/>
          <p:cNvSpPr txBox="1">
            <a:spLocks/>
          </p:cNvSpPr>
          <p:nvPr/>
        </p:nvSpPr>
        <p:spPr bwMode="auto">
          <a:xfrm>
            <a:off x="5795963" y="0"/>
            <a:ext cx="1368425" cy="5048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Revista</a:t>
            </a:r>
            <a:b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</a:br>
            <a:r>
              <a:rPr lang="es-MX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citante</a:t>
            </a:r>
            <a:endParaRPr lang="es-MX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62" name="1 Título"/>
          <p:cNvSpPr txBox="1">
            <a:spLocks/>
          </p:cNvSpPr>
          <p:nvPr/>
        </p:nvSpPr>
        <p:spPr bwMode="auto">
          <a:xfrm>
            <a:off x="7164388" y="2205038"/>
            <a:ext cx="1584325" cy="50323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Revista</a:t>
            </a:r>
            <a:b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</a:br>
            <a:r>
              <a:rPr lang="es-MX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citante</a:t>
            </a:r>
            <a:endParaRPr lang="es-MX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63" name="1 Título"/>
          <p:cNvSpPr txBox="1">
            <a:spLocks/>
          </p:cNvSpPr>
          <p:nvPr/>
        </p:nvSpPr>
        <p:spPr bwMode="auto">
          <a:xfrm>
            <a:off x="6443663" y="765175"/>
            <a:ext cx="1368425" cy="50323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Revista</a:t>
            </a:r>
            <a:b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</a:br>
            <a:r>
              <a:rPr lang="es-MX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citante</a:t>
            </a:r>
            <a:endParaRPr lang="es-MX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69" name="1 Título"/>
          <p:cNvSpPr txBox="1">
            <a:spLocks/>
          </p:cNvSpPr>
          <p:nvPr/>
        </p:nvSpPr>
        <p:spPr bwMode="auto">
          <a:xfrm>
            <a:off x="6588125" y="1557338"/>
            <a:ext cx="1655763" cy="50323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Revista</a:t>
            </a:r>
            <a:br>
              <a:rPr lang="es-MX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</a:br>
            <a:r>
              <a:rPr lang="es-MX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citante</a:t>
            </a:r>
            <a:endParaRPr lang="es-MX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</p:txBody>
      </p:sp>
      <p:cxnSp>
        <p:nvCxnSpPr>
          <p:cNvPr id="50" name="49 Conector recto de flecha"/>
          <p:cNvCxnSpPr>
            <a:stCxn id="60" idx="1"/>
          </p:cNvCxnSpPr>
          <p:nvPr/>
        </p:nvCxnSpPr>
        <p:spPr>
          <a:xfrm flipH="1" flipV="1">
            <a:off x="4500563" y="3357563"/>
            <a:ext cx="3024187" cy="53975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117475" y="-68263"/>
            <a:ext cx="5184775" cy="157003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4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Análisis de citación </a:t>
            </a:r>
            <a:r>
              <a:rPr lang="es-MX" sz="24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estudia las relaciones entre trabajos </a:t>
            </a:r>
            <a:r>
              <a:rPr lang="es-MX" sz="2400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citantes</a:t>
            </a:r>
            <a:r>
              <a:rPr lang="es-MX" sz="24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y trabajos citados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t="10521" r="30576" b="21440"/>
          <a:stretch>
            <a:fillRect/>
          </a:stretch>
        </p:blipFill>
        <p:spPr bwMode="auto">
          <a:xfrm>
            <a:off x="-20638" y="404813"/>
            <a:ext cx="9164638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427538" y="4292600"/>
            <a:ext cx="2376487" cy="649288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1116013" y="4652963"/>
            <a:ext cx="316865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Web of Science</a:t>
            </a:r>
          </a:p>
        </p:txBody>
      </p:sp>
      <p:pic>
        <p:nvPicPr>
          <p:cNvPr id="4" name="3 Marcador de contenido" descr="thomson reut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844675"/>
            <a:ext cx="2143125" cy="2143125"/>
          </a:xfrm>
        </p:spPr>
      </p:pic>
      <p:pic>
        <p:nvPicPr>
          <p:cNvPr id="52228" name="Picture 2" descr="C:\Users\AMERICA\Dropbox\Ame_documentos\IMGS\SciELO_Citation_Ind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13" y="1916113"/>
            <a:ext cx="4362450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2 Rectángulo"/>
          <p:cNvSpPr>
            <a:spLocks noChangeArrowheads="1"/>
          </p:cNvSpPr>
          <p:nvPr/>
        </p:nvSpPr>
        <p:spPr bwMode="auto">
          <a:xfrm>
            <a:off x="179388" y="890588"/>
            <a:ext cx="87852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MX" altLang="es-MX" b="1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El Modelo SciELO está basado en 3 módulos fundamentales:</a:t>
            </a:r>
          </a:p>
          <a:p>
            <a:r>
              <a:rPr lang="es-MX" altLang="es-MX">
                <a:solidFill>
                  <a:srgbClr val="FF0000"/>
                </a:solidFill>
                <a:latin typeface="Impact" pitchFamily="34" charset="0"/>
                <a:cs typeface="Andalus" pitchFamily="18" charset="-78"/>
              </a:rPr>
              <a:t>Módulo 1</a:t>
            </a:r>
          </a:p>
          <a:p>
            <a:pPr algn="just">
              <a:buFontTx/>
              <a:buChar char="•"/>
            </a:pPr>
            <a:r>
              <a:rPr lang="es-MX" altLang="es-MX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Publicación electrónica de revistas científicas a través de la Metodología DTD (</a:t>
            </a:r>
            <a:r>
              <a:rPr lang="es-MX" altLang="es-MX" i="1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Document Type Definition</a:t>
            </a:r>
            <a:r>
              <a:rPr lang="es-MX" altLang="es-MX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) SciELO.</a:t>
            </a:r>
          </a:p>
          <a:p>
            <a:pPr algn="just">
              <a:buFontTx/>
              <a:buChar char="•"/>
            </a:pPr>
            <a:endParaRPr lang="es-MX" altLang="es-MX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  <a:p>
            <a:pPr algn="just">
              <a:buFontTx/>
              <a:buChar char="•"/>
            </a:pPr>
            <a:r>
              <a:rPr lang="es-MX" altLang="es-MX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Organización de bases de datos bibliográficas y de textos completos.</a:t>
            </a:r>
          </a:p>
          <a:p>
            <a:pPr algn="just">
              <a:buFontTx/>
              <a:buChar char="•"/>
            </a:pPr>
            <a:endParaRPr lang="es-MX" altLang="es-MX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  <a:p>
            <a:pPr algn="just">
              <a:buFontTx/>
              <a:buChar char="•"/>
            </a:pPr>
            <a:r>
              <a:rPr lang="es-MX" altLang="es-MX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Recuperación de textos por su contenido.</a:t>
            </a:r>
          </a:p>
          <a:p>
            <a:pPr algn="just">
              <a:buFontTx/>
              <a:buChar char="•"/>
            </a:pPr>
            <a:endParaRPr lang="es-MX" altLang="es-MX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  <a:p>
            <a:pPr algn="just">
              <a:buFontTx/>
              <a:buChar char="•"/>
            </a:pPr>
            <a:r>
              <a:rPr lang="es-MX" altLang="es-MX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Preservación de archivos electrónicos y la producción de indicadores estadísticos de uso y impacto de la literatura científica. </a:t>
            </a:r>
          </a:p>
          <a:p>
            <a:pPr algn="just">
              <a:buFontTx/>
              <a:buChar char="•"/>
            </a:pPr>
            <a:endParaRPr lang="es-MX" altLang="es-MX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  <a:p>
            <a:pPr algn="just">
              <a:buFontTx/>
              <a:buChar char="•"/>
            </a:pPr>
            <a:r>
              <a:rPr lang="es-MX" altLang="es-MX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La metodología también incluye criterios de evaluación de revistas, basado en los estándares internacionales de comunicación científica.</a:t>
            </a:r>
          </a:p>
          <a:p>
            <a:pPr algn="just">
              <a:buFontTx/>
              <a:buChar char="•"/>
            </a:pPr>
            <a:endParaRPr lang="es-MX" altLang="es-MX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  <a:p>
            <a:pPr algn="just">
              <a:buFontTx/>
              <a:buChar char="•"/>
            </a:pPr>
            <a:r>
              <a:rPr lang="es-MX" altLang="es-MX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Los textos completos son enriquecidos dinámicamente con enlaces de hipertexto con bases de datos nacionales y internacionales, como por ejemplo, LILACS y MEDLINE.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61925"/>
            <a:ext cx="8723313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3644900"/>
            <a:ext cx="343058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35"/>
          <p:cNvSpPr>
            <a:spLocks noChangeArrowheads="1"/>
          </p:cNvSpPr>
          <p:nvPr/>
        </p:nvSpPr>
        <p:spPr bwMode="auto">
          <a:xfrm>
            <a:off x="241300" y="5400675"/>
            <a:ext cx="886777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lnSpc>
                <a:spcPct val="90000"/>
              </a:lnSpc>
            </a:pPr>
            <a:r>
              <a:rPr lang="es-MX" altLang="es-MX" sz="2000">
                <a:solidFill>
                  <a:srgbClr val="F79646"/>
                </a:solidFill>
                <a:latin typeface="Arial" pitchFamily="34" charset="0"/>
              </a:rPr>
              <a:t>2014</a:t>
            </a:r>
            <a:r>
              <a:rPr lang="es-MX" altLang="es-MX">
                <a:solidFill>
                  <a:srgbClr val="1F497D"/>
                </a:solidFill>
                <a:latin typeface="Arial" pitchFamily="34" charset="0"/>
              </a:rPr>
              <a:t/>
            </a:r>
            <a:br>
              <a:rPr lang="es-MX" altLang="es-MX">
                <a:solidFill>
                  <a:srgbClr val="1F497D"/>
                </a:solidFill>
                <a:latin typeface="Arial" pitchFamily="34" charset="0"/>
              </a:rPr>
            </a:br>
            <a:r>
              <a:rPr lang="es-MX" altLang="es-MX" sz="3300" b="1">
                <a:solidFill>
                  <a:srgbClr val="595959"/>
                </a:solidFill>
                <a:latin typeface="Arial" pitchFamily="34" charset="0"/>
              </a:rPr>
              <a:t>WEB OF SCIENCE</a:t>
            </a:r>
          </a:p>
          <a:p>
            <a:pPr>
              <a:lnSpc>
                <a:spcPct val="90000"/>
              </a:lnSpc>
            </a:pPr>
            <a:r>
              <a:rPr lang="es-MX" altLang="es-MX" sz="3300" b="1">
                <a:solidFill>
                  <a:srgbClr val="595959"/>
                </a:solidFill>
                <a:latin typeface="Arial" pitchFamily="34" charset="0"/>
              </a:rPr>
              <a:t>Scielo Citation Index</a:t>
            </a:r>
          </a:p>
          <a:p>
            <a:pPr>
              <a:lnSpc>
                <a:spcPct val="90000"/>
              </a:lnSpc>
            </a:pPr>
            <a:endParaRPr lang="es-ES" altLang="es-MX" sz="3300" b="1">
              <a:solidFill>
                <a:srgbClr val="59595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18488" cy="45259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dirty="0" smtClean="0"/>
              <a:t>Es el portal analítico más grande del mundo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MX" dirty="0" smtClean="0"/>
              <a:t>Incluye 24,700 revistas (</a:t>
            </a:r>
            <a:r>
              <a:rPr lang="es-MX" sz="2800" dirty="0" smtClean="0">
                <a:solidFill>
                  <a:srgbClr val="FF0000"/>
                </a:solidFill>
              </a:rPr>
              <a:t>90 millones de registros</a:t>
            </a:r>
            <a:r>
              <a:rPr lang="es-MX" dirty="0" smtClean="0"/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s-MX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MX" dirty="0" smtClean="0"/>
              <a:t>La </a:t>
            </a:r>
            <a:r>
              <a:rPr lang="es-MX" b="1" dirty="0" smtClean="0">
                <a:solidFill>
                  <a:schemeClr val="accent6">
                    <a:lumMod val="75000"/>
                  </a:schemeClr>
                </a:solidFill>
              </a:rPr>
              <a:t>Colección Principal de </a:t>
            </a:r>
            <a:r>
              <a:rPr lang="es-MX" b="1" dirty="0" err="1" smtClean="0">
                <a:solidFill>
                  <a:schemeClr val="accent6">
                    <a:lumMod val="75000"/>
                  </a:schemeClr>
                </a:solidFill>
              </a:rPr>
              <a:t>WoS</a:t>
            </a:r>
            <a:r>
              <a:rPr lang="es-MX" b="1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s-MX" b="1" dirty="0" err="1" smtClean="0">
                <a:solidFill>
                  <a:schemeClr val="accent6">
                    <a:lumMod val="75000"/>
                  </a:schemeClr>
                </a:solidFill>
              </a:rPr>
              <a:t>Core</a:t>
            </a:r>
            <a:r>
              <a:rPr lang="es-MX" b="1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s-MX" dirty="0" smtClean="0"/>
              <a:t>incluye únicamente las 12,500 revistas aceptadas por el Comité del “ISI” después del proceso de postulación y evaluación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MX" dirty="0" smtClean="0"/>
              <a:t>Solo las revistas en el “</a:t>
            </a:r>
            <a:r>
              <a:rPr lang="es-MX" dirty="0" err="1" smtClean="0"/>
              <a:t>Core</a:t>
            </a:r>
            <a:r>
              <a:rPr lang="es-MX" dirty="0" smtClean="0"/>
              <a:t>” generan un Factor de Impacto (IF) y son incluidas en JCR*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50900" y="457200"/>
            <a:ext cx="7445375" cy="854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Web of Science (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WoS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4276" name="1 CuadroTexto"/>
          <p:cNvSpPr txBox="1">
            <a:spLocks noChangeArrowheads="1"/>
          </p:cNvSpPr>
          <p:nvPr/>
        </p:nvSpPr>
        <p:spPr bwMode="auto">
          <a:xfrm>
            <a:off x="755650" y="6165850"/>
            <a:ext cx="7632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MX">
                <a:solidFill>
                  <a:srgbClr val="000000"/>
                </a:solidFill>
                <a:latin typeface="Calibri" pitchFamily="34" charset="0"/>
              </a:rPr>
              <a:t>* Journal Citation Reports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6"/>
          <p:cNvGraphicFramePr>
            <a:graphicFrameLocks/>
          </p:cNvGraphicFramePr>
          <p:nvPr/>
        </p:nvGraphicFramePr>
        <p:xfrm>
          <a:off x="304800" y="304800"/>
          <a:ext cx="85344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Elipse"/>
          <p:cNvSpPr/>
          <p:nvPr/>
        </p:nvSpPr>
        <p:spPr bwMode="auto">
          <a:xfrm>
            <a:off x="1115616" y="140156"/>
            <a:ext cx="6984776" cy="6529204"/>
          </a:xfrm>
          <a:prstGeom prst="ellipse">
            <a:avLst/>
          </a:prstGeom>
          <a:solidFill>
            <a:srgbClr val="FF9100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MX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MX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MX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36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36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24,700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Web of </a:t>
            </a:r>
            <a:r>
              <a:rPr lang="es-MX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Science</a:t>
            </a:r>
            <a:endParaRPr lang="es-MX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7 Elipse"/>
          <p:cNvSpPr/>
          <p:nvPr/>
        </p:nvSpPr>
        <p:spPr bwMode="auto">
          <a:xfrm>
            <a:off x="2195736" y="181086"/>
            <a:ext cx="4824535" cy="4400042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3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4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Web of </a:t>
            </a:r>
            <a:r>
              <a:rPr lang="es-MX" sz="2400" b="1" spc="50" dirty="0" err="1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Science</a:t>
            </a:r>
            <a:endParaRPr lang="es-MX" sz="2400" b="1" spc="50" dirty="0">
              <a:ln w="11430"/>
              <a:solidFill>
                <a:prstClr val="black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4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Colección Principal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12,500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3600" b="1" spc="50" dirty="0">
              <a:ln w="11430"/>
              <a:solidFill>
                <a:prstClr val="black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Factor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de Impacto</a:t>
            </a:r>
            <a:endParaRPr lang="es-MX" sz="3600" b="1" spc="50" dirty="0">
              <a:ln w="11430"/>
              <a:solidFill>
                <a:prstClr val="black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0" name="9 Elipse"/>
          <p:cNvSpPr/>
          <p:nvPr/>
        </p:nvSpPr>
        <p:spPr bwMode="auto">
          <a:xfrm>
            <a:off x="1187624" y="2132856"/>
            <a:ext cx="2275114" cy="210378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MX" dirty="0">
              <a:ln>
                <a:solidFill>
                  <a:prstClr val="white"/>
                </a:solidFill>
              </a:ln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b="1" dirty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BIOSIS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b="1" dirty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5,350</a:t>
            </a:r>
          </a:p>
        </p:txBody>
      </p:sp>
      <p:sp>
        <p:nvSpPr>
          <p:cNvPr id="12" name="11 Elipse"/>
          <p:cNvSpPr/>
          <p:nvPr/>
        </p:nvSpPr>
        <p:spPr bwMode="auto">
          <a:xfrm>
            <a:off x="6050343" y="1798241"/>
            <a:ext cx="1762017" cy="160651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MX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b="1" dirty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MEDLINE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400" b="1" dirty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5,550</a:t>
            </a:r>
          </a:p>
        </p:txBody>
      </p:sp>
      <p:sp>
        <p:nvSpPr>
          <p:cNvPr id="13" name="12 Elipse"/>
          <p:cNvSpPr/>
          <p:nvPr/>
        </p:nvSpPr>
        <p:spPr bwMode="auto">
          <a:xfrm>
            <a:off x="5559751" y="3717032"/>
            <a:ext cx="1371600" cy="1371599"/>
          </a:xfrm>
          <a:prstGeom prst="ellipse">
            <a:avLst/>
          </a:prstGeom>
          <a:solidFill>
            <a:srgbClr val="FFC000"/>
          </a:solidFill>
          <a:ln>
            <a:solidFill>
              <a:schemeClr val="accent3"/>
            </a:solidFill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16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b="1" dirty="0" err="1">
                <a:ln w="12700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ScieLO</a:t>
            </a:r>
            <a:endParaRPr lang="es-MX" sz="2000" b="1" dirty="0">
              <a:ln w="12700">
                <a:solidFill>
                  <a:prstClr val="white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b="1" dirty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700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50900" y="260350"/>
            <a:ext cx="7445375" cy="10509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Contenido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dentro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b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Web of Science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6323" name="6 Rectángulo"/>
          <p:cNvSpPr>
            <a:spLocks noChangeArrowheads="1"/>
          </p:cNvSpPr>
          <p:nvPr/>
        </p:nvSpPr>
        <p:spPr bwMode="auto">
          <a:xfrm>
            <a:off x="323850" y="1773238"/>
            <a:ext cx="80645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sz="32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MX" sz="3200" b="1">
                <a:solidFill>
                  <a:srgbClr val="000000"/>
                </a:solidFill>
                <a:latin typeface="Calibri" pitchFamily="34" charset="0"/>
              </a:rPr>
              <a:t>Web of Science Core Collection</a:t>
            </a:r>
          </a:p>
          <a:p>
            <a:r>
              <a:rPr lang="es-MX" sz="2800">
                <a:solidFill>
                  <a:srgbClr val="000000"/>
                </a:solidFill>
                <a:latin typeface="Calibri" pitchFamily="34" charset="0"/>
              </a:rPr>
              <a:t> BIOSIS Citation index (Biological Abstracts)</a:t>
            </a:r>
          </a:p>
          <a:p>
            <a:r>
              <a:rPr lang="es-MX" sz="2800">
                <a:solidFill>
                  <a:srgbClr val="000000"/>
                </a:solidFill>
                <a:latin typeface="Calibri" pitchFamily="34" charset="0"/>
              </a:rPr>
              <a:t> Current Contents Connect</a:t>
            </a:r>
          </a:p>
          <a:p>
            <a:r>
              <a:rPr lang="es-MX" sz="2800">
                <a:solidFill>
                  <a:srgbClr val="000000"/>
                </a:solidFill>
                <a:latin typeface="Calibri" pitchFamily="34" charset="0"/>
              </a:rPr>
              <a:t> Derwent Innovation Index</a:t>
            </a:r>
          </a:p>
          <a:p>
            <a:r>
              <a:rPr lang="es-MX" sz="28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MX" sz="2800" b="1">
                <a:solidFill>
                  <a:srgbClr val="FF0000"/>
                </a:solidFill>
                <a:latin typeface="Calibri" pitchFamily="34" charset="0"/>
              </a:rPr>
              <a:t>Scielo Citation Index</a:t>
            </a:r>
          </a:p>
          <a:p>
            <a:r>
              <a:rPr lang="es-MX" sz="2800">
                <a:solidFill>
                  <a:srgbClr val="000000"/>
                </a:solidFill>
                <a:latin typeface="Calibri" pitchFamily="34" charset="0"/>
              </a:rPr>
              <a:t> Chinese Science Citation Database</a:t>
            </a:r>
          </a:p>
          <a:p>
            <a:r>
              <a:rPr lang="es-MX" sz="2800">
                <a:solidFill>
                  <a:srgbClr val="000000"/>
                </a:solidFill>
                <a:latin typeface="Calibri" pitchFamily="34" charset="0"/>
              </a:rPr>
              <a:t> Data Citation Index</a:t>
            </a:r>
          </a:p>
          <a:p>
            <a:r>
              <a:rPr lang="es-MX" sz="2800">
                <a:solidFill>
                  <a:srgbClr val="000000"/>
                </a:solidFill>
                <a:latin typeface="Calibri" pitchFamily="34" charset="0"/>
              </a:rPr>
              <a:t> Food Science and Technology Abstracts</a:t>
            </a:r>
          </a:p>
          <a:p>
            <a:r>
              <a:rPr lang="es-MX" sz="2800">
                <a:solidFill>
                  <a:srgbClr val="000000"/>
                </a:solidFill>
                <a:latin typeface="Calibri" pitchFamily="34" charset="0"/>
              </a:rPr>
              <a:t> INSPEC</a:t>
            </a:r>
          </a:p>
          <a:p>
            <a:r>
              <a:rPr lang="es-MX" sz="2800">
                <a:solidFill>
                  <a:srgbClr val="000000"/>
                </a:solidFill>
                <a:latin typeface="Calibri" pitchFamily="34" charset="0"/>
              </a:rPr>
              <a:t> MEDLINE</a:t>
            </a:r>
          </a:p>
          <a:p>
            <a:r>
              <a:rPr lang="es-MX" sz="2800">
                <a:solidFill>
                  <a:srgbClr val="000000"/>
                </a:solidFill>
                <a:latin typeface="Calibri" pitchFamily="34" charset="0"/>
              </a:rPr>
              <a:t> Zoological Records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362950" cy="45259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dirty="0" smtClean="0"/>
              <a:t>Vive dentro de portal </a:t>
            </a:r>
            <a:r>
              <a:rPr lang="es-MX" i="1" dirty="0" smtClean="0"/>
              <a:t>WEB OF SCIENCE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MX" dirty="0" smtClean="0"/>
              <a:t>Es un índice (Base de Datos) independiente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MX" dirty="0" smtClean="0"/>
              <a:t>Con criterios de inclusión distintos a la Colección Principal de Web of </a:t>
            </a:r>
            <a:r>
              <a:rPr lang="es-MX" dirty="0" err="1" smtClean="0"/>
              <a:t>Science</a:t>
            </a:r>
            <a:endParaRPr lang="es-MX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MX" dirty="0" err="1" smtClean="0"/>
              <a:t>ScieloCI</a:t>
            </a:r>
            <a:r>
              <a:rPr lang="es-MX" dirty="0" smtClean="0"/>
              <a:t> es un recurso libre para todos los usuarios de </a:t>
            </a:r>
            <a:r>
              <a:rPr lang="es-MX" dirty="0" err="1" smtClean="0"/>
              <a:t>WoS</a:t>
            </a:r>
            <a:r>
              <a:rPr lang="es-MX" dirty="0" smtClean="0"/>
              <a:t> a nivel mundial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MX" sz="2000" dirty="0" smtClean="0">
                <a:solidFill>
                  <a:schemeClr val="accent6">
                    <a:lumMod val="75000"/>
                  </a:schemeClr>
                </a:solidFill>
              </a:rPr>
              <a:t>(más de 6,800 instituciones en 100 </a:t>
            </a:r>
            <a:r>
              <a:rPr lang="es-MX" sz="2000" dirty="0" err="1" smtClean="0">
                <a:solidFill>
                  <a:schemeClr val="accent6">
                    <a:lumMod val="75000"/>
                  </a:schemeClr>
                </a:solidFill>
              </a:rPr>
              <a:t>paises</a:t>
            </a:r>
            <a:r>
              <a:rPr lang="es-MX" sz="20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s-MX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MX" dirty="0" err="1" smtClean="0"/>
              <a:t>ScieloCI</a:t>
            </a:r>
            <a:r>
              <a:rPr lang="es-MX" dirty="0" smtClean="0"/>
              <a:t> permite conocer Red de Citaciones con todas las bases de datos de la plataforma </a:t>
            </a:r>
            <a:r>
              <a:rPr lang="es-MX" dirty="0" err="1" smtClean="0"/>
              <a:t>WoS</a:t>
            </a:r>
            <a:endParaRPr lang="es-MX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50900" y="457200"/>
            <a:ext cx="7445375" cy="854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SciELO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Citation Index (SCI)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875"/>
            <a:ext cx="8507413" cy="511175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dirty="0" smtClean="0"/>
              <a:t>En su lanzamiento incluye 650 títulos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MX" i="1" dirty="0" smtClean="0"/>
              <a:t>Más de 6 millones de referencias citadas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MX" b="1" dirty="0" smtClean="0"/>
              <a:t>214 + revistas </a:t>
            </a:r>
            <a:r>
              <a:rPr lang="es-MX" dirty="0" smtClean="0"/>
              <a:t>de </a:t>
            </a:r>
            <a:r>
              <a:rPr lang="es-MX" dirty="0" err="1" smtClean="0"/>
              <a:t>ScieloCI</a:t>
            </a:r>
            <a:r>
              <a:rPr lang="es-MX" dirty="0" smtClean="0"/>
              <a:t> también están dentro de la </a:t>
            </a:r>
            <a:r>
              <a:rPr lang="es-MX" b="1" dirty="0" smtClean="0">
                <a:solidFill>
                  <a:schemeClr val="accent6">
                    <a:lumMod val="75000"/>
                  </a:schemeClr>
                </a:solidFill>
              </a:rPr>
              <a:t>Colección Principal de </a:t>
            </a:r>
            <a:r>
              <a:rPr lang="es-MX" b="1" dirty="0" err="1" smtClean="0">
                <a:solidFill>
                  <a:schemeClr val="accent6">
                    <a:lumMod val="75000"/>
                  </a:schemeClr>
                </a:solidFill>
              </a:rPr>
              <a:t>WoS</a:t>
            </a:r>
            <a:r>
              <a:rPr lang="es-MX" b="1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s-MX" b="1" dirty="0" err="1" smtClean="0">
                <a:solidFill>
                  <a:schemeClr val="accent6">
                    <a:lumMod val="75000"/>
                  </a:schemeClr>
                </a:solidFill>
              </a:rPr>
              <a:t>Core</a:t>
            </a:r>
            <a:r>
              <a:rPr lang="es-MX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s-MX" dirty="0" smtClean="0"/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MX" dirty="0" smtClean="0"/>
              <a:t>Revistas indexadas en </a:t>
            </a:r>
            <a:r>
              <a:rPr lang="es-MX" dirty="0" err="1" smtClean="0"/>
              <a:t>ScieloCI</a:t>
            </a:r>
            <a:r>
              <a:rPr lang="es-MX" dirty="0" smtClean="0"/>
              <a:t> </a:t>
            </a:r>
            <a:r>
              <a:rPr lang="es-MX" u="sng" dirty="0" smtClean="0">
                <a:solidFill>
                  <a:srgbClr val="FF0000"/>
                </a:solidFill>
              </a:rPr>
              <a:t>no son automáticamente evaluadas </a:t>
            </a:r>
            <a:r>
              <a:rPr lang="es-MX" dirty="0" smtClean="0"/>
              <a:t>para el “</a:t>
            </a:r>
            <a:r>
              <a:rPr lang="es-MX" dirty="0" err="1" smtClean="0"/>
              <a:t>WoS</a:t>
            </a:r>
            <a:r>
              <a:rPr lang="es-MX" dirty="0" smtClean="0"/>
              <a:t> </a:t>
            </a:r>
            <a:r>
              <a:rPr lang="es-MX" dirty="0" err="1" smtClean="0"/>
              <a:t>Core</a:t>
            </a:r>
            <a:r>
              <a:rPr lang="es-MX" dirty="0" smtClean="0"/>
              <a:t>”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MX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Solo los </a:t>
            </a:r>
            <a:r>
              <a:rPr lang="en-US" dirty="0" err="1" smtClean="0"/>
              <a:t>títulos</a:t>
            </a:r>
            <a:r>
              <a:rPr lang="en-US" dirty="0" smtClean="0"/>
              <a:t> </a:t>
            </a:r>
            <a:r>
              <a:rPr lang="en-US" dirty="0" err="1" smtClean="0"/>
              <a:t>certificados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el </a:t>
            </a:r>
            <a:r>
              <a:rPr lang="en-US" dirty="0" err="1" smtClean="0"/>
              <a:t>comité</a:t>
            </a:r>
            <a:r>
              <a:rPr lang="en-US" dirty="0" smtClean="0"/>
              <a:t> de </a:t>
            </a:r>
            <a:r>
              <a:rPr lang="en-US" dirty="0" err="1"/>
              <a:t>SciELO</a:t>
            </a:r>
            <a:r>
              <a:rPr lang="en-US" dirty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están</a:t>
            </a:r>
            <a:r>
              <a:rPr lang="en-US" dirty="0" smtClean="0"/>
              <a:t> </a:t>
            </a:r>
            <a:r>
              <a:rPr lang="en-US" dirty="0" err="1" smtClean="0"/>
              <a:t>activos</a:t>
            </a:r>
            <a:r>
              <a:rPr lang="en-US" dirty="0" smtClean="0"/>
              <a:t>, son </a:t>
            </a:r>
            <a:r>
              <a:rPr lang="en-US" dirty="0" err="1" smtClean="0"/>
              <a:t>publicados</a:t>
            </a:r>
            <a:r>
              <a:rPr lang="en-US" dirty="0" smtClean="0"/>
              <a:t> en </a:t>
            </a:r>
            <a:r>
              <a:rPr lang="en-US" dirty="0" err="1" smtClean="0"/>
              <a:t>tiempo</a:t>
            </a:r>
            <a:r>
              <a:rPr lang="en-US" dirty="0" smtClean="0"/>
              <a:t>, </a:t>
            </a:r>
            <a:r>
              <a:rPr lang="en-US" dirty="0" err="1" smtClean="0"/>
              <a:t>cuentan</a:t>
            </a:r>
            <a:r>
              <a:rPr lang="en-US" dirty="0" smtClean="0"/>
              <a:t> con los </a:t>
            </a:r>
            <a:r>
              <a:rPr lang="en-US" dirty="0" err="1" smtClean="0"/>
              <a:t>metadatos</a:t>
            </a:r>
            <a:r>
              <a:rPr lang="en-US" dirty="0" smtClean="0"/>
              <a:t> (XML files) </a:t>
            </a:r>
            <a:r>
              <a:rPr lang="en-US" dirty="0" err="1" smtClean="0"/>
              <a:t>apropiados</a:t>
            </a:r>
            <a:r>
              <a:rPr lang="en-US" dirty="0" smtClean="0"/>
              <a:t> </a:t>
            </a:r>
            <a:r>
              <a:rPr lang="en-US" dirty="0" err="1" smtClean="0"/>
              <a:t>serán</a:t>
            </a:r>
            <a:r>
              <a:rPr lang="en-US" dirty="0" smtClean="0"/>
              <a:t> </a:t>
            </a:r>
            <a:r>
              <a:rPr lang="en-US" dirty="0" err="1" smtClean="0"/>
              <a:t>incluídos</a:t>
            </a:r>
            <a:r>
              <a:rPr lang="en-US" dirty="0" smtClean="0"/>
              <a:t> en el </a:t>
            </a:r>
            <a:r>
              <a:rPr lang="en-US" dirty="0" err="1" smtClean="0"/>
              <a:t>SciELO</a:t>
            </a:r>
            <a:r>
              <a:rPr lang="en-US" dirty="0" smtClean="0"/>
              <a:t> CI</a:t>
            </a:r>
            <a:endParaRPr lang="es-MX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50900" y="457200"/>
            <a:ext cx="7445375" cy="854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SciELO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Citation Index (SCI)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59395" name="2 Marcador de contenido"/>
          <p:cNvSpPr>
            <a:spLocks noGrp="1"/>
          </p:cNvSpPr>
          <p:nvPr>
            <p:ph idx="1"/>
          </p:nvPr>
        </p:nvSpPr>
        <p:spPr>
          <a:xfrm>
            <a:off x="179388" y="4941888"/>
            <a:ext cx="8229600" cy="1079500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s-MX" sz="4400" smtClean="0">
                <a:hlinkClick r:id="rId2"/>
              </a:rPr>
              <a:t>http://webofscience.com/</a:t>
            </a:r>
            <a:endParaRPr lang="es-MX" sz="4400" smtClean="0"/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42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058" y="260648"/>
            <a:ext cx="5657850" cy="472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32" y="980728"/>
            <a:ext cx="8802338" cy="5387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219"/>
          <p:cNvGraphicFramePr>
            <a:graphicFrameLocks/>
          </p:cNvGraphicFramePr>
          <p:nvPr/>
        </p:nvGraphicFramePr>
        <p:xfrm>
          <a:off x="152400" y="3048000"/>
          <a:ext cx="8839200" cy="3611572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2057389"/>
                <a:gridCol w="2362187"/>
                <a:gridCol w="2285987"/>
                <a:gridCol w="2133637"/>
              </a:tblGrid>
              <a:tr h="13714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Web of Science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/>
                      </a:r>
                      <a:b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Title, Abstract, Author Keywords, </a:t>
                      </a:r>
                      <a:r>
                        <a:rPr kumimoji="0" lang="en-US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KeyWords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Plus®</a:t>
                      </a:r>
                    </a:p>
                  </a:txBody>
                  <a:tcPr marL="36000" marR="183599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BIOSIS Citation Index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Biological Abstracts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/>
                      </a:r>
                      <a:b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Title, Abstract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Major Concepts, Concept Code(s)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Taxonomic Data, Disease Data, Chemical Data, … </a:t>
                      </a:r>
                    </a:p>
                  </a:txBody>
                  <a:tcPr marL="36000" marR="183599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Derwent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 Innovations Index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Title. Abstract, Equivalent abstracts, International patent classification, </a:t>
                      </a:r>
                      <a:r>
                        <a:rPr kumimoji="0" lang="en-US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Derwent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Class codes, </a:t>
                      </a:r>
                      <a:r>
                        <a:rPr kumimoji="0" lang="en-US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Derwent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Manual codes</a:t>
                      </a:r>
                    </a:p>
                  </a:txBody>
                  <a:tcPr marL="36000" marR="183599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Inspec</a:t>
                      </a:r>
                      <a:endParaRPr kumimoji="0" lang="en-US" sz="14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Title, Abstract, Controlled Indexing, Uncontrolled Indexing, Original Indexing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Classification Code(s)</a:t>
                      </a:r>
                    </a:p>
                  </a:txBody>
                  <a:tcPr marL="36000" marR="183599" marT="0" marB="0" anchor="ctr" horzOverflow="overflow">
                    <a:noFill/>
                  </a:tcPr>
                </a:tc>
              </a:tr>
              <a:tr h="11428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Zoological  Records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Title, Abstract, Broad Terms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Descriptors Data,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Super </a:t>
                      </a:r>
                      <a:r>
                        <a:rPr kumimoji="0" lang="en-US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Taxa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Taxa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Notes</a:t>
                      </a:r>
                    </a:p>
                  </a:txBody>
                  <a:tcPr marL="36000" marR="183599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MEDLINE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Title, Abstract, </a:t>
                      </a:r>
                      <a:r>
                        <a:rPr kumimoji="0" lang="en-US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MeSH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Terms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Keyword List, Chemical, Gene Symbol, Subject,…</a:t>
                      </a:r>
                    </a:p>
                  </a:txBody>
                  <a:tcPr marL="36000" marR="183599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CABI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Title, Abstract, Descriptors, Broad Descriptors, Organism Descriptors, Geographic Location, CABICODE Names</a:t>
                      </a:r>
                    </a:p>
                  </a:txBody>
                  <a:tcPr marL="36000" marR="183599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Data Citation Index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u="none" strike="noStrike" kern="1200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u="none" strike="noStrike" kern="1200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Titles, Abstracts, Repository Name, Data Study, Data Set</a:t>
                      </a:r>
                      <a:endParaRPr kumimoji="0" lang="en-US" sz="11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36000" marR="183599" marT="0" marB="0" anchor="ctr" horzOverflow="overflow">
                    <a:noFill/>
                  </a:tcPr>
                </a:tc>
              </a:tr>
              <a:tr h="10972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Food Science and Technology abstracts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Title, Abstract, FSTA Thesaurus, </a:t>
                      </a:r>
                      <a:r>
                        <a:rPr kumimoji="0" lang="en-US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MeSH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Thesaurus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183599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Current Contents Connect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Title, Abstract, Author Keywords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KeyWords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Plus®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183599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Chinese Science Citation Database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Title, Abstract, Author Keywords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183599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SciELO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 Citation Index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Title, Abstract, Author Keywords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183599" marT="0" marB="0" anchor="ctr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60437" name="Rectangle 6"/>
          <p:cNvSpPr>
            <a:spLocks noChangeArrowheads="1"/>
          </p:cNvSpPr>
          <p:nvPr/>
        </p:nvSpPr>
        <p:spPr bwMode="auto">
          <a:xfrm>
            <a:off x="179388" y="115888"/>
            <a:ext cx="87852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s-MX" sz="2600" b="1">
                <a:solidFill>
                  <a:srgbClr val="FF8000"/>
                </a:solidFill>
                <a:latin typeface="Knowledge Regular"/>
                <a:ea typeface="MS PGothic" pitchFamily="34" charset="-128"/>
              </a:rPr>
              <a:t>TODAS LAS BASES DE DATOS: Un punto de entrada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600200" y="2181225"/>
            <a:ext cx="2995613" cy="866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352800" y="2181225"/>
            <a:ext cx="1243013" cy="866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95813" y="2181225"/>
            <a:ext cx="1119187" cy="866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95813" y="2181225"/>
            <a:ext cx="2566987" cy="866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550" y="762000"/>
            <a:ext cx="8316913" cy="1443038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6875463" y="5516563"/>
            <a:ext cx="2089150" cy="11525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6144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050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Flecha abajo"/>
          <p:cNvSpPr/>
          <p:nvPr/>
        </p:nvSpPr>
        <p:spPr>
          <a:xfrm rot="3003692">
            <a:off x="5180807" y="4861719"/>
            <a:ext cx="1079500" cy="115093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116013" y="1125538"/>
            <a:ext cx="2016125" cy="431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22238" y="3573463"/>
            <a:ext cx="2865437" cy="11509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943100"/>
            <a:ext cx="3614738" cy="2998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Rectángulo"/>
          <p:cNvSpPr>
            <a:spLocks noChangeArrowheads="1"/>
          </p:cNvSpPr>
          <p:nvPr/>
        </p:nvSpPr>
        <p:spPr bwMode="auto">
          <a:xfrm>
            <a:off x="0" y="620713"/>
            <a:ext cx="878522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altLang="es-MX" sz="2000">
                <a:solidFill>
                  <a:srgbClr val="FF0000"/>
                </a:solidFill>
                <a:latin typeface="Impact" pitchFamily="34" charset="0"/>
                <a:cs typeface="Andalus" pitchFamily="18" charset="-78"/>
              </a:rPr>
              <a:t>Módulo 2</a:t>
            </a:r>
          </a:p>
          <a:p>
            <a:pPr algn="just">
              <a:buFontTx/>
              <a:buChar char="•"/>
            </a:pPr>
            <a:endParaRPr lang="es-MX" altLang="es-MX" sz="2000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  <a:p>
            <a:pPr algn="just">
              <a:buFontTx/>
              <a:buChar char="•"/>
            </a:pPr>
            <a:r>
              <a:rPr lang="es-MX" altLang="es-MX" sz="20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El segundo módulo del Modelo SciELO es la aplicación de la Metodología  DTD (</a:t>
            </a:r>
            <a:r>
              <a:rPr lang="es-MX" altLang="es-MX" sz="2000" i="1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Document Type Definition</a:t>
            </a:r>
            <a:r>
              <a:rPr lang="es-MX" altLang="es-MX" sz="20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) SciELO en la operación de los sitios web de los 15 países o colecciones SciELO, que comparten dicha metodología. El conjunto de todas las colecciones SciELO, se define como: la Red SciELO.</a:t>
            </a:r>
          </a:p>
          <a:p>
            <a:pPr algn="just">
              <a:buFontTx/>
              <a:buChar char="•"/>
            </a:pPr>
            <a:endParaRPr lang="es-MX" altLang="es-MX" sz="2000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  <a:p>
            <a:pPr algn="just">
              <a:buFontTx/>
              <a:buChar char="•"/>
            </a:pPr>
            <a:endParaRPr lang="es-MX" altLang="es-MX" sz="2000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  <a:p>
            <a:pPr algn="just">
              <a:buFontTx/>
              <a:buChar char="•"/>
            </a:pPr>
            <a:r>
              <a:rPr lang="es-MX" altLang="es-MX" sz="20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SciELO favorece la operación de sitios nacionales y también de sitios temáticos. La aplicación pionera es el sitio SciELO Brasil (</a:t>
            </a:r>
            <a:r>
              <a:rPr lang="es-MX" altLang="es-MX" sz="2000">
                <a:solidFill>
                  <a:srgbClr val="303030"/>
                </a:solidFill>
                <a:latin typeface="Impact" pitchFamily="34" charset="0"/>
                <a:cs typeface="Andalus" pitchFamily="18" charset="-78"/>
                <a:hlinkClick r:id="rId2"/>
              </a:rPr>
              <a:t>http://www.scielo.br</a:t>
            </a:r>
            <a:r>
              <a:rPr lang="es-MX" altLang="es-MX" sz="20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 ). </a:t>
            </a:r>
          </a:p>
          <a:p>
            <a:pPr algn="just">
              <a:buFontTx/>
              <a:buChar char="•"/>
            </a:pPr>
            <a:endParaRPr lang="es-MX" altLang="es-MX" sz="2000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  <a:p>
            <a:pPr algn="just">
              <a:buFontTx/>
              <a:buChar char="•"/>
            </a:pPr>
            <a:endParaRPr lang="es-MX" altLang="es-MX" sz="2000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  <a:p>
            <a:pPr algn="just">
              <a:buFontTx/>
              <a:buChar char="•"/>
            </a:pPr>
            <a:endParaRPr lang="es-MX" altLang="es-MX" sz="2000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  <a:p>
            <a:pPr algn="just">
              <a:buFontTx/>
              <a:buChar char="•"/>
            </a:pPr>
            <a:endParaRPr lang="es-MX" altLang="es-MX" sz="2000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  <a:p>
            <a:pPr algn="just">
              <a:buFontTx/>
              <a:buChar char="•"/>
            </a:pPr>
            <a:endParaRPr lang="es-MX" altLang="es-MX" sz="2000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  <a:p>
            <a:pPr algn="just">
              <a:buFontTx/>
              <a:buChar char="•"/>
            </a:pPr>
            <a:endParaRPr lang="es-MX" altLang="es-MX" sz="2000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6349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613" cy="647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lecha abajo"/>
          <p:cNvSpPr/>
          <p:nvPr/>
        </p:nvSpPr>
        <p:spPr>
          <a:xfrm rot="7674150">
            <a:off x="1577976" y="2552700"/>
            <a:ext cx="1079500" cy="1152525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6451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461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716338"/>
            <a:ext cx="9024937" cy="45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07950" y="3068638"/>
            <a:ext cx="1847850" cy="37893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111375" y="2852738"/>
            <a:ext cx="5340350" cy="863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440613" y="1989138"/>
            <a:ext cx="1235075" cy="6477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black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98675" y="1104900"/>
            <a:ext cx="5095875" cy="2638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6553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235825" y="1052513"/>
            <a:ext cx="1776413" cy="47529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6656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924175"/>
            <a:ext cx="8964613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15900" y="1268413"/>
            <a:ext cx="6732588" cy="8651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239852" y="3140968"/>
            <a:ext cx="4788532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400" dirty="0">
                <a:solidFill>
                  <a:prstClr val="white"/>
                </a:solidFill>
              </a:rPr>
              <a:t>Títulos y </a:t>
            </a:r>
            <a:r>
              <a:rPr lang="es-MX" sz="2400" dirty="0" err="1">
                <a:solidFill>
                  <a:prstClr val="white"/>
                </a:solidFill>
              </a:rPr>
              <a:t>Resúmen</a:t>
            </a:r>
            <a:r>
              <a:rPr lang="es-MX" sz="2400" dirty="0">
                <a:solidFill>
                  <a:prstClr val="white"/>
                </a:solidFill>
              </a:rPr>
              <a:t> en 1, 2 o 3 idiomas (dependiendo del editor)</a:t>
            </a:r>
          </a:p>
        </p:txBody>
      </p:sp>
      <p:sp>
        <p:nvSpPr>
          <p:cNvPr id="8" name="7 Flecha abajo"/>
          <p:cNvSpPr/>
          <p:nvPr/>
        </p:nvSpPr>
        <p:spPr>
          <a:xfrm rot="10800000">
            <a:off x="4108450" y="2136775"/>
            <a:ext cx="542925" cy="96520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white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95536" y="4338639"/>
            <a:ext cx="4788532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400" dirty="0">
                <a:solidFill>
                  <a:prstClr val="white"/>
                </a:solidFill>
              </a:rPr>
              <a:t>Información Clara de la Publicación</a:t>
            </a:r>
          </a:p>
        </p:txBody>
      </p:sp>
      <p:sp>
        <p:nvSpPr>
          <p:cNvPr id="10" name="9 Flecha abajo"/>
          <p:cNvSpPr/>
          <p:nvPr/>
        </p:nvSpPr>
        <p:spPr>
          <a:xfrm rot="10800000">
            <a:off x="755650" y="3336925"/>
            <a:ext cx="542925" cy="96520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11150" y="2420938"/>
            <a:ext cx="2411413" cy="5032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40117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itle 1"/>
          <p:cNvSpPr txBox="1">
            <a:spLocks/>
          </p:cNvSpPr>
          <p:nvPr/>
        </p:nvSpPr>
        <p:spPr bwMode="auto">
          <a:xfrm>
            <a:off x="611188" y="30163"/>
            <a:ext cx="74453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E46C0A"/>
                </a:solidFill>
                <a:latin typeface="Calibri" pitchFamily="34" charset="0"/>
              </a:rPr>
              <a:t>En cada registro también..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3338" y="884238"/>
            <a:ext cx="6626225" cy="1320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4925" y="5013325"/>
            <a:ext cx="2946400" cy="7207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6861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644900"/>
            <a:ext cx="9191626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7019925" y="44450"/>
            <a:ext cx="1992313" cy="64801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black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63" y="196850"/>
            <a:ext cx="3057525" cy="2809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7 Flecha abajo"/>
          <p:cNvSpPr/>
          <p:nvPr/>
        </p:nvSpPr>
        <p:spPr>
          <a:xfrm rot="14809403">
            <a:off x="6571456" y="1643857"/>
            <a:ext cx="377825" cy="56673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white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0988" y="3422650"/>
            <a:ext cx="3889375" cy="3082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9 Flecha abajo"/>
          <p:cNvSpPr/>
          <p:nvPr/>
        </p:nvSpPr>
        <p:spPr>
          <a:xfrm rot="14822772">
            <a:off x="6088856" y="2964657"/>
            <a:ext cx="377825" cy="165893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6963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7463"/>
            <a:ext cx="9167813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565400"/>
            <a:ext cx="9180513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Flecha derecha"/>
          <p:cNvSpPr/>
          <p:nvPr/>
        </p:nvSpPr>
        <p:spPr>
          <a:xfrm>
            <a:off x="5364163" y="1628775"/>
            <a:ext cx="1800225" cy="7207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7065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88913"/>
            <a:ext cx="9059862" cy="633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1050"/>
            <a:ext cx="9144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1188" y="30163"/>
            <a:ext cx="7445375" cy="1743075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b="1" dirty="0" err="1" smtClean="0">
                <a:solidFill>
                  <a:srgbClr val="F79646">
                    <a:lumMod val="75000"/>
                  </a:srgbClr>
                </a:solidFill>
              </a:rPr>
              <a:t>Análisis</a:t>
            </a:r>
            <a:r>
              <a:rPr lang="en-US" b="1" dirty="0" smtClean="0">
                <a:solidFill>
                  <a:srgbClr val="F79646">
                    <a:lumMod val="75000"/>
                  </a:srgbClr>
                </a:solidFill>
              </a:rPr>
              <a:t> de </a:t>
            </a:r>
            <a:r>
              <a:rPr lang="en-US" b="1" dirty="0" err="1" smtClean="0">
                <a:solidFill>
                  <a:srgbClr val="F79646">
                    <a:lumMod val="75000"/>
                  </a:srgbClr>
                </a:solidFill>
              </a:rPr>
              <a:t>Resultados</a:t>
            </a:r>
            <a:endParaRPr lang="en-US" b="1" dirty="0" smtClean="0">
              <a:solidFill>
                <a:srgbClr val="F79646">
                  <a:lumMod val="75000"/>
                </a:srgb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79646">
                    <a:lumMod val="75000"/>
                  </a:srgbClr>
                </a:solidFill>
              </a:rPr>
              <a:t>De la </a:t>
            </a:r>
            <a:r>
              <a:rPr lang="en-US" b="1" dirty="0" err="1" smtClean="0">
                <a:solidFill>
                  <a:srgbClr val="F79646">
                    <a:lumMod val="75000"/>
                  </a:srgbClr>
                </a:solidFill>
              </a:rPr>
              <a:t>misma</a:t>
            </a:r>
            <a:r>
              <a:rPr lang="en-US" b="1" dirty="0" smtClean="0">
                <a:solidFill>
                  <a:srgbClr val="F79646">
                    <a:lumMod val="75000"/>
                  </a:srgbClr>
                </a:solidFill>
              </a:rPr>
              <a:t> forma </a:t>
            </a:r>
            <a:r>
              <a:rPr lang="en-US" b="1" dirty="0" err="1" smtClean="0">
                <a:solidFill>
                  <a:srgbClr val="F79646">
                    <a:lumMod val="75000"/>
                  </a:srgbClr>
                </a:solidFill>
              </a:rPr>
              <a:t>que</a:t>
            </a:r>
            <a:r>
              <a:rPr lang="en-US" b="1" dirty="0">
                <a:solidFill>
                  <a:srgbClr val="F79646">
                    <a:lumMod val="75000"/>
                  </a:srgbClr>
                </a:solidFill>
              </a:rPr>
              <a:t> </a:t>
            </a:r>
            <a:r>
              <a:rPr lang="en-US" b="1" dirty="0" smtClean="0">
                <a:solidFill>
                  <a:srgbClr val="F79646">
                    <a:lumMod val="75000"/>
                  </a:srgbClr>
                </a:solidFill>
              </a:rPr>
              <a:t>en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79646">
                    <a:lumMod val="75000"/>
                  </a:srgbClr>
                </a:solidFill>
              </a:rPr>
              <a:t>Web of Science</a:t>
            </a:r>
          </a:p>
        </p:txBody>
      </p:sp>
      <p:sp>
        <p:nvSpPr>
          <p:cNvPr id="6" name="5 Flecha derecha"/>
          <p:cNvSpPr/>
          <p:nvPr/>
        </p:nvSpPr>
        <p:spPr>
          <a:xfrm rot="8234361">
            <a:off x="1336675" y="3379788"/>
            <a:ext cx="1800225" cy="7207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833438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itle 1"/>
          <p:cNvSpPr txBox="1">
            <a:spLocks/>
          </p:cNvSpPr>
          <p:nvPr/>
        </p:nvSpPr>
        <p:spPr bwMode="auto">
          <a:xfrm>
            <a:off x="611188" y="30163"/>
            <a:ext cx="74453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E46C0A"/>
                </a:solidFill>
                <a:latin typeface="Calibri" pitchFamily="34" charset="0"/>
              </a:rPr>
              <a:t>Análisis de Resultados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3 Rectángulo"/>
          <p:cNvSpPr>
            <a:spLocks noChangeArrowheads="1"/>
          </p:cNvSpPr>
          <p:nvPr/>
        </p:nvSpPr>
        <p:spPr bwMode="auto">
          <a:xfrm>
            <a:off x="220663" y="1011238"/>
            <a:ext cx="8713787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altLang="es-MX" sz="2000">
                <a:solidFill>
                  <a:srgbClr val="FF0000"/>
                </a:solidFill>
                <a:latin typeface="Impact" pitchFamily="34" charset="0"/>
                <a:cs typeface="Andalus" pitchFamily="18" charset="-78"/>
              </a:rPr>
              <a:t>Módulo 3</a:t>
            </a:r>
            <a:endParaRPr lang="es-ES_tradnl" altLang="es-MX" sz="2000">
              <a:solidFill>
                <a:srgbClr val="FF0000"/>
              </a:solidFill>
              <a:latin typeface="Impact" pitchFamily="34" charset="0"/>
              <a:cs typeface="Andalus" pitchFamily="18" charset="-78"/>
            </a:endParaRPr>
          </a:p>
          <a:p>
            <a:pPr algn="just"/>
            <a:endParaRPr lang="es-ES_tradnl" altLang="es-MX" sz="2000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  <a:p>
            <a:pPr algn="just"/>
            <a:endParaRPr lang="es-ES_tradnl" altLang="es-MX" sz="2000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  <a:p>
            <a:pPr algn="just">
              <a:buFontTx/>
              <a:buChar char="•"/>
            </a:pPr>
            <a:r>
              <a:rPr lang="es-MX" altLang="es-MX" sz="20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 El tercer módulo, es el desarrollo de alianzas entre los actores nacionales e internacionales de la comunicación científica - autores, editores, instituciones científicas y tecnológicas, agencias de apoyo, universidades, bibliotecas, centros de información científica y tecnológica etc, con el objetivo de diseminar, perfeccionar y mantener el modelo SciELO. </a:t>
            </a:r>
          </a:p>
          <a:p>
            <a:pPr algn="just">
              <a:buFontTx/>
              <a:buChar char="•"/>
            </a:pPr>
            <a:endParaRPr lang="es-MX" altLang="es-MX" sz="2000">
              <a:solidFill>
                <a:srgbClr val="303030"/>
              </a:solidFill>
              <a:latin typeface="Impact" pitchFamily="34" charset="0"/>
              <a:cs typeface="Andalus" pitchFamily="18" charset="-78"/>
            </a:endParaRPr>
          </a:p>
          <a:p>
            <a:pPr algn="just">
              <a:buFontTx/>
              <a:buChar char="•"/>
            </a:pPr>
            <a:r>
              <a:rPr lang="es-MX" altLang="es-MX" sz="2000">
                <a:solidFill>
                  <a:srgbClr val="303030"/>
                </a:solidFill>
                <a:latin typeface="Impact" pitchFamily="34" charset="0"/>
                <a:cs typeface="Andalus" pitchFamily="18" charset="-78"/>
              </a:rPr>
              <a:t> La operación de la red SciELO se basa fuertemente en infraestructuras nacionales, lo que contribuye para garantizar su futura sostenibilidad. </a:t>
            </a:r>
          </a:p>
          <a:p>
            <a:pPr algn="just">
              <a:buFontTx/>
              <a:buChar char="•"/>
            </a:pPr>
            <a:endParaRPr lang="es-MX" altLang="es-MX" sz="1600">
              <a:solidFill>
                <a:srgbClr val="000000"/>
              </a:solidFill>
            </a:endParaRPr>
          </a:p>
          <a:p>
            <a:pPr algn="just">
              <a:buFontTx/>
              <a:buChar char="•"/>
            </a:pPr>
            <a:endParaRPr lang="es-MX" altLang="es-MX" sz="1600">
              <a:solidFill>
                <a:srgbClr val="000000"/>
              </a:solidFill>
            </a:endParaRPr>
          </a:p>
          <a:p>
            <a:pPr algn="just">
              <a:buFontTx/>
              <a:buChar char="•"/>
            </a:pPr>
            <a:endParaRPr lang="es-MX" altLang="es-MX" sz="1600">
              <a:solidFill>
                <a:srgbClr val="000000"/>
              </a:solidFill>
            </a:endParaRPr>
          </a:p>
          <a:p>
            <a:pPr algn="just">
              <a:buFontTx/>
              <a:buChar char="•"/>
            </a:pPr>
            <a:endParaRPr lang="es-MX" altLang="es-MX" sz="1600">
              <a:solidFill>
                <a:srgbClr val="000000"/>
              </a:solidFill>
            </a:endParaRPr>
          </a:p>
          <a:p>
            <a:pPr algn="just">
              <a:buFontTx/>
              <a:buChar char="•"/>
            </a:pPr>
            <a:endParaRPr lang="es-MX" altLang="es-MX" sz="1600">
              <a:solidFill>
                <a:srgbClr val="000000"/>
              </a:solidFill>
            </a:endParaRPr>
          </a:p>
          <a:p>
            <a:pPr algn="just">
              <a:buFontTx/>
              <a:buChar char="•"/>
            </a:pPr>
            <a:endParaRPr lang="es-MX" altLang="es-MX" sz="1600">
              <a:solidFill>
                <a:srgbClr val="000000"/>
              </a:solidFill>
            </a:endParaRPr>
          </a:p>
          <a:p>
            <a:pPr algn="just">
              <a:buFontTx/>
              <a:buChar char="•"/>
            </a:pPr>
            <a:endParaRPr lang="es-MX" altLang="es-MX" sz="1600">
              <a:solidFill>
                <a:srgbClr val="000000"/>
              </a:solidFill>
            </a:endParaRPr>
          </a:p>
          <a:p>
            <a:pPr algn="just">
              <a:buFontTx/>
              <a:buChar char="•"/>
            </a:pPr>
            <a:endParaRPr lang="es-MX" altLang="es-MX" sz="16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7373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737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 txBox="1">
            <a:spLocks/>
          </p:cNvSpPr>
          <p:nvPr/>
        </p:nvSpPr>
        <p:spPr bwMode="auto">
          <a:xfrm>
            <a:off x="619125" y="188913"/>
            <a:ext cx="74453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E46C0A"/>
                </a:solidFill>
                <a:latin typeface="Calibri" pitchFamily="34" charset="0"/>
              </a:rPr>
              <a:t>Reporte de Citaciones</a:t>
            </a:r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225"/>
            <a:ext cx="914400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Flecha derecha"/>
          <p:cNvSpPr/>
          <p:nvPr/>
        </p:nvSpPr>
        <p:spPr>
          <a:xfrm rot="1911970">
            <a:off x="6189663" y="3273425"/>
            <a:ext cx="1800225" cy="7207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412875"/>
            <a:ext cx="9144000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itle 1"/>
          <p:cNvSpPr txBox="1">
            <a:spLocks/>
          </p:cNvSpPr>
          <p:nvPr/>
        </p:nvSpPr>
        <p:spPr bwMode="auto">
          <a:xfrm>
            <a:off x="619125" y="188913"/>
            <a:ext cx="74453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E46C0A"/>
                </a:solidFill>
                <a:latin typeface="Calibri" pitchFamily="34" charset="0"/>
              </a:rPr>
              <a:t>Reporte de Citaciones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itle 1"/>
          <p:cNvSpPr txBox="1">
            <a:spLocks/>
          </p:cNvSpPr>
          <p:nvPr/>
        </p:nvSpPr>
        <p:spPr bwMode="auto">
          <a:xfrm>
            <a:off x="849313" y="4868863"/>
            <a:ext cx="74453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E46C0A"/>
                </a:solidFill>
                <a:latin typeface="Calibri" pitchFamily="34" charset="0"/>
              </a:rPr>
              <a:t>¿Cómo registrarse?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8653463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Flecha abajo"/>
          <p:cNvSpPr/>
          <p:nvPr/>
        </p:nvSpPr>
        <p:spPr>
          <a:xfrm rot="7843701">
            <a:off x="2943225" y="3792538"/>
            <a:ext cx="1584325" cy="1368425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prstClr val="white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3068638"/>
            <a:ext cx="5522912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343275"/>
            <a:ext cx="546258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7885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12700"/>
            <a:ext cx="9132887" cy="629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Rectángulo"/>
          <p:cNvSpPr>
            <a:spLocks noChangeArrowheads="1"/>
          </p:cNvSpPr>
          <p:nvPr/>
        </p:nvSpPr>
        <p:spPr bwMode="auto">
          <a:xfrm>
            <a:off x="34925" y="58738"/>
            <a:ext cx="9109075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MX">
              <a:solidFill>
                <a:srgbClr val="000000"/>
              </a:solidFill>
            </a:endParaRPr>
          </a:p>
          <a:p>
            <a:pPr algn="ctr"/>
            <a:r>
              <a:rPr lang="es-MX" sz="3200" b="1">
                <a:solidFill>
                  <a:srgbClr val="FF0000"/>
                </a:solidFill>
              </a:rPr>
              <a:t>Bibliografía</a:t>
            </a:r>
            <a:endParaRPr lang="es-MX" sz="3200">
              <a:solidFill>
                <a:srgbClr val="000000"/>
              </a:solidFill>
            </a:endParaRPr>
          </a:p>
          <a:p>
            <a:pPr algn="just"/>
            <a:endParaRPr lang="es-MX">
              <a:solidFill>
                <a:srgbClr val="000000"/>
              </a:solidFill>
            </a:endParaRPr>
          </a:p>
          <a:p>
            <a:pPr algn="just"/>
            <a:r>
              <a:rPr lang="es-MX">
                <a:solidFill>
                  <a:srgbClr val="000000"/>
                </a:solidFill>
              </a:rPr>
              <a:t>Carrillo Romero, Oralia. «Indicadores bibliométricos  de la red SciELO». Presentación Power Point, México, 2011.</a:t>
            </a:r>
          </a:p>
          <a:p>
            <a:pPr algn="just"/>
            <a:endParaRPr lang="es-MX">
              <a:solidFill>
                <a:srgbClr val="000000"/>
              </a:solidFill>
            </a:endParaRPr>
          </a:p>
          <a:p>
            <a:pPr algn="just"/>
            <a:r>
              <a:rPr lang="es-ES">
                <a:solidFill>
                  <a:srgbClr val="000000"/>
                </a:solidFill>
              </a:rPr>
              <a:t>Cortés Valtierra, América Alejandra. «Scientific Electronic Library On Line   (SciELO) México a través de la Dirección General de Bibliotecas de la UNAM: Una experiencia profesional». Universidad Nacional Autónoma de México, 2014.</a:t>
            </a:r>
            <a:endParaRPr lang="es-MX">
              <a:solidFill>
                <a:srgbClr val="000000"/>
              </a:solidFill>
            </a:endParaRPr>
          </a:p>
          <a:p>
            <a:pPr algn="just"/>
            <a:endParaRPr lang="es-MX">
              <a:solidFill>
                <a:srgbClr val="000000"/>
              </a:solidFill>
            </a:endParaRPr>
          </a:p>
          <a:p>
            <a:pPr algn="just"/>
            <a:r>
              <a:rPr lang="es-MX">
                <a:solidFill>
                  <a:srgbClr val="000000"/>
                </a:solidFill>
              </a:rPr>
              <a:t>Sánchez Pereyra, Antonio. «El acceso abierto a las publicaciones científicas en Latinoamérica». Presentación Power Point presentado en Semana Internacional de acceso Abierto 24-30 de octubre 2011, México, 24 de octubre de 2011.</a:t>
            </a:r>
          </a:p>
          <a:p>
            <a:pPr algn="just"/>
            <a:endParaRPr lang="es-MX">
              <a:solidFill>
                <a:srgbClr val="000000"/>
              </a:solidFill>
            </a:endParaRPr>
          </a:p>
          <a:p>
            <a:pPr algn="just"/>
            <a:r>
              <a:rPr lang="es-ES">
                <a:solidFill>
                  <a:srgbClr val="000000"/>
                </a:solidFill>
              </a:rPr>
              <a:t>Sánchez Pereyra, Antonio. «SciELO Citation Index: una vía para mayor visibilidad mundial para las revistas mexicanas de investigación». Noticiero de la AMBAC, n.º 179 (marzo de 2014): 46-49.</a:t>
            </a:r>
            <a:endParaRPr lang="es-MX">
              <a:solidFill>
                <a:srgbClr val="000000"/>
              </a:solidFill>
            </a:endParaRPr>
          </a:p>
          <a:p>
            <a:pPr algn="just"/>
            <a:endParaRPr lang="es-MX">
              <a:solidFill>
                <a:srgbClr val="000000"/>
              </a:solidFill>
            </a:endParaRPr>
          </a:p>
          <a:p>
            <a:pPr algn="just"/>
            <a:r>
              <a:rPr lang="en-US">
                <a:solidFill>
                  <a:srgbClr val="000000"/>
                </a:solidFill>
              </a:rPr>
              <a:t>Thomson Reuters. «2014 WEB OF SCIENCE Scielo Citation Index». Presentation Power Point, 2014.</a:t>
            </a:r>
          </a:p>
          <a:p>
            <a:endParaRPr lang="en-US">
              <a:solidFill>
                <a:srgbClr val="000000"/>
              </a:solidFill>
            </a:endParaRPr>
          </a:p>
          <a:p>
            <a:endParaRPr lang="es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27088" y="628650"/>
            <a:ext cx="7237412" cy="2400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Gracias!</a:t>
            </a:r>
            <a:endParaRPr lang="es-ES" sz="1500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pic>
        <p:nvPicPr>
          <p:cNvPr id="80899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73463"/>
            <a:ext cx="2303463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795713"/>
            <a:ext cx="21939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798888"/>
            <a:ext cx="2109787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3630613"/>
            <a:ext cx="1698625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6 CuadroTexto"/>
          <p:cNvSpPr txBox="1">
            <a:spLocks noChangeArrowheads="1"/>
          </p:cNvSpPr>
          <p:nvPr/>
        </p:nvSpPr>
        <p:spPr bwMode="auto">
          <a:xfrm>
            <a:off x="6084888" y="5732463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b="1">
                <a:solidFill>
                  <a:srgbClr val="C00000"/>
                </a:solidFill>
              </a:rPr>
              <a:t>Equipo SciELO-México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2843213" y="836613"/>
            <a:ext cx="38163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s-ES" b="1">
                <a:solidFill>
                  <a:srgbClr val="0000FF"/>
                </a:solidFill>
              </a:rPr>
              <a:t>http://www.scielo.org/php/index.php</a:t>
            </a:r>
          </a:p>
        </p:txBody>
      </p:sp>
      <p:sp>
        <p:nvSpPr>
          <p:cNvPr id="5" name="4 Flecha derecha"/>
          <p:cNvSpPr/>
          <p:nvPr/>
        </p:nvSpPr>
        <p:spPr>
          <a:xfrm rot="10800000">
            <a:off x="539750" y="1143000"/>
            <a:ext cx="950913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355725"/>
            <a:ext cx="24669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/>
          <p:cNvSpPr/>
          <p:nvPr/>
        </p:nvSpPr>
        <p:spPr>
          <a:xfrm>
            <a:off x="1490663" y="1398588"/>
            <a:ext cx="868362" cy="103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1276350"/>
            <a:ext cx="6713537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Flecha derecha"/>
          <p:cNvSpPr/>
          <p:nvPr/>
        </p:nvSpPr>
        <p:spPr>
          <a:xfrm>
            <a:off x="2195513" y="1590675"/>
            <a:ext cx="792162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1373188"/>
            <a:ext cx="469582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8 Flecha derecha"/>
          <p:cNvSpPr/>
          <p:nvPr/>
        </p:nvSpPr>
        <p:spPr>
          <a:xfrm>
            <a:off x="1924050" y="1844675"/>
            <a:ext cx="1063625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590675"/>
            <a:ext cx="6084887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Elipse"/>
          <p:cNvSpPr/>
          <p:nvPr/>
        </p:nvSpPr>
        <p:spPr>
          <a:xfrm>
            <a:off x="0" y="2079625"/>
            <a:ext cx="611188" cy="4127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2" name="21 Flecha izquierda"/>
          <p:cNvSpPr/>
          <p:nvPr/>
        </p:nvSpPr>
        <p:spPr>
          <a:xfrm>
            <a:off x="684213" y="2636838"/>
            <a:ext cx="1674812" cy="20161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0" y="2420938"/>
            <a:ext cx="755650" cy="2873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6" name="25 Flecha izquierda"/>
          <p:cNvSpPr/>
          <p:nvPr/>
        </p:nvSpPr>
        <p:spPr>
          <a:xfrm>
            <a:off x="1035050" y="4868863"/>
            <a:ext cx="1181100" cy="5762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7" name="26 Flecha izquierda"/>
          <p:cNvSpPr/>
          <p:nvPr/>
        </p:nvSpPr>
        <p:spPr>
          <a:xfrm>
            <a:off x="1125538" y="5949950"/>
            <a:ext cx="1154112" cy="4841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8" name="27 Elipse"/>
          <p:cNvSpPr/>
          <p:nvPr/>
        </p:nvSpPr>
        <p:spPr>
          <a:xfrm>
            <a:off x="0" y="4724400"/>
            <a:ext cx="611188" cy="2174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9" name="28 Elipse"/>
          <p:cNvSpPr/>
          <p:nvPr/>
        </p:nvSpPr>
        <p:spPr>
          <a:xfrm>
            <a:off x="0" y="5661025"/>
            <a:ext cx="684213" cy="2159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36861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30 Elipse"/>
          <p:cNvSpPr/>
          <p:nvPr/>
        </p:nvSpPr>
        <p:spPr>
          <a:xfrm>
            <a:off x="0" y="4833938"/>
            <a:ext cx="1125538" cy="3238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cxnSp>
        <p:nvCxnSpPr>
          <p:cNvPr id="33" name="32 Conector recto de flecha"/>
          <p:cNvCxnSpPr/>
          <p:nvPr/>
        </p:nvCxnSpPr>
        <p:spPr>
          <a:xfrm flipH="1">
            <a:off x="1698625" y="5373688"/>
            <a:ext cx="12890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/>
          <p:nvPr/>
        </p:nvCxnSpPr>
        <p:spPr>
          <a:xfrm flipH="1">
            <a:off x="1754188" y="5657850"/>
            <a:ext cx="12890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 flipH="1">
            <a:off x="1843088" y="5905500"/>
            <a:ext cx="12890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/>
          <p:nvPr/>
        </p:nvCxnSpPr>
        <p:spPr>
          <a:xfrm flipH="1">
            <a:off x="1919288" y="6191250"/>
            <a:ext cx="12890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/>
          <p:nvPr/>
        </p:nvCxnSpPr>
        <p:spPr>
          <a:xfrm flipH="1">
            <a:off x="1924050" y="6434138"/>
            <a:ext cx="129063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5" grpId="0" animBg="1"/>
      <p:bldP spid="25" grpId="1" animBg="1"/>
      <p:bldP spid="26" grpId="0" animBg="1"/>
      <p:bldP spid="27" grpId="0" animBg="1"/>
      <p:bldP spid="28" grpId="0" animBg="1"/>
      <p:bldP spid="29" grpId="0" animBg="1"/>
      <p:bldP spid="29" grpId="1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3067051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0"/>
            <a:ext cx="2665412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501900"/>
            <a:ext cx="319087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5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2501900"/>
            <a:ext cx="2554287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6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0"/>
            <a:ext cx="33940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7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2276475"/>
            <a:ext cx="33718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8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4508500"/>
            <a:ext cx="32131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9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4508500"/>
            <a:ext cx="33020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10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508500"/>
            <a:ext cx="2919412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1049338" y="1905000"/>
            <a:ext cx="6624637" cy="304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s-ES" sz="9600" b="1">
                <a:solidFill>
                  <a:srgbClr val="FF0000"/>
                </a:solidFill>
              </a:rPr>
              <a:t>Colecciones temáticas</a:t>
            </a:r>
          </a:p>
        </p:txBody>
      </p:sp>
      <p:sp>
        <p:nvSpPr>
          <p:cNvPr id="13" name="12 CuadroTexto"/>
          <p:cNvSpPr txBox="1">
            <a:spLocks noChangeArrowheads="1"/>
          </p:cNvSpPr>
          <p:nvPr/>
        </p:nvSpPr>
        <p:spPr bwMode="auto">
          <a:xfrm>
            <a:off x="1635125" y="908050"/>
            <a:ext cx="5905500" cy="4156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s-ES" sz="8800" b="1">
                <a:solidFill>
                  <a:srgbClr val="FF0000"/>
                </a:solidFill>
              </a:rPr>
              <a:t>Colecciones certificadas SciELO</a:t>
            </a: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9104313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55113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Elipse"/>
          <p:cNvSpPr/>
          <p:nvPr/>
        </p:nvSpPr>
        <p:spPr>
          <a:xfrm>
            <a:off x="1619250" y="836613"/>
            <a:ext cx="4824413" cy="12239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765175"/>
            <a:ext cx="69215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1763713" y="2784475"/>
            <a:ext cx="228600" cy="18097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 flipV="1">
            <a:off x="1949450" y="2205038"/>
            <a:ext cx="606425" cy="782637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3763963" y="2824163"/>
            <a:ext cx="227012" cy="18256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 flipV="1">
            <a:off x="3948113" y="2244725"/>
            <a:ext cx="608012" cy="78263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6546850" y="3306763"/>
            <a:ext cx="228600" cy="18097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 flipV="1">
            <a:off x="6732588" y="2727325"/>
            <a:ext cx="606425" cy="78263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1276</Words>
  <Application>Microsoft Macintosh PowerPoint</Application>
  <PresentationFormat>Presentación en pantalla (4:3)</PresentationFormat>
  <Paragraphs>241</Paragraphs>
  <Slides>67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67</vt:i4>
      </vt:variant>
    </vt:vector>
  </HeadingPairs>
  <TitlesOfParts>
    <vt:vector size="70" baseType="lpstr">
      <vt:lpstr>NewsPrint</vt:lpstr>
      <vt:lpstr>1_NewsPrint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Web of Science</vt:lpstr>
      <vt:lpstr>Presentación de PowerPoint</vt:lpstr>
      <vt:lpstr>Web of Science (WoS) </vt:lpstr>
      <vt:lpstr>Presentación de PowerPoint</vt:lpstr>
      <vt:lpstr>Contenido dentro de  Web of Science</vt:lpstr>
      <vt:lpstr>SciELO Citation Index (SCI) </vt:lpstr>
      <vt:lpstr>SciELO Citation Index (SCI)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Ame</dc:creator>
  <cp:lastModifiedBy>America Cortes</cp:lastModifiedBy>
  <cp:revision>79</cp:revision>
  <dcterms:created xsi:type="dcterms:W3CDTF">2014-02-24T01:57:03Z</dcterms:created>
  <dcterms:modified xsi:type="dcterms:W3CDTF">2015-02-27T17:03:35Z</dcterms:modified>
</cp:coreProperties>
</file>