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24" r:id="rId4"/>
    <p:sldId id="314" r:id="rId5"/>
    <p:sldId id="325" r:id="rId6"/>
    <p:sldId id="318" r:id="rId7"/>
    <p:sldId id="313" r:id="rId8"/>
    <p:sldId id="258" r:id="rId9"/>
    <p:sldId id="321" r:id="rId10"/>
    <p:sldId id="331" r:id="rId11"/>
    <p:sldId id="332" r:id="rId12"/>
    <p:sldId id="333" r:id="rId13"/>
    <p:sldId id="323" r:id="rId14"/>
    <p:sldId id="335" r:id="rId15"/>
    <p:sldId id="326" r:id="rId16"/>
    <p:sldId id="337" r:id="rId17"/>
    <p:sldId id="298" r:id="rId18"/>
    <p:sldId id="299" r:id="rId19"/>
    <p:sldId id="338" r:id="rId20"/>
    <p:sldId id="339" r:id="rId21"/>
    <p:sldId id="340" r:id="rId22"/>
    <p:sldId id="320" r:id="rId23"/>
    <p:sldId id="341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AA0"/>
    <a:srgbClr val="D06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244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95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58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44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04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290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092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710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313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299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054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BADE-1542-4DDD-B4A6-6E7DD9B9787B}" type="datetimeFigureOut">
              <a:rPr lang="es-MX" smtClean="0"/>
              <a:t>20/10/2015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669EC-6F2D-42C6-BAA8-D93CC11D11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872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lyoa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6084/m9.figshare.918607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br/scielo.php?script=sci_arttext&amp;pid=S1517-97022014000200003&amp;lng=pt&amp;nrm=iso&amp;tlng=pt&amp;ORIGINALLANG=pt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science/2013/dec/09/nobel-winner-boycott-science-journals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mailto:biblat@dgb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eacion.unam.mx/Memoria/2013/PDF/14.2-DGB.pdf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neacion.unam.mx/Memoria/2014/PDF/14.2-DGB.pdf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320337" cy="6858000"/>
          </a:xfrm>
          <a:prstGeom prst="rect">
            <a:avLst/>
          </a:prstGeom>
          <a:solidFill>
            <a:srgbClr val="4D4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63152"/>
          <a:stretch/>
        </p:blipFill>
        <p:spPr>
          <a:xfrm>
            <a:off x="2657557" y="3545305"/>
            <a:ext cx="6436050" cy="31442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0" b="15258"/>
          <a:stretch/>
        </p:blipFill>
        <p:spPr>
          <a:xfrm>
            <a:off x="3004044" y="72189"/>
            <a:ext cx="5442988" cy="34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271" t="6852" r="31667" b="6481"/>
          <a:stretch/>
        </p:blipFill>
        <p:spPr>
          <a:xfrm>
            <a:off x="0" y="-228600"/>
            <a:ext cx="5678365" cy="7086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00800" y="219075"/>
            <a:ext cx="47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John </a:t>
            </a:r>
            <a:r>
              <a:rPr lang="es-MX" sz="2000" dirty="0" err="1" smtClean="0"/>
              <a:t>Bohannon</a:t>
            </a:r>
            <a:r>
              <a:rPr lang="es-MX" sz="2000" dirty="0" smtClean="0"/>
              <a:t>. </a:t>
            </a:r>
            <a:r>
              <a:rPr lang="es-MX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es-MX" sz="2000" dirty="0" smtClean="0"/>
              <a:t> </a:t>
            </a:r>
            <a:r>
              <a:rPr lang="es-MX" sz="2000" dirty="0" err="1" smtClean="0"/>
              <a:t>vol</a:t>
            </a:r>
            <a:r>
              <a:rPr lang="es-MX" sz="2000" dirty="0" smtClean="0"/>
              <a:t> 342 </a:t>
            </a:r>
            <a:r>
              <a:rPr lang="es-MX" sz="2000" dirty="0" err="1" smtClean="0"/>
              <a:t>pp</a:t>
            </a:r>
            <a:r>
              <a:rPr lang="es-MX" sz="2000" dirty="0" smtClean="0"/>
              <a:t> 60-65</a:t>
            </a:r>
            <a:endParaRPr lang="es-MX" sz="2000" dirty="0"/>
          </a:p>
        </p:txBody>
      </p:sp>
      <p:sp>
        <p:nvSpPr>
          <p:cNvPr id="6" name="Llamada con línea 1 5"/>
          <p:cNvSpPr/>
          <p:nvPr/>
        </p:nvSpPr>
        <p:spPr>
          <a:xfrm>
            <a:off x="5678365" y="761999"/>
            <a:ext cx="6427909" cy="2695576"/>
          </a:xfrm>
          <a:prstGeom prst="borderCallout1">
            <a:avLst>
              <a:gd name="adj1" fmla="val 37455"/>
              <a:gd name="adj2" fmla="val -1063"/>
              <a:gd name="adj3" fmla="val 106678"/>
              <a:gd name="adj4" fmla="val -32050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Sometió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304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versiones diferentes de un artículo ficticio (falso) a revistas de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cobran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APC</a:t>
            </a:r>
          </a:p>
          <a:p>
            <a:endParaRPr lang="es-MX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revistas aceptaron el artículo /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rechazaron</a:t>
            </a:r>
          </a:p>
          <a:p>
            <a:endParaRPr lang="es-MX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de las revistas que aceptaron : 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</a:p>
          <a:p>
            <a:endParaRPr lang="es-MX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 AA = falta de revisión por pares / interés económico</a:t>
            </a:r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lamada con línea 1 7"/>
          <p:cNvSpPr/>
          <p:nvPr/>
        </p:nvSpPr>
        <p:spPr>
          <a:xfrm>
            <a:off x="5678365" y="3650278"/>
            <a:ext cx="6427909" cy="3131522"/>
          </a:xfrm>
          <a:prstGeom prst="borderCallout1">
            <a:avLst>
              <a:gd name="adj1" fmla="val 37455"/>
              <a:gd name="adj2" fmla="val -1063"/>
              <a:gd name="adj3" fmla="val 10194"/>
              <a:gd name="adj4" fmla="val -28482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 smtClean="0">
                <a:solidFill>
                  <a:schemeClr val="tx1"/>
                </a:solidFill>
              </a:rPr>
              <a:t>Críticas al experimento:</a:t>
            </a:r>
          </a:p>
          <a:p>
            <a:endParaRPr lang="es-MX" sz="11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No probó con revistas por suscripción</a:t>
            </a:r>
          </a:p>
          <a:p>
            <a:endParaRPr lang="es-MX" sz="1050" dirty="0" smtClean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Se aplicó a revistas que cobran APC y muchas identificadas como depredadoras</a:t>
            </a:r>
          </a:p>
          <a:p>
            <a:endParaRPr lang="es-MX" sz="1400" dirty="0" smtClean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Revistas de editoriales comerciales (</a:t>
            </a:r>
            <a:r>
              <a:rPr lang="es-MX" dirty="0" err="1" smtClean="0">
                <a:solidFill>
                  <a:schemeClr val="tx1"/>
                </a:solidFill>
              </a:rPr>
              <a:t>Elsevier</a:t>
            </a:r>
            <a:r>
              <a:rPr lang="es-MX" dirty="0" smtClean="0">
                <a:solidFill>
                  <a:schemeClr val="tx1"/>
                </a:solidFill>
              </a:rPr>
              <a:t>) también cayeron en la trampa</a:t>
            </a:r>
          </a:p>
          <a:p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820401" y="199964"/>
            <a:ext cx="88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2013</a:t>
            </a:r>
            <a:endParaRPr lang="es-MX" dirty="0"/>
          </a:p>
        </p:txBody>
      </p:sp>
      <p:sp>
        <p:nvSpPr>
          <p:cNvPr id="10" name="Llamada con línea 1 9"/>
          <p:cNvSpPr/>
          <p:nvPr/>
        </p:nvSpPr>
        <p:spPr>
          <a:xfrm>
            <a:off x="5678364" y="3650278"/>
            <a:ext cx="6427909" cy="3131522"/>
          </a:xfrm>
          <a:prstGeom prst="borderCallout1">
            <a:avLst>
              <a:gd name="adj1" fmla="val 37455"/>
              <a:gd name="adj2" fmla="val -1063"/>
              <a:gd name="adj3" fmla="val 9890"/>
              <a:gd name="adj4" fmla="val -28778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sz="2400" dirty="0" smtClean="0">
                <a:solidFill>
                  <a:schemeClr val="tx1"/>
                </a:solidFill>
              </a:rPr>
              <a:t>Crítica al mal Acceso Abierto</a:t>
            </a:r>
          </a:p>
          <a:p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sz="2400" dirty="0" smtClean="0">
                <a:solidFill>
                  <a:schemeClr val="tx1"/>
                </a:solidFill>
              </a:rPr>
              <a:t>vs. Acceso Abierto</a:t>
            </a:r>
          </a:p>
          <a:p>
            <a:endParaRPr lang="es-MX" sz="2400" dirty="0" smtClean="0">
              <a:solidFill>
                <a:schemeClr val="tx1"/>
              </a:solidFill>
            </a:endParaRPr>
          </a:p>
          <a:p>
            <a:r>
              <a:rPr lang="es-MX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“Aguijón” </a:t>
            </a:r>
            <a:r>
              <a:rPr lang="es-MX" sz="2400" dirty="0" smtClean="0">
                <a:solidFill>
                  <a:schemeClr val="tx1"/>
                </a:solidFill>
              </a:rPr>
              <a:t>para el AA</a:t>
            </a:r>
          </a:p>
          <a:p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DOAJ </a:t>
            </a:r>
            <a:r>
              <a:rPr lang="es-MX" sz="2400" dirty="0" smtClean="0">
                <a:solidFill>
                  <a:schemeClr val="tx1"/>
                </a:solidFill>
              </a:rPr>
              <a:t>endureció su política</a:t>
            </a:r>
            <a:endParaRPr lang="es-MX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7" descr="open ac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6286" y="3788002"/>
            <a:ext cx="1728537" cy="172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ijasbt.org/images/doa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91" y="5655353"/>
            <a:ext cx="2069532" cy="9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8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403" t="9628" r="30965" b="78311"/>
          <a:stretch/>
        </p:blipFill>
        <p:spPr>
          <a:xfrm>
            <a:off x="459966" y="162815"/>
            <a:ext cx="6882063" cy="1203159"/>
          </a:xfrm>
          <a:prstGeom prst="rect">
            <a:avLst/>
          </a:prstGeom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7470366" y="3023682"/>
            <a:ext cx="391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</a:rPr>
              <a:t>Lista de Jeffrey </a:t>
            </a:r>
            <a:r>
              <a:rPr lang="es-MX" sz="3200" b="1" dirty="0" err="1" smtClean="0">
                <a:solidFill>
                  <a:schemeClr val="accent1">
                    <a:lumMod val="75000"/>
                  </a:schemeClr>
                </a:solidFill>
              </a:rPr>
              <a:t>Beall</a:t>
            </a:r>
            <a:endParaRPr lang="es-MX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62872" y="3608457"/>
            <a:ext cx="391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</a:t>
            </a:r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scholarlyoa.com</a:t>
            </a:r>
            <a:endParaRPr lang="es-MX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499685" y="4156010"/>
            <a:ext cx="40373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Bibliotecario</a:t>
            </a:r>
            <a:r>
              <a:rPr lang="es-MX" sz="2800" dirty="0" smtClean="0"/>
              <a:t> </a:t>
            </a:r>
          </a:p>
          <a:p>
            <a:pPr algn="ctr"/>
            <a:r>
              <a:rPr lang="es-MX" sz="2400" dirty="0" smtClean="0"/>
              <a:t>Univ. de Colorado-Denver</a:t>
            </a:r>
            <a:endParaRPr lang="es-MX" sz="2400" dirty="0"/>
          </a:p>
        </p:txBody>
      </p:sp>
      <p:pic>
        <p:nvPicPr>
          <p:cNvPr id="4098" name="Picture 2" descr="http://graphics8.nytimes.com/images/2013/04/08/us/JOURNALS/JOURNALS-article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30" y="260122"/>
            <a:ext cx="4352665" cy="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3421" t="16667" r="24298" b="15965"/>
          <a:stretch/>
        </p:blipFill>
        <p:spPr>
          <a:xfrm>
            <a:off x="58915" y="1627584"/>
            <a:ext cx="7283116" cy="584803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775159" y="6577262"/>
            <a:ext cx="652913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https://scholarlyoa.files.wordpress.com/2015/01/criteria-2015.pdf</a:t>
            </a:r>
          </a:p>
        </p:txBody>
      </p:sp>
    </p:spTree>
    <p:extLst>
      <p:ext uri="{BB962C8B-B14F-4D97-AF65-F5344CB8AC3E}">
        <p14:creationId xmlns:p14="http://schemas.microsoft.com/office/powerpoint/2010/main" val="42949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458" t="11667" r="30833" b="7778"/>
          <a:stretch/>
        </p:blipFill>
        <p:spPr>
          <a:xfrm>
            <a:off x="190500" y="1"/>
            <a:ext cx="5453468" cy="65532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51621" y="6288504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http://citesandinsights.info/civ14i4.pdf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951621" y="203033"/>
            <a:ext cx="474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Walt Crawford, 2014</a:t>
            </a:r>
            <a:endParaRPr lang="es-MX" sz="3200" dirty="0"/>
          </a:p>
        </p:txBody>
      </p:sp>
      <p:sp>
        <p:nvSpPr>
          <p:cNvPr id="5" name="Llamada con línea 1 4"/>
          <p:cNvSpPr/>
          <p:nvPr/>
        </p:nvSpPr>
        <p:spPr>
          <a:xfrm>
            <a:off x="5501902" y="2558714"/>
            <a:ext cx="6427909" cy="2695576"/>
          </a:xfrm>
          <a:prstGeom prst="borderCallout1">
            <a:avLst>
              <a:gd name="adj1" fmla="val 37455"/>
              <a:gd name="adj2" fmla="val -1063"/>
              <a:gd name="adj3" fmla="val 58473"/>
              <a:gd name="adj4" fmla="val -14580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err="1" smtClean="0">
                <a:solidFill>
                  <a:schemeClr val="tx1"/>
                </a:solidFill>
              </a:rPr>
              <a:t>Beall</a:t>
            </a:r>
            <a:r>
              <a:rPr lang="es-MX" dirty="0" smtClean="0">
                <a:solidFill>
                  <a:schemeClr val="tx1"/>
                </a:solidFill>
              </a:rPr>
              <a:t> no distingue entre depredador y baja calidad</a:t>
            </a:r>
          </a:p>
          <a:p>
            <a:endParaRPr lang="es-MX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Fenómenos que afectan tanto a revistas </a:t>
            </a:r>
            <a:r>
              <a:rPr lang="es-MX" b="1" dirty="0" smtClean="0">
                <a:solidFill>
                  <a:schemeClr val="tx1"/>
                </a:solidFill>
              </a:rPr>
              <a:t>AA</a:t>
            </a:r>
            <a:r>
              <a:rPr lang="es-MX" dirty="0" smtClean="0">
                <a:solidFill>
                  <a:schemeClr val="tx1"/>
                </a:solidFill>
              </a:rPr>
              <a:t> como </a:t>
            </a:r>
            <a:r>
              <a:rPr lang="es-MX" b="1" dirty="0" smtClean="0">
                <a:solidFill>
                  <a:schemeClr val="tx1"/>
                </a:solidFill>
              </a:rPr>
              <a:t>no-AA</a:t>
            </a:r>
          </a:p>
          <a:p>
            <a:endParaRPr lang="es-MX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dirty="0" smtClean="0">
                <a:solidFill>
                  <a:schemeClr val="tx1"/>
                </a:solidFill>
              </a:rPr>
              <a:t>Sesgo a favor de casas editoriales, específicamente </a:t>
            </a:r>
            <a:r>
              <a:rPr lang="es-MX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Elsevier</a:t>
            </a:r>
            <a:endParaRPr lang="es-MX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Escéptico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smtClean="0">
                <a:solidFill>
                  <a:schemeClr val="tx1"/>
                </a:solidFill>
              </a:rPr>
              <a:t>sino es que </a:t>
            </a:r>
            <a:r>
              <a:rPr lang="es-MX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hostil </a:t>
            </a:r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Acceso Abierto</a:t>
            </a:r>
            <a:endParaRPr lang="es-MX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51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105" r="33158"/>
          <a:stretch/>
        </p:blipFill>
        <p:spPr>
          <a:xfrm>
            <a:off x="261147" y="218493"/>
            <a:ext cx="3900102" cy="6315505"/>
          </a:xfrm>
          <a:prstGeom prst="rect">
            <a:avLst/>
          </a:prstGeom>
        </p:spPr>
      </p:pic>
      <p:grpSp>
        <p:nvGrpSpPr>
          <p:cNvPr id="6" name="Grupo 2"/>
          <p:cNvGrpSpPr/>
          <p:nvPr/>
        </p:nvGrpSpPr>
        <p:grpSpPr>
          <a:xfrm>
            <a:off x="4312844" y="969929"/>
            <a:ext cx="7879156" cy="4812631"/>
            <a:chOff x="1531016" y="1899894"/>
            <a:chExt cx="11704429" cy="4956614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531016" y="1899894"/>
              <a:ext cx="10626187" cy="4956614"/>
            </a:xfrm>
            <a:prstGeom prst="rect">
              <a:avLst/>
            </a:prstGeom>
            <a:noFill/>
            <a:ln>
              <a:noFill/>
            </a:ln>
            <a:effectLst>
              <a:outerShdw dist="317497" dir="5400000" algn="tl">
                <a:srgbClr val="000000">
                  <a:alpha val="15000"/>
                </a:srgbClr>
              </a:outerShdw>
            </a:effectLst>
          </p:spPr>
        </p:pic>
        <p:sp>
          <p:nvSpPr>
            <p:cNvPr id="8" name="9 CuadroTexto"/>
            <p:cNvSpPr txBox="1"/>
            <p:nvPr/>
          </p:nvSpPr>
          <p:spPr>
            <a:xfrm>
              <a:off x="7152728" y="3991593"/>
              <a:ext cx="6082717" cy="34868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1600" b="1" i="1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Scientific</a:t>
              </a:r>
              <a:r>
                <a:rPr lang="es-MX" sz="1600" b="1" i="1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American </a:t>
              </a:r>
              <a:r>
                <a:rPr lang="es-MX" sz="1600" b="1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August</a:t>
              </a:r>
              <a:r>
                <a:rPr lang="es-MX" sz="16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1995</a:t>
              </a:r>
            </a:p>
          </p:txBody>
        </p:sp>
      </p:grpSp>
      <p:sp>
        <p:nvSpPr>
          <p:cNvPr id="9" name="10 CuadroTexto"/>
          <p:cNvSpPr txBox="1"/>
          <p:nvPr/>
        </p:nvSpPr>
        <p:spPr>
          <a:xfrm>
            <a:off x="4099856" y="5757634"/>
            <a:ext cx="7994793" cy="8309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4800" b="1" i="0" u="none" strike="noStrike" kern="1200" cap="none" spc="0" baseline="0" dirty="0">
                <a:solidFill>
                  <a:srgbClr val="7F7F7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urier New" pitchFamily="49"/>
                <a:cs typeface="Courier New" pitchFamily="49"/>
              </a:rPr>
              <a:t>Ciencia perdida</a:t>
            </a:r>
          </a:p>
        </p:txBody>
      </p:sp>
    </p:spTree>
    <p:extLst>
      <p:ext uri="{BB962C8B-B14F-4D97-AF65-F5344CB8AC3E}">
        <p14:creationId xmlns:p14="http://schemas.microsoft.com/office/powerpoint/2010/main" val="33069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eviews.figshare.com/1367196/preview_1367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1" y="585825"/>
            <a:ext cx="10215817" cy="60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83111" y="6244551"/>
            <a:ext cx="489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hlinkClick r:id="rId3"/>
              </a:rPr>
              <a:t>http://dx.doi.org/10.6084/m9.figshare.918607</a:t>
            </a:r>
            <a:endParaRPr lang="es-MX" dirty="0"/>
          </a:p>
        </p:txBody>
      </p:sp>
      <p:pic>
        <p:nvPicPr>
          <p:cNvPr id="6" name="Picture 8" descr="http://library.appstate.edu/sites/library.appstate.edu/files/news/webofscien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9806" r="49862" b="31268"/>
          <a:stretch/>
        </p:blipFill>
        <p:spPr bwMode="auto">
          <a:xfrm>
            <a:off x="4239626" y="0"/>
            <a:ext cx="3446040" cy="92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158" t="10117" r="15526" b="1191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63966" y="6488668"/>
            <a:ext cx="529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https://www.elsevier.com/solutions/scopus/content</a:t>
            </a:r>
          </a:p>
        </p:txBody>
      </p:sp>
      <p:pic>
        <p:nvPicPr>
          <p:cNvPr id="5" name="Picture 4" descr="http://asia.elsevier.com/asiamailings/Scopus%20Word%20highresLogo%20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0"/>
            <a:ext cx="1574251" cy="5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0" y="-58587"/>
            <a:ext cx="9658350" cy="138499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Scopus</a:t>
            </a: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s-MX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+ 21,000 revistas</a:t>
            </a:r>
          </a:p>
          <a:p>
            <a:r>
              <a:rPr lang="es-MX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3,800 son AA</a:t>
            </a:r>
            <a:endParaRPr lang="es-MX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400050" y="1885950"/>
            <a:ext cx="2686050" cy="190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400050" y="2552700"/>
            <a:ext cx="2686050" cy="190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77524" y="3013502"/>
            <a:ext cx="7937776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artículos de revistas híbridas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482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tigua, signo, puntero, negro, punto, icono, izquier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55" y="366262"/>
            <a:ext cx="1331640" cy="680385"/>
          </a:xfrm>
          <a:prstGeom prst="rect">
            <a:avLst/>
          </a:prstGeom>
          <a:noFill/>
          <a:effectLst>
            <a:outerShdw blurRad="50800" dist="889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5 CuadroTexto"/>
          <p:cNvSpPr txBox="1"/>
          <p:nvPr/>
        </p:nvSpPr>
        <p:spPr>
          <a:xfrm>
            <a:off x="981075" y="1293940"/>
            <a:ext cx="10972800" cy="4708981"/>
          </a:xfrm>
          <a:prstGeom prst="rect">
            <a:avLst/>
          </a:prstGeom>
          <a:solidFill>
            <a:schemeClr val="tx1"/>
          </a:solidFill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¿</a:t>
            </a:r>
            <a:r>
              <a:rPr lang="es-MX" sz="28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necesidad de concretar un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compromiso científico y social </a:t>
            </a:r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por diseminar el conocimiento</a:t>
            </a:r>
            <a:r>
              <a:rPr lang="es-MX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…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            O </a:t>
            </a:r>
          </a:p>
          <a:p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Vehículos para drenar una producción de artículos de sujetos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presionados </a:t>
            </a:r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por necesidad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de obtener mayor puntaje curricular</a:t>
            </a:r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?</a:t>
            </a:r>
            <a:endParaRPr lang="es-MX" sz="36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71900" y="6250214"/>
            <a:ext cx="8267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REGO, T. C. </a:t>
            </a:r>
            <a:r>
              <a:rPr lang="pt-BR" sz="1100" dirty="0" err="1"/>
              <a:t>Produtivismo</a:t>
            </a:r>
            <a:r>
              <a:rPr lang="pt-BR" sz="1100" dirty="0"/>
              <a:t>, pesquisa e comunicação científica: entre o veneno e o remédio.</a:t>
            </a:r>
            <a:r>
              <a:rPr lang="pt-BR" sz="1100" i="1" dirty="0"/>
              <a:t> Educação e Pesquisa.</a:t>
            </a:r>
            <a:r>
              <a:rPr lang="pt-BR" sz="1100" dirty="0"/>
              <a:t> 2014, vol. 40, n. 2, pp. 325-346. </a:t>
            </a:r>
            <a:r>
              <a:rPr lang="pt-BR" sz="1100" dirty="0" smtClean="0">
                <a:hlinkClick r:id="rId3"/>
              </a:rPr>
              <a:t>http</a:t>
            </a:r>
            <a:r>
              <a:rPr lang="pt-BR" sz="1100" dirty="0">
                <a:hlinkClick r:id="rId3"/>
              </a:rPr>
              <a:t>://www.scielo.br/scielo.php?script=sci_arttext&amp;pid=S1517-97022014000200003&amp;lng=pt&amp;nrm=iso&amp;tlng=pt&amp;ORIGINALLANG=pt</a:t>
            </a:r>
            <a:endParaRPr lang="es-MX" sz="11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824901" y="318569"/>
            <a:ext cx="7446823" cy="481593"/>
          </a:xfrm>
          <a:solidFill>
            <a:schemeClr val="tx1"/>
          </a:solidFill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Productivismo académico</a:t>
            </a:r>
            <a:endParaRPr lang="es-MX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" name="Picture 2" descr="http://rlv.zcache.com/tenure_clock_publish_or_perish-r5a372fb5d1104b8f8f37ed58d5445b42_fup1s_8byvr_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14650" r="12410" b="13634"/>
          <a:stretch/>
        </p:blipFill>
        <p:spPr bwMode="auto">
          <a:xfrm>
            <a:off x="10115549" y="72626"/>
            <a:ext cx="1505057" cy="1455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323850" y="947657"/>
            <a:ext cx="10896600" cy="2739211"/>
          </a:xfrm>
          <a:prstGeom prst="rect">
            <a:avLst/>
          </a:prstGeom>
          <a:solidFill>
            <a:schemeClr val="tx1"/>
          </a:solidFill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•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Detrimento de la calidad</a:t>
            </a:r>
          </a:p>
          <a:p>
            <a:endParaRPr lang="es-MX" sz="2400" b="1" dirty="0" smtClean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s-MX" sz="2800" b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•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Revistas inexpresivas o ...</a:t>
            </a:r>
          </a:p>
          <a:p>
            <a:r>
              <a:rPr lang="es-MX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                    </a:t>
            </a:r>
            <a:r>
              <a:rPr lang="es-MX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d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epredadoras</a:t>
            </a:r>
            <a:endParaRPr lang="es-MX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  <a:p>
            <a:endParaRPr lang="es-MX" sz="3600" b="1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Picture 7" descr="open ac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3150" y="1300021"/>
            <a:ext cx="1846808" cy="1847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5 CuadroTexto"/>
          <p:cNvSpPr txBox="1"/>
          <p:nvPr/>
        </p:nvSpPr>
        <p:spPr>
          <a:xfrm>
            <a:off x="2612638" y="4058548"/>
            <a:ext cx="9341237" cy="1754326"/>
          </a:xfrm>
          <a:prstGeom prst="rect">
            <a:avLst/>
          </a:prstGeom>
          <a:solidFill>
            <a:schemeClr val="tx1"/>
          </a:solidFill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• </a:t>
            </a:r>
            <a:r>
              <a:rPr lang="es-MX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Más trabajo </a:t>
            </a:r>
            <a:r>
              <a:rPr lang="es-MX" sz="36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para el investigador y el editor </a:t>
            </a:r>
            <a:br>
              <a:rPr lang="es-MX" sz="36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r>
              <a:rPr lang="es-MX" sz="36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     (más artículos que evaluar)</a:t>
            </a:r>
            <a:endParaRPr lang="es-MX" sz="3600" b="1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Picture 2" descr="antigua, signo, puntero, negro, punto, icono, izquier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4520531"/>
            <a:ext cx="1331640" cy="680385"/>
          </a:xfrm>
          <a:prstGeom prst="rect">
            <a:avLst/>
          </a:prstGeom>
          <a:noFill/>
          <a:effectLst>
            <a:outerShdw blurRad="50800" dist="889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3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251" y="523875"/>
            <a:ext cx="10772774" cy="6217493"/>
          </a:xfrm>
        </p:spPr>
        <p:txBody>
          <a:bodyPr>
            <a:noAutofit/>
          </a:bodyPr>
          <a:lstStyle/>
          <a:p>
            <a:r>
              <a:rPr lang="es-MX" sz="3200" b="1" dirty="0" smtClean="0"/>
              <a:t>Coautoría regalada u honoraria</a:t>
            </a:r>
          </a:p>
          <a:p>
            <a:pPr marL="0" indent="0">
              <a:buNone/>
            </a:pPr>
            <a:endParaRPr lang="es-MX" sz="2000" dirty="0" smtClean="0"/>
          </a:p>
          <a:p>
            <a:pPr marL="0" indent="0">
              <a:buNone/>
            </a:pPr>
            <a:endParaRPr lang="es-MX" sz="2000" dirty="0"/>
          </a:p>
          <a:p>
            <a:r>
              <a:rPr lang="es-MX" sz="3200" dirty="0" smtClean="0"/>
              <a:t>Publicación fragmentada (“</a:t>
            </a:r>
            <a:r>
              <a:rPr lang="es-MX" sz="3200" b="1" dirty="0" smtClean="0"/>
              <a:t>Salami</a:t>
            </a:r>
            <a:r>
              <a:rPr lang="es-MX" sz="3200" dirty="0" smtClean="0"/>
              <a:t> </a:t>
            </a:r>
            <a:r>
              <a:rPr lang="es-MX" sz="3200" dirty="0" err="1" smtClean="0"/>
              <a:t>publication</a:t>
            </a:r>
            <a:r>
              <a:rPr lang="es-MX" sz="3200" dirty="0" smtClean="0"/>
              <a:t>”)</a:t>
            </a:r>
            <a:br>
              <a:rPr lang="es-MX" sz="3200" dirty="0" smtClean="0"/>
            </a:br>
            <a:r>
              <a:rPr lang="es-MX" sz="3200" dirty="0" smtClean="0"/>
              <a:t>           artículos inmaduros, incompletos o repetitivos</a:t>
            </a:r>
          </a:p>
          <a:p>
            <a:pPr marL="0" indent="0">
              <a:buNone/>
            </a:pPr>
            <a:endParaRPr lang="es-MX" sz="2400" dirty="0" smtClean="0"/>
          </a:p>
          <a:p>
            <a:pPr marL="0" indent="0">
              <a:buNone/>
            </a:pPr>
            <a:endParaRPr lang="es-MX" sz="2400" dirty="0" smtClean="0"/>
          </a:p>
          <a:p>
            <a:r>
              <a:rPr lang="es-MX" sz="3200" dirty="0" smtClean="0"/>
              <a:t> </a:t>
            </a:r>
            <a:r>
              <a:rPr lang="es-MX" sz="3200" b="1" dirty="0" smtClean="0"/>
              <a:t>Plagio</a:t>
            </a:r>
            <a:r>
              <a:rPr lang="es-MX" sz="3200" dirty="0" smtClean="0"/>
              <a:t> o </a:t>
            </a:r>
            <a:r>
              <a:rPr lang="es-MX" sz="3200" b="1" dirty="0" err="1" smtClean="0"/>
              <a:t>autoplagio</a:t>
            </a:r>
            <a:endParaRPr lang="es-MX" sz="3200" b="1" dirty="0" smtClean="0"/>
          </a:p>
          <a:p>
            <a:endParaRPr lang="es-MX" sz="2400" dirty="0" smtClean="0"/>
          </a:p>
          <a:p>
            <a:pPr marL="0" indent="0">
              <a:buNone/>
            </a:pPr>
            <a:endParaRPr lang="es-MX" sz="2400" dirty="0"/>
          </a:p>
          <a:p>
            <a:r>
              <a:rPr lang="es-MX" sz="3200" dirty="0" smtClean="0"/>
              <a:t>Manipulación, falsificación o fabricación de datos o resultados</a:t>
            </a:r>
          </a:p>
        </p:txBody>
      </p:sp>
    </p:spTree>
    <p:extLst>
      <p:ext uri="{BB962C8B-B14F-4D97-AF65-F5344CB8AC3E}">
        <p14:creationId xmlns:p14="http://schemas.microsoft.com/office/powerpoint/2010/main" val="38378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786" t="3001" r="13259" b="4263"/>
          <a:stretch/>
        </p:blipFill>
        <p:spPr>
          <a:xfrm>
            <a:off x="822909" y="443739"/>
            <a:ext cx="9945764" cy="566637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79112" y="103540"/>
            <a:ext cx="5189561" cy="25391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050" dirty="0">
                <a:hlinkClick r:id="rId3"/>
              </a:rPr>
              <a:t>http://www.theguardian.com/science/2013/dec/09/nobel-winner-boycott-science-journals</a:t>
            </a:r>
            <a:endParaRPr lang="es-MX" sz="1050" dirty="0"/>
          </a:p>
        </p:txBody>
      </p:sp>
      <p:sp>
        <p:nvSpPr>
          <p:cNvPr id="4" name="Rectángulo 3"/>
          <p:cNvSpPr/>
          <p:nvPr/>
        </p:nvSpPr>
        <p:spPr>
          <a:xfrm>
            <a:off x="5795791" y="1247248"/>
            <a:ext cx="5535304" cy="486287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s-MX" sz="2700" dirty="0"/>
          </a:p>
          <a:p>
            <a:r>
              <a:rPr lang="es-MX" sz="3200" dirty="0"/>
              <a:t>Las principales revistas académicas están distorsionando el proceso científico y representan una "</a:t>
            </a:r>
            <a:r>
              <a:rPr lang="es-MX" sz="3200" b="1" dirty="0"/>
              <a:t>tiranía</a:t>
            </a:r>
            <a:r>
              <a:rPr lang="es-MX" sz="3200" dirty="0"/>
              <a:t>" que hay que romper, de acuerdo con un ganador del premio Nobel que ha declarado un boicot a las publicaciones</a:t>
            </a:r>
          </a:p>
          <a:p>
            <a:endParaRPr lang="es-MX" sz="2700" dirty="0"/>
          </a:p>
        </p:txBody>
      </p:sp>
    </p:spTree>
    <p:extLst>
      <p:ext uri="{BB962C8B-B14F-4D97-AF65-F5344CB8AC3E}">
        <p14:creationId xmlns:p14="http://schemas.microsoft.com/office/powerpoint/2010/main" val="19799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131207"/>
            <a:ext cx="7884315" cy="67267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939282" y="2129051"/>
            <a:ext cx="94852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C000"/>
                </a:solidFill>
              </a:rPr>
              <a:t>revistas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886966" y="4258103"/>
            <a:ext cx="94624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C000"/>
                </a:solidFill>
              </a:rPr>
              <a:t>salarios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93957" y="5123115"/>
            <a:ext cx="79384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889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C000"/>
                </a:solidFill>
              </a:rPr>
              <a:t>libros</a:t>
            </a:r>
            <a:endParaRPr lang="es-MX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aula.virtual.ucv.cl/wordpress/wp-content/uploads/2011/11/TIC1-2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2" y="39533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mocc.files.wordpress.com/2015/07/money-sign-clip-art-dt8da6qt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010" y="302474"/>
            <a:ext cx="1562069" cy="2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768" y="935088"/>
            <a:ext cx="6127011" cy="3840813"/>
          </a:xfrm>
          <a:prstGeom prst="rect">
            <a:avLst/>
          </a:prstGeom>
        </p:spPr>
      </p:pic>
      <p:cxnSp>
        <p:nvCxnSpPr>
          <p:cNvPr id="15" name="Conector recto de flecha 14"/>
          <p:cNvCxnSpPr/>
          <p:nvPr/>
        </p:nvCxnSpPr>
        <p:spPr>
          <a:xfrm flipH="1">
            <a:off x="3461156" y="1095435"/>
            <a:ext cx="5340152" cy="3027386"/>
          </a:xfrm>
          <a:prstGeom prst="straightConnector1">
            <a:avLst/>
          </a:prstGeom>
          <a:ln w="13970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53" y="1812987"/>
            <a:ext cx="2091109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860" t="36302" r="49975" b="5323"/>
          <a:stretch/>
        </p:blipFill>
        <p:spPr>
          <a:xfrm>
            <a:off x="810949" y="286602"/>
            <a:ext cx="6558842" cy="64095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71844" y="1214651"/>
            <a:ext cx="8587308" cy="452431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2400" b="1" dirty="0"/>
              <a:t>Randy </a:t>
            </a:r>
            <a:r>
              <a:rPr lang="es-MX" sz="2400" b="1" dirty="0" err="1"/>
              <a:t>Schekman</a:t>
            </a:r>
            <a:r>
              <a:rPr lang="es-MX" sz="2400" b="1" dirty="0"/>
              <a:t> </a:t>
            </a:r>
            <a:r>
              <a:rPr lang="es-MX" sz="2400" dirty="0"/>
              <a:t>(biólogo estadounidense premio Nobel de Fisiología y Medicina 2013)… declaró que su laboratorio ya no enviará trabajos de investigación para la revistas de primer nivel </a:t>
            </a:r>
            <a:r>
              <a:rPr lang="es-MX" sz="2400" i="1" dirty="0" err="1"/>
              <a:t>Nature</a:t>
            </a:r>
            <a:r>
              <a:rPr lang="es-MX" sz="2400" dirty="0"/>
              <a:t>, </a:t>
            </a:r>
            <a:r>
              <a:rPr lang="es-MX" sz="2400" i="1" dirty="0" err="1"/>
              <a:t>Cell</a:t>
            </a:r>
            <a:r>
              <a:rPr lang="es-MX" sz="2400" dirty="0"/>
              <a:t> y </a:t>
            </a:r>
            <a:r>
              <a:rPr lang="es-MX" sz="2400" i="1" dirty="0" err="1"/>
              <a:t>Science</a:t>
            </a:r>
            <a:r>
              <a:rPr lang="es-MX" sz="2400" dirty="0"/>
              <a:t>. </a:t>
            </a:r>
          </a:p>
          <a:p>
            <a:endParaRPr lang="es-MX" sz="2400" dirty="0"/>
          </a:p>
          <a:p>
            <a:r>
              <a:rPr lang="es-MX" sz="2400" dirty="0" err="1"/>
              <a:t>Schekman</a:t>
            </a:r>
            <a:r>
              <a:rPr lang="es-MX" sz="2400" dirty="0"/>
              <a:t> dijo que la presión por publicar en revistas de "lujo" animó a los investigadores </a:t>
            </a:r>
            <a:r>
              <a:rPr lang="es-MX" sz="2400" b="1" dirty="0">
                <a:solidFill>
                  <a:srgbClr val="FF0000"/>
                </a:solidFill>
              </a:rPr>
              <a:t>a buscar atajos y buscar campos de moda de la ciencia en lugar de hacer un trabajo más importante</a:t>
            </a:r>
            <a:r>
              <a:rPr lang="es-MX" sz="2400" dirty="0" smtClean="0"/>
              <a:t>.</a:t>
            </a:r>
          </a:p>
          <a:p>
            <a:endParaRPr lang="es-MX" sz="2400" dirty="0"/>
          </a:p>
          <a:p>
            <a:r>
              <a:rPr lang="es-MX" sz="2400" dirty="0" smtClean="0"/>
              <a:t>El </a:t>
            </a:r>
            <a:r>
              <a:rPr lang="es-MX" sz="2400" dirty="0"/>
              <a:t>problema se vio agravado, dijo, por editores que no eran científicos activos, sino profesionales que favorecían a los estudios que eran </a:t>
            </a:r>
            <a:r>
              <a:rPr lang="es-MX" sz="2400" b="1" dirty="0">
                <a:solidFill>
                  <a:srgbClr val="FF0000"/>
                </a:solidFill>
              </a:rPr>
              <a:t>propensos a causar sensación </a:t>
            </a:r>
            <a:r>
              <a:rPr lang="es-MX" sz="2400" dirty="0">
                <a:solidFill>
                  <a:srgbClr val="FF0000"/>
                </a:solidFill>
              </a:rPr>
              <a:t>[to </a:t>
            </a:r>
            <a:r>
              <a:rPr lang="es-MX" sz="2400" dirty="0" err="1">
                <a:solidFill>
                  <a:srgbClr val="FF0000"/>
                </a:solidFill>
              </a:rPr>
              <a:t>make</a:t>
            </a:r>
            <a:r>
              <a:rPr lang="es-MX" sz="2400" dirty="0">
                <a:solidFill>
                  <a:srgbClr val="FF0000"/>
                </a:solidFill>
              </a:rPr>
              <a:t> a </a:t>
            </a:r>
            <a:r>
              <a:rPr lang="es-MX" sz="2400" dirty="0" err="1">
                <a:solidFill>
                  <a:srgbClr val="FF0000"/>
                </a:solidFill>
              </a:rPr>
              <a:t>splash</a:t>
            </a:r>
            <a:r>
              <a:rPr lang="es-MX" sz="2400" dirty="0">
                <a:solidFill>
                  <a:srgbClr val="FF0000"/>
                </a:solidFill>
              </a:rPr>
              <a:t>]</a:t>
            </a:r>
            <a:r>
              <a:rPr lang="es-MX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9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396" t="5555" r="49792" b="40185"/>
          <a:stretch/>
        </p:blipFill>
        <p:spPr>
          <a:xfrm>
            <a:off x="661414" y="-1"/>
            <a:ext cx="6745702" cy="62370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86259" y="302356"/>
            <a:ext cx="8087041" cy="563231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Schekman</a:t>
            </a:r>
            <a:r>
              <a:rPr lang="es-MX" sz="2400" b="1" dirty="0"/>
              <a:t> critica a </a:t>
            </a:r>
            <a:r>
              <a:rPr lang="es-MX" sz="2400" b="1" i="1" dirty="0" err="1"/>
              <a:t>Nature</a:t>
            </a:r>
            <a:r>
              <a:rPr lang="es-MX" sz="2400" b="1" dirty="0"/>
              <a:t>, </a:t>
            </a:r>
            <a:r>
              <a:rPr lang="es-MX" sz="2400" b="1" i="1" dirty="0" err="1"/>
              <a:t>Cell</a:t>
            </a:r>
            <a:r>
              <a:rPr lang="es-MX" sz="2400" b="1" dirty="0"/>
              <a:t> y </a:t>
            </a:r>
            <a:r>
              <a:rPr lang="es-MX" sz="2400" b="1" i="1" dirty="0" err="1"/>
              <a:t>Science</a:t>
            </a:r>
            <a:r>
              <a:rPr lang="es-MX" sz="2400" b="1" i="1" dirty="0"/>
              <a:t> </a:t>
            </a:r>
            <a:r>
              <a:rPr lang="es-MX" sz="2400" b="1" dirty="0"/>
              <a:t>de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</a:rPr>
              <a:t>restringir artificialmente </a:t>
            </a:r>
            <a:r>
              <a:rPr lang="es-MX" sz="2400" b="1" dirty="0"/>
              <a:t>el número de trabajos que aceptan, una política que según él alimenta la demanda “así como los diseñadores de moda que crean bolsas de edición limitada." También ataca a una métrica generalizada llamada "factor de impacto", utilizado por muchas revistas de primer nivel para su comercialización.</a:t>
            </a:r>
          </a:p>
          <a:p>
            <a:endParaRPr lang="es-MX" sz="2400" b="1" dirty="0"/>
          </a:p>
          <a:p>
            <a:r>
              <a:rPr lang="es-MX" sz="2400" b="1" dirty="0">
                <a:solidFill>
                  <a:srgbClr val="FF0000"/>
                </a:solidFill>
              </a:rPr>
              <a:t>Factor de impacto </a:t>
            </a:r>
            <a:r>
              <a:rPr lang="es-MX" sz="2400" b="1" dirty="0"/>
              <a:t>de una revista es una medida de qué tan frecuente son citados sus trabajos y se utiliza como </a:t>
            </a:r>
            <a:r>
              <a:rPr lang="es-MX" sz="2400" b="1" dirty="0">
                <a:solidFill>
                  <a:srgbClr val="FF0000"/>
                </a:solidFill>
              </a:rPr>
              <a:t>sustituto de la calidad</a:t>
            </a:r>
            <a:r>
              <a:rPr lang="es-MX" sz="2400" b="1" dirty="0"/>
              <a:t>. Pero </a:t>
            </a:r>
            <a:r>
              <a:rPr lang="es-MX" sz="2400" b="1" dirty="0" err="1"/>
              <a:t>Schekman</a:t>
            </a:r>
            <a:r>
              <a:rPr lang="es-MX" sz="2400" b="1" dirty="0"/>
              <a:t> dijo que era "la </a:t>
            </a:r>
            <a:r>
              <a:rPr lang="es-MX" sz="2400" b="1" dirty="0">
                <a:solidFill>
                  <a:srgbClr val="FF0000"/>
                </a:solidFill>
              </a:rPr>
              <a:t>influencia tóxica</a:t>
            </a:r>
            <a:r>
              <a:rPr lang="es-MX" sz="2400" b="1" dirty="0"/>
              <a:t>" en la ciencia que "</a:t>
            </a:r>
            <a:r>
              <a:rPr lang="es-MX" sz="2400" b="1" dirty="0">
                <a:solidFill>
                  <a:srgbClr val="FF0000"/>
                </a:solidFill>
              </a:rPr>
              <a:t>introduce una distorsión</a:t>
            </a:r>
            <a:r>
              <a:rPr lang="es-MX" sz="2400" b="1" dirty="0"/>
              <a:t>". Él escribe: "Un artículo puede llegar a ser altamente citado, porque es buena ciencia o porque es llamativo, provocativo o equivocado."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85809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458" t="10000" r="41667" b="7592"/>
          <a:stretch/>
        </p:blipFill>
        <p:spPr>
          <a:xfrm>
            <a:off x="374450" y="0"/>
            <a:ext cx="6040434" cy="66865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43550" y="6378773"/>
            <a:ext cx="6419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http://www.healing-diabetes.com/drugs-that-completely-cure-are-not-profitable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414884" y="400050"/>
            <a:ext cx="520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Richard Roberts </a:t>
            </a:r>
          </a:p>
          <a:p>
            <a:pPr algn="ctr"/>
            <a:r>
              <a:rPr lang="es-MX" sz="2800" dirty="0" smtClean="0"/>
              <a:t>Premio Nobel de Medicina 1993</a:t>
            </a:r>
            <a:endParaRPr lang="es-MX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588817" y="2096750"/>
            <a:ext cx="5200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… la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investigación</a:t>
            </a:r>
            <a:r>
              <a:rPr lang="es-MX" sz="2800" dirty="0" smtClean="0"/>
              <a:t>, de repente, es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desviada</a:t>
            </a:r>
            <a:r>
              <a:rPr lang="es-MX" sz="2800" dirty="0" smtClean="0"/>
              <a:t> hacia el descubrimiento de medicinas que no curan del todo, sino que </a:t>
            </a:r>
            <a:r>
              <a:rPr lang="es-MX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cronifican</a:t>
            </a:r>
            <a:r>
              <a:rPr lang="es-MX" sz="2800" b="1" dirty="0" smtClean="0"/>
              <a:t> 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enfermedad</a:t>
            </a:r>
            <a:r>
              <a:rPr lang="es-MX" sz="2800" b="1" dirty="0" smtClean="0"/>
              <a:t> </a:t>
            </a:r>
            <a:r>
              <a:rPr lang="es-MX" sz="2800" dirty="0" smtClean="0"/>
              <a:t>y le hacen experimentar una mejoría que desaparece cuando deja de tomar el medicamento.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0014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r>
              <a:rPr lang="es-MX" dirty="0" smtClean="0"/>
              <a:t>Antonio Sánchez Pereyra</a:t>
            </a:r>
          </a:p>
          <a:p>
            <a:pPr marL="0" indent="0">
              <a:buNone/>
            </a:pPr>
            <a:r>
              <a:rPr lang="es-MX" dirty="0" smtClean="0"/>
              <a:t>Dirección General de Bibliotecas - UNAM</a:t>
            </a:r>
          </a:p>
          <a:p>
            <a:pPr marL="0" indent="0">
              <a:buNone/>
            </a:pPr>
            <a:r>
              <a:rPr lang="es-MX" dirty="0" smtClean="0"/>
              <a:t>Departamento de Bibliografía Latinoamericana</a:t>
            </a:r>
          </a:p>
          <a:p>
            <a:pPr marL="0" indent="0">
              <a:buNone/>
            </a:pPr>
            <a:r>
              <a:rPr lang="es-MX" dirty="0" smtClean="0">
                <a:hlinkClick r:id="rId2"/>
              </a:rPr>
              <a:t>biblat@dgb.unam.mx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hlinkClick r:id="rId2"/>
              </a:rPr>
              <a:t>asp@unam.mx</a:t>
            </a: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332656"/>
            <a:ext cx="1093893" cy="105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ot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332656"/>
            <a:ext cx="1055635" cy="109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6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42" r="20439"/>
          <a:stretch/>
        </p:blipFill>
        <p:spPr>
          <a:xfrm>
            <a:off x="129690" y="80634"/>
            <a:ext cx="6419359" cy="66287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8714" y="6501589"/>
            <a:ext cx="449984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dirty="0" smtClean="0">
                <a:hlinkClick r:id="rId3"/>
              </a:rPr>
              <a:t>http://www.planeacion.unam.mx/Memoria/2013/PDF/14.2-DGB.pdf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2909" t="94298" r="37715" b="2818"/>
          <a:stretch/>
        </p:blipFill>
        <p:spPr>
          <a:xfrm>
            <a:off x="1537491" y="5586676"/>
            <a:ext cx="4459048" cy="771525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61053" r="1491" b="49181"/>
          <a:stretch/>
        </p:blipFill>
        <p:spPr>
          <a:xfrm>
            <a:off x="3536543" y="328935"/>
            <a:ext cx="2264021" cy="1727841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0417" r="21146"/>
          <a:stretch/>
        </p:blipFill>
        <p:spPr>
          <a:xfrm>
            <a:off x="5852871" y="400050"/>
            <a:ext cx="6339130" cy="645795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369614" y="6501588"/>
            <a:ext cx="449984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200" dirty="0">
                <a:hlinkClick r:id="rId6"/>
              </a:rPr>
              <a:t>http://</a:t>
            </a:r>
            <a:r>
              <a:rPr lang="es-MX" sz="1200" dirty="0" smtClean="0">
                <a:hlinkClick r:id="rId6"/>
              </a:rPr>
              <a:t>www.planeacion.unam.mx/Memoria/2014/PDF/14.2-DGB.pdf</a:t>
            </a:r>
            <a:endParaRPr lang="es-MX"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l="63229" t="13148" r="2604" b="32222"/>
          <a:stretch/>
        </p:blipFill>
        <p:spPr>
          <a:xfrm>
            <a:off x="9620250" y="254717"/>
            <a:ext cx="2238259" cy="1788132"/>
          </a:xfrm>
          <a:prstGeom prst="rect">
            <a:avLst/>
          </a:prstGeom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50833" t="75546" r="40000" b="21296"/>
          <a:stretch/>
        </p:blipFill>
        <p:spPr>
          <a:xfrm>
            <a:off x="5706473" y="4876800"/>
            <a:ext cx="6220562" cy="1205176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pen ac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461" y="2635477"/>
            <a:ext cx="1728537" cy="172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1838324" y="1469886"/>
            <a:ext cx="2476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Verde</a:t>
            </a:r>
            <a:endParaRPr lang="es-MX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04998" y="4689459"/>
            <a:ext cx="277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Dorada</a:t>
            </a:r>
            <a:endParaRPr lang="es-MX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96236" y="3697494"/>
            <a:ext cx="3455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 – Institución paga por publicar</a:t>
            </a:r>
            <a:endParaRPr lang="es-MX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996236" y="5198480"/>
            <a:ext cx="3833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públicos:</a:t>
            </a:r>
          </a:p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subsidio a la revista</a:t>
            </a:r>
            <a:endParaRPr lang="es-MX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105275" y="1500663"/>
            <a:ext cx="705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EMBARGOS para REPOSITORIOS</a:t>
            </a:r>
            <a:endParaRPr lang="es-MX" sz="3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00549" y="4689459"/>
            <a:ext cx="34385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¿Quién paga?</a:t>
            </a:r>
          </a:p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903368" y="3386710"/>
            <a:ext cx="4019550" cy="1384995"/>
          </a:xfrm>
          <a:prstGeom prst="rect">
            <a:avLst/>
          </a:prstGeom>
          <a:solidFill>
            <a:srgbClr val="FFC000"/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negocio</a:t>
            </a:r>
          </a:p>
          <a:p>
            <a:pPr algn="ctr"/>
            <a:r>
              <a:rPr lang="es-MX" sz="2800" dirty="0" smtClean="0"/>
              <a:t>acceso abierto vs. suscripción</a:t>
            </a:r>
            <a:endParaRPr lang="es-MX" sz="2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903368" y="4857452"/>
            <a:ext cx="4019550" cy="707886"/>
          </a:xfrm>
          <a:prstGeom prst="rect">
            <a:avLst/>
          </a:prstGeom>
          <a:solidFill>
            <a:srgbClr val="FFC000"/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Subsidio a la investigación debe incluir el pago por publicar</a:t>
            </a:r>
            <a:endParaRPr lang="es-MX" sz="2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903368" y="5547897"/>
            <a:ext cx="4019550" cy="1015663"/>
          </a:xfrm>
          <a:prstGeom prst="rect">
            <a:avLst/>
          </a:prstGeom>
          <a:solidFill>
            <a:srgbClr val="FFC000"/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costos se transfieren de la biblioteca que paga suscripciones al investigador que paga por publicar</a:t>
            </a:r>
            <a:endParaRPr lang="es-MX" sz="2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903369" y="3251784"/>
            <a:ext cx="4083842" cy="34163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de costos</a:t>
            </a:r>
          </a:p>
          <a:p>
            <a:pPr algn="ctr"/>
            <a:endParaRPr lang="es-MX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643813" y="3992306"/>
            <a:ext cx="93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endParaRPr lang="es-MX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696575" y="5013003"/>
            <a:ext cx="93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MX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715248" y="2974785"/>
            <a:ext cx="4395789" cy="3693319"/>
          </a:xfrm>
          <a:prstGeom prst="rect">
            <a:avLst/>
          </a:prstGeom>
          <a:solidFill>
            <a:srgbClr val="00B050"/>
          </a:solidFill>
          <a:effectLst>
            <a:outerShdw blurRad="50800" dist="1397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 algn="ctr"/>
            <a:r>
              <a:rPr lang="es-MX" sz="5400" dirty="0" smtClean="0">
                <a:solidFill>
                  <a:srgbClr val="C00000"/>
                </a:solidFill>
              </a:rPr>
              <a:t>acceso abierto:</a:t>
            </a:r>
          </a:p>
          <a:p>
            <a:pPr algn="ctr"/>
            <a:r>
              <a:rPr lang="es-MX" sz="5400" dirty="0">
                <a:solidFill>
                  <a:srgbClr val="C00000"/>
                </a:solidFill>
              </a:rPr>
              <a:t>¿</a:t>
            </a:r>
            <a:r>
              <a:rPr lang="es-MX" sz="5400" dirty="0" smtClean="0">
                <a:solidFill>
                  <a:srgbClr val="C00000"/>
                </a:solidFill>
              </a:rPr>
              <a:t>nuevo negocio?</a:t>
            </a:r>
            <a:endParaRPr lang="es-MX" sz="5400" dirty="0">
              <a:solidFill>
                <a:srgbClr val="C0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715248" y="2790119"/>
            <a:ext cx="4395789" cy="387798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1397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 algn="ctr"/>
            <a:r>
              <a:rPr lang="es-MX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apc</a:t>
            </a:r>
            <a:endParaRPr lang="es-MX" sz="6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s-MX" sz="54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article</a:t>
            </a:r>
            <a:r>
              <a:rPr lang="es-MX" sz="5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54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processing</a:t>
            </a:r>
            <a:r>
              <a:rPr lang="es-MX" sz="5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54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charge</a:t>
            </a:r>
            <a:endParaRPr lang="es-MX" sz="5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715247" y="2820897"/>
            <a:ext cx="4395789" cy="38472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1397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pPr algn="ctr"/>
            <a:r>
              <a:rPr lang="es-MX" sz="6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¿calidad o negocio?</a:t>
            </a:r>
          </a:p>
          <a:p>
            <a:pPr algn="ctr"/>
            <a:endParaRPr lang="es-MX" sz="2000" dirty="0">
              <a:solidFill>
                <a:schemeClr val="bg2">
                  <a:lumMod val="9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 rot="20022735">
            <a:off x="7504507" y="4272166"/>
            <a:ext cx="4817269" cy="707886"/>
          </a:xfrm>
          <a:prstGeom prst="rect">
            <a:avLst/>
          </a:prstGeom>
          <a:solidFill>
            <a:srgbClr val="C00000"/>
          </a:solidFill>
          <a:effectLst>
            <a:outerShdw blurRad="50800" dist="1270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revistas depredadoras</a:t>
            </a:r>
            <a:endParaRPr lang="es-MX" sz="4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1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858" b="57134"/>
          <a:stretch/>
        </p:blipFill>
        <p:spPr>
          <a:xfrm>
            <a:off x="2215661" y="1188255"/>
            <a:ext cx="6951520" cy="41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2300284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MX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acceso abierto &amp; calidad</a:t>
            </a:r>
            <a:endParaRPr lang="es-MX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733426" y="1631156"/>
            <a:ext cx="103632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acceso abierto = más citación</a:t>
            </a:r>
            <a:endParaRPr lang="es-MX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733426" y="3262312"/>
            <a:ext cx="103632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calidad = más citación</a:t>
            </a:r>
            <a:endParaRPr lang="es-MX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28650" y="5038725"/>
            <a:ext cx="103632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acceso abierto + calidad </a:t>
            </a:r>
          </a:p>
          <a:p>
            <a:pPr algn="ctr"/>
            <a:r>
              <a:rPr lang="es-MX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= más citación</a:t>
            </a:r>
            <a:endParaRPr lang="es-MX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158" t="7778" r="24561" b="5049"/>
          <a:stretch/>
        </p:blipFill>
        <p:spPr>
          <a:xfrm>
            <a:off x="1893837" y="0"/>
            <a:ext cx="6123206" cy="57430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770018" y="6322093"/>
            <a:ext cx="320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http://sparceurope.org/oaca/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5122" t="53069" r="35977" b="30860"/>
          <a:stretch/>
        </p:blipFill>
        <p:spPr>
          <a:xfrm>
            <a:off x="865224" y="1331495"/>
            <a:ext cx="9846937" cy="3080084"/>
          </a:xfrm>
          <a:prstGeom prst="rect">
            <a:avLst/>
          </a:prstGeom>
          <a:effectLst>
            <a:outerShdw blurRad="50800" dist="3048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3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open ac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6525" y="0"/>
            <a:ext cx="1728537" cy="172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2719" t="11676" r="23684" b="9727"/>
          <a:stretch/>
        </p:blipFill>
        <p:spPr>
          <a:xfrm>
            <a:off x="1455890" y="0"/>
            <a:ext cx="8129211" cy="66396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28" y="0"/>
            <a:ext cx="8422105" cy="68608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497" y="6565960"/>
            <a:ext cx="545029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65" t="5914" r="37105" b="7641"/>
          <a:stretch/>
        </p:blipFill>
        <p:spPr>
          <a:xfrm>
            <a:off x="191193" y="72189"/>
            <a:ext cx="9975410" cy="678581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339393" y="5269518"/>
            <a:ext cx="2022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b="1" dirty="0"/>
              <a:t>Open access versus subscription journals: a comparison of scientific impact</a:t>
            </a:r>
          </a:p>
          <a:p>
            <a:pPr fontAlgn="base"/>
            <a:r>
              <a:rPr lang="en-US" sz="1200" b="1" dirty="0"/>
              <a:t>Bo-</a:t>
            </a:r>
            <a:r>
              <a:rPr lang="en-US" sz="1200" b="1" dirty="0" err="1"/>
              <a:t>Christer</a:t>
            </a:r>
            <a:r>
              <a:rPr lang="en-US" sz="1200" b="1" dirty="0"/>
              <a:t> </a:t>
            </a:r>
            <a:r>
              <a:rPr lang="en-US" sz="1200" b="1" dirty="0" err="1" smtClean="0"/>
              <a:t>Björk</a:t>
            </a:r>
            <a:r>
              <a:rPr lang="en-US" sz="1200" dirty="0"/>
              <a:t> and </a:t>
            </a:r>
            <a:r>
              <a:rPr lang="en-US" sz="1200" b="1" dirty="0"/>
              <a:t>David </a:t>
            </a:r>
            <a:r>
              <a:rPr lang="en-US" sz="1200" b="1" dirty="0" smtClean="0"/>
              <a:t>Solomon</a:t>
            </a:r>
            <a:endParaRPr lang="en-US" sz="1200" dirty="0"/>
          </a:p>
          <a:p>
            <a:r>
              <a:rPr lang="es-MX" sz="1200" i="1" dirty="0"/>
              <a:t>BMC Medicine</a:t>
            </a:r>
            <a:r>
              <a:rPr lang="es-MX" sz="1200" dirty="0"/>
              <a:t> 2012, </a:t>
            </a:r>
            <a:r>
              <a:rPr lang="es-MX" sz="1200" b="1" dirty="0"/>
              <a:t>10</a:t>
            </a:r>
            <a:r>
              <a:rPr lang="es-MX" sz="1200" dirty="0"/>
              <a:t>:73  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0039" t="14045" r="38859" b="73486"/>
          <a:stretch/>
        </p:blipFill>
        <p:spPr>
          <a:xfrm>
            <a:off x="9773084" y="2586506"/>
            <a:ext cx="2938364" cy="194922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172329" y="3441595"/>
            <a:ext cx="453996" cy="40937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10172329" y="3875346"/>
            <a:ext cx="453996" cy="40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1066800" y="2586506"/>
            <a:ext cx="463639" cy="3028683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2635876" y="1770401"/>
            <a:ext cx="463639" cy="3844788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4230710" y="850005"/>
            <a:ext cx="463639" cy="476518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5747197" y="4404575"/>
            <a:ext cx="463639" cy="121061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7342031" y="3681211"/>
            <a:ext cx="463639" cy="193397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8887495" y="4404575"/>
            <a:ext cx="463639" cy="121061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1697864" y="1667975"/>
            <a:ext cx="463639" cy="39472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3240647" y="850005"/>
            <a:ext cx="483646" cy="47651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/>
          <p:cNvSpPr/>
          <p:nvPr/>
        </p:nvSpPr>
        <p:spPr>
          <a:xfrm>
            <a:off x="4838162" y="545367"/>
            <a:ext cx="463639" cy="50698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15"/>
          <p:cNvSpPr/>
          <p:nvPr/>
        </p:nvSpPr>
        <p:spPr>
          <a:xfrm>
            <a:off x="6383626" y="3773509"/>
            <a:ext cx="463639" cy="18416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7951782" y="4262906"/>
            <a:ext cx="463639" cy="13522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9528295" y="4443211"/>
            <a:ext cx="463639" cy="11719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869938" y="6334780"/>
            <a:ext cx="4979829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EUA – GB – Holanda - Alemania</a:t>
            </a:r>
            <a:endParaRPr lang="es-MX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441845" y="6334780"/>
            <a:ext cx="2714223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 del mundo</a:t>
            </a:r>
            <a:endParaRPr lang="es-MX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078518" y="5910588"/>
            <a:ext cx="2141459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Inicio de la revista</a:t>
            </a:r>
            <a:endParaRPr lang="es-MX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845924" y="5910588"/>
            <a:ext cx="2141459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Inicio de la revista</a:t>
            </a:r>
            <a:endParaRPr lang="es-MX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70426" y="5510474"/>
            <a:ext cx="139822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ntes 1996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488961" y="5537902"/>
            <a:ext cx="151305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1996 - 2001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075306" y="5555141"/>
            <a:ext cx="151305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2002 - 2011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668985" y="5534478"/>
            <a:ext cx="1398223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ntes 1996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187520" y="5561906"/>
            <a:ext cx="151305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1996 - 2001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8773865" y="5579145"/>
            <a:ext cx="151305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2002 - 2011</a:t>
            </a:r>
            <a:endParaRPr lang="es-MX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846857" y="72189"/>
            <a:ext cx="4759208" cy="5838395"/>
          </a:xfrm>
          <a:prstGeom prst="rect">
            <a:avLst/>
          </a:prstGeom>
          <a:solidFill>
            <a:srgbClr val="5B9BD5">
              <a:alpha val="41176"/>
            </a:srgb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Rectángulo 33"/>
          <p:cNvSpPr/>
          <p:nvPr/>
        </p:nvSpPr>
        <p:spPr>
          <a:xfrm>
            <a:off x="8229600" y="850005"/>
            <a:ext cx="1543484" cy="817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2239389" y="72189"/>
            <a:ext cx="6587427" cy="3074005"/>
            <a:chOff x="12239389" y="72189"/>
            <a:chExt cx="6587427" cy="3074005"/>
          </a:xfrm>
        </p:grpSpPr>
        <p:sp>
          <p:nvSpPr>
            <p:cNvPr id="35" name="Pentágono 34"/>
            <p:cNvSpPr/>
            <p:nvPr/>
          </p:nvSpPr>
          <p:spPr>
            <a:xfrm rot="10800000">
              <a:off x="12239389" y="72189"/>
              <a:ext cx="6587427" cy="3074005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2533353" y="1386720"/>
              <a:ext cx="222256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 smtClean="0"/>
                <a:t>“ 4 grandes “: </a:t>
              </a:r>
            </a:p>
            <a:p>
              <a:endParaRPr lang="es-MX" dirty="0"/>
            </a:p>
          </p:txBody>
        </p:sp>
      </p:grpSp>
      <p:sp>
        <p:nvSpPr>
          <p:cNvPr id="37" name="CuadroTexto 36"/>
          <p:cNvSpPr txBox="1"/>
          <p:nvPr/>
        </p:nvSpPr>
        <p:spPr>
          <a:xfrm>
            <a:off x="7715598" y="117747"/>
            <a:ext cx="421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Más revistas y mayor FI</a:t>
            </a:r>
          </a:p>
          <a:p>
            <a:r>
              <a:rPr lang="es-MX" sz="2400" b="1" dirty="0" smtClean="0"/>
              <a:t>70% de las revistas</a:t>
            </a:r>
            <a:endParaRPr lang="es-MX" dirty="0"/>
          </a:p>
        </p:txBody>
      </p:sp>
      <p:sp>
        <p:nvSpPr>
          <p:cNvPr id="38" name="CuadroTexto 37"/>
          <p:cNvSpPr txBox="1"/>
          <p:nvPr/>
        </p:nvSpPr>
        <p:spPr>
          <a:xfrm>
            <a:off x="7667964" y="946221"/>
            <a:ext cx="421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Revistas recientes: mayor FI</a:t>
            </a:r>
          </a:p>
          <a:p>
            <a:r>
              <a:rPr lang="es-MX" sz="2400" b="1" dirty="0" smtClean="0"/>
              <a:t>                           [OA y no-OA]</a:t>
            </a:r>
            <a:endParaRPr lang="es-MX" dirty="0"/>
          </a:p>
        </p:txBody>
      </p:sp>
      <p:sp>
        <p:nvSpPr>
          <p:cNvPr id="40" name="CuadroTexto 39"/>
          <p:cNvSpPr txBox="1"/>
          <p:nvPr/>
        </p:nvSpPr>
        <p:spPr>
          <a:xfrm>
            <a:off x="7809112" y="1912417"/>
            <a:ext cx="421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FI revistas Suscripción &gt;  OA</a:t>
            </a:r>
            <a:endParaRPr lang="es-MX" dirty="0"/>
          </a:p>
        </p:txBody>
      </p:sp>
      <p:sp>
        <p:nvSpPr>
          <p:cNvPr id="44" name="Triángulo isósceles 43"/>
          <p:cNvSpPr/>
          <p:nvPr/>
        </p:nvSpPr>
        <p:spPr>
          <a:xfrm rot="13218539">
            <a:off x="1314327" y="1537611"/>
            <a:ext cx="420169" cy="873225"/>
          </a:xfrm>
          <a:prstGeom prst="triangle">
            <a:avLst>
              <a:gd name="adj" fmla="val 269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Triángulo isósceles 47"/>
          <p:cNvSpPr/>
          <p:nvPr/>
        </p:nvSpPr>
        <p:spPr>
          <a:xfrm rot="13218539">
            <a:off x="2943371" y="697673"/>
            <a:ext cx="420169" cy="901552"/>
          </a:xfrm>
          <a:prstGeom prst="triangle">
            <a:avLst>
              <a:gd name="adj" fmla="val 269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Triángulo isósceles 48"/>
          <p:cNvSpPr/>
          <p:nvPr/>
        </p:nvSpPr>
        <p:spPr>
          <a:xfrm rot="14781294">
            <a:off x="4568415" y="334252"/>
            <a:ext cx="298870" cy="535996"/>
          </a:xfrm>
          <a:prstGeom prst="triangle">
            <a:avLst>
              <a:gd name="adj" fmla="val 253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CuadroTexto 49"/>
          <p:cNvSpPr txBox="1"/>
          <p:nvPr/>
        </p:nvSpPr>
        <p:spPr>
          <a:xfrm>
            <a:off x="7823642" y="2430783"/>
            <a:ext cx="421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La diferencia se ha reducido</a:t>
            </a:r>
            <a:endParaRPr lang="es-MX" dirty="0"/>
          </a:p>
        </p:txBody>
      </p:sp>
      <p:sp>
        <p:nvSpPr>
          <p:cNvPr id="52" name="Rectángulo 51"/>
          <p:cNvSpPr/>
          <p:nvPr/>
        </p:nvSpPr>
        <p:spPr>
          <a:xfrm>
            <a:off x="5733968" y="3247973"/>
            <a:ext cx="4453455" cy="2638533"/>
          </a:xfrm>
          <a:prstGeom prst="rect">
            <a:avLst/>
          </a:prstGeom>
          <a:solidFill>
            <a:schemeClr val="accent6">
              <a:alpha val="41176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0" name="Grupo 59"/>
          <p:cNvGrpSpPr/>
          <p:nvPr/>
        </p:nvGrpSpPr>
        <p:grpSpPr>
          <a:xfrm>
            <a:off x="5745707" y="11894"/>
            <a:ext cx="5900864" cy="3429703"/>
            <a:chOff x="5745707" y="11894"/>
            <a:chExt cx="5900864" cy="3429703"/>
          </a:xfrm>
        </p:grpSpPr>
        <p:sp>
          <p:nvSpPr>
            <p:cNvPr id="53" name="Pentágono 52"/>
            <p:cNvSpPr/>
            <p:nvPr/>
          </p:nvSpPr>
          <p:spPr>
            <a:xfrm rot="5400000">
              <a:off x="6981287" y="-1223686"/>
              <a:ext cx="3429703" cy="5900864"/>
            </a:xfrm>
            <a:prstGeom prst="homePlate">
              <a:avLst>
                <a:gd name="adj" fmla="val 22019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6130957" y="649190"/>
              <a:ext cx="5149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200" b="1" dirty="0" smtClean="0"/>
                <a:t>Menos revistas y menor FI</a:t>
              </a:r>
              <a:endParaRPr lang="es-MX" sz="3200" b="1" dirty="0"/>
            </a:p>
          </p:txBody>
        </p:sp>
      </p:grpSp>
      <p:sp>
        <p:nvSpPr>
          <p:cNvPr id="56" name="CuadroTexto 55"/>
          <p:cNvSpPr txBox="1"/>
          <p:nvPr/>
        </p:nvSpPr>
        <p:spPr>
          <a:xfrm>
            <a:off x="5873292" y="1389448"/>
            <a:ext cx="552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1996-2001:    OA &gt; Suscripción</a:t>
            </a:r>
            <a:endParaRPr lang="es-MX" sz="3200" b="1" dirty="0"/>
          </a:p>
        </p:txBody>
      </p:sp>
      <p:sp>
        <p:nvSpPr>
          <p:cNvPr id="57" name="CuadroTexto 56"/>
          <p:cNvSpPr txBox="1"/>
          <p:nvPr/>
        </p:nvSpPr>
        <p:spPr>
          <a:xfrm>
            <a:off x="5863549" y="2036838"/>
            <a:ext cx="552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2002-2011:    OA = Suscripción</a:t>
            </a:r>
            <a:endParaRPr lang="es-MX" sz="3200" b="1" dirty="0"/>
          </a:p>
        </p:txBody>
      </p:sp>
      <p:sp>
        <p:nvSpPr>
          <p:cNvPr id="59" name="Triángulo isósceles 58"/>
          <p:cNvSpPr/>
          <p:nvPr/>
        </p:nvSpPr>
        <p:spPr>
          <a:xfrm rot="7998624">
            <a:off x="7814156" y="3481589"/>
            <a:ext cx="405958" cy="631066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2" name="Conector recto 61"/>
          <p:cNvCxnSpPr/>
          <p:nvPr/>
        </p:nvCxnSpPr>
        <p:spPr>
          <a:xfrm flipV="1">
            <a:off x="8700570" y="4390898"/>
            <a:ext cx="1338775" cy="136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54505 -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7" grpId="0"/>
      <p:bldP spid="37" grpId="1"/>
      <p:bldP spid="38" grpId="0"/>
      <p:bldP spid="38" grpId="1"/>
      <p:bldP spid="40" grpId="0"/>
      <p:bldP spid="40" grpId="1"/>
      <p:bldP spid="44" grpId="0" animBg="1"/>
      <p:bldP spid="44" grpId="1" animBg="1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2" grpId="0" animBg="1"/>
      <p:bldP spid="56" grpId="0"/>
      <p:bldP spid="57" grpId="0"/>
      <p:bldP spid="5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837</Words>
  <Application>Microsoft Office PowerPoint</Application>
  <PresentationFormat>Panorámica</PresentationFormat>
  <Paragraphs>147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acceso abierto &amp; calidad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Productivismo académico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</dc:creator>
  <cp:lastModifiedBy>ANTONIO</cp:lastModifiedBy>
  <cp:revision>49</cp:revision>
  <cp:lastPrinted>2015-10-19T17:15:08Z</cp:lastPrinted>
  <dcterms:created xsi:type="dcterms:W3CDTF">2015-10-19T15:59:56Z</dcterms:created>
  <dcterms:modified xsi:type="dcterms:W3CDTF">2015-10-21T00:36:55Z</dcterms:modified>
</cp:coreProperties>
</file>