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24" r:id="rId2"/>
    <p:sldId id="399" r:id="rId3"/>
    <p:sldId id="423" r:id="rId4"/>
    <p:sldId id="424" r:id="rId5"/>
    <p:sldId id="425" r:id="rId6"/>
    <p:sldId id="426" r:id="rId7"/>
    <p:sldId id="332" r:id="rId8"/>
    <p:sldId id="333" r:id="rId9"/>
    <p:sldId id="421" r:id="rId10"/>
    <p:sldId id="422" r:id="rId11"/>
    <p:sldId id="394" r:id="rId12"/>
    <p:sldId id="396" r:id="rId13"/>
    <p:sldId id="397" r:id="rId14"/>
    <p:sldId id="336" r:id="rId15"/>
    <p:sldId id="356" r:id="rId16"/>
    <p:sldId id="357" r:id="rId17"/>
    <p:sldId id="358" r:id="rId18"/>
    <p:sldId id="437" r:id="rId19"/>
    <p:sldId id="392" r:id="rId20"/>
    <p:sldId id="398" r:id="rId21"/>
    <p:sldId id="385" r:id="rId22"/>
    <p:sldId id="386" r:id="rId23"/>
    <p:sldId id="387" r:id="rId24"/>
    <p:sldId id="388" r:id="rId25"/>
    <p:sldId id="389" r:id="rId26"/>
    <p:sldId id="407" r:id="rId27"/>
    <p:sldId id="408" r:id="rId28"/>
    <p:sldId id="406" r:id="rId29"/>
    <p:sldId id="405" r:id="rId30"/>
    <p:sldId id="343" r:id="rId31"/>
    <p:sldId id="436" r:id="rId32"/>
    <p:sldId id="418" r:id="rId33"/>
    <p:sldId id="420" r:id="rId34"/>
    <p:sldId id="435" r:id="rId35"/>
    <p:sldId id="360" r:id="rId36"/>
    <p:sldId id="361" r:id="rId37"/>
    <p:sldId id="362" r:id="rId38"/>
    <p:sldId id="363" r:id="rId39"/>
    <p:sldId id="413" r:id="rId40"/>
    <p:sldId id="414" r:id="rId41"/>
    <p:sldId id="415" r:id="rId42"/>
    <p:sldId id="416" r:id="rId43"/>
    <p:sldId id="417" r:id="rId44"/>
    <p:sldId id="411" r:id="rId45"/>
    <p:sldId id="344" r:id="rId46"/>
    <p:sldId id="427" r:id="rId47"/>
    <p:sldId id="429" r:id="rId48"/>
    <p:sldId id="348" r:id="rId49"/>
    <p:sldId id="430" r:id="rId50"/>
    <p:sldId id="431" r:id="rId51"/>
    <p:sldId id="346" r:id="rId52"/>
    <p:sldId id="432" r:id="rId53"/>
    <p:sldId id="352" r:id="rId54"/>
    <p:sldId id="433" r:id="rId55"/>
    <p:sldId id="434" r:id="rId56"/>
    <p:sldId id="323" r:id="rId57"/>
    <p:sldId id="329" r:id="rId58"/>
    <p:sldId id="326" r:id="rId59"/>
    <p:sldId id="330" r:id="rId60"/>
    <p:sldId id="382" r:id="rId61"/>
  </p:sldIdLst>
  <p:sldSz cx="12192000" cy="6858000"/>
  <p:notesSz cx="6742113" cy="9872663"/>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napToGrid="0">
      <p:cViewPr varScale="1">
        <p:scale>
          <a:sx n="116" d="100"/>
          <a:sy n="116" d="100"/>
        </p:scale>
        <p:origin x="216" y="-14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C:\BIBLAT\Estadisticas\Estad&#237;sticas%20HIST&#211;RICAS%20Clase%20y%20Peri&#243;dic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BIBLAT\Estadisticas\Estad&#237;sticas%20HIST&#211;RICAS%20Clase%20y%20Peri&#243;dic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NTONIO\AppData\Local\Temp\EstadScieloJul16.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NTONIO\AppData\Local\Temp\EstadScieloJul16.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BIBLAT\SciELO\ALEXA%20&amp;%20GOOGLE%20ANALYTICS\Rankings%20Webometrics%20SciELO.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1800" b="0" i="0" baseline="0">
                <a:effectLst/>
              </a:rPr>
              <a:t>Producción de registros para CLASE y número analistas </a:t>
            </a:r>
            <a:endParaRPr lang="es-MX">
              <a:effectLst/>
            </a:endParaRPr>
          </a:p>
          <a:p>
            <a:pPr>
              <a:defRPr/>
            </a:pPr>
            <a:r>
              <a:rPr lang="es-MX" sz="1200" b="0" i="0" baseline="0">
                <a:effectLst/>
              </a:rPr>
              <a:t>(divididos por: Académicos con plaza, honorarios y servicio social, datos a partir de 1998)</a:t>
            </a:r>
            <a:endParaRPr lang="es-MX" sz="105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stacked"/>
        <c:varyColors val="0"/>
        <c:ser>
          <c:idx val="1"/>
          <c:order val="1"/>
          <c:tx>
            <c:strRef>
              <c:f>'Stats CLASE'!$P$6</c:f>
              <c:strCache>
                <c:ptCount val="1"/>
                <c:pt idx="0">
                  <c:v>Académicos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'Stats CLASE'!$N$7:$N$48</c:f>
              <c:strCach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 junio</c:v>
                </c:pt>
              </c:strCache>
            </c:strRef>
          </c:cat>
          <c:val>
            <c:numRef>
              <c:f>'Stats CLASE'!$P$7:$P$48</c:f>
              <c:numCache>
                <c:formatCode>General</c:formatCode>
                <c:ptCount val="42"/>
                <c:pt idx="23" formatCode="#,##0">
                  <c:v>5</c:v>
                </c:pt>
                <c:pt idx="24" formatCode="#,##0">
                  <c:v>5</c:v>
                </c:pt>
                <c:pt idx="25" formatCode="#,##0">
                  <c:v>5</c:v>
                </c:pt>
                <c:pt idx="26" formatCode="#,##0">
                  <c:v>5</c:v>
                </c:pt>
                <c:pt idx="27" formatCode="#,##0">
                  <c:v>3</c:v>
                </c:pt>
                <c:pt idx="28" formatCode="#,##0">
                  <c:v>3</c:v>
                </c:pt>
                <c:pt idx="29" formatCode="#,##0">
                  <c:v>3</c:v>
                </c:pt>
                <c:pt idx="30" formatCode="#,##0">
                  <c:v>2</c:v>
                </c:pt>
                <c:pt idx="31" formatCode="#,##0">
                  <c:v>1</c:v>
                </c:pt>
                <c:pt idx="32" formatCode="#,##0">
                  <c:v>1</c:v>
                </c:pt>
                <c:pt idx="33" formatCode="#,##0">
                  <c:v>5</c:v>
                </c:pt>
                <c:pt idx="34" formatCode="#,##0">
                  <c:v>6</c:v>
                </c:pt>
                <c:pt idx="35" formatCode="#,##0">
                  <c:v>6</c:v>
                </c:pt>
                <c:pt idx="36" formatCode="#,##0">
                  <c:v>6</c:v>
                </c:pt>
                <c:pt idx="37" formatCode="#,##0">
                  <c:v>6</c:v>
                </c:pt>
                <c:pt idx="38" formatCode="#,##0">
                  <c:v>5</c:v>
                </c:pt>
                <c:pt idx="39" formatCode="#,##0">
                  <c:v>5</c:v>
                </c:pt>
                <c:pt idx="40" formatCode="#,##0">
                  <c:v>4</c:v>
                </c:pt>
                <c:pt idx="41" formatCode="#,##0">
                  <c:v>4</c:v>
                </c:pt>
              </c:numCache>
            </c:numRef>
          </c:val>
        </c:ser>
        <c:ser>
          <c:idx val="2"/>
          <c:order val="2"/>
          <c:tx>
            <c:strRef>
              <c:f>'Stats CLASE'!$Q$6</c:f>
              <c:strCache>
                <c:ptCount val="1"/>
                <c:pt idx="0">
                  <c:v>Honorarios</c:v>
                </c:pt>
              </c:strCache>
            </c:strRef>
          </c:tx>
          <c:spPr>
            <a:solidFill>
              <a:schemeClr val="accent3"/>
            </a:solidFill>
            <a:ln>
              <a:noFill/>
            </a:ln>
            <a:effectLst/>
          </c:spPr>
          <c:invertIfNegative val="0"/>
          <c:dLbls>
            <c:dLbl>
              <c:idx val="33"/>
              <c:delete val="1"/>
              <c:extLst>
                <c:ext xmlns:c15="http://schemas.microsoft.com/office/drawing/2012/chart" uri="{CE6537A1-D6FC-4f65-9D91-7224C49458BB}"/>
              </c:extLst>
            </c:dLbl>
            <c:dLbl>
              <c:idx val="34"/>
              <c:delete val="1"/>
              <c:extLst>
                <c:ext xmlns:c15="http://schemas.microsoft.com/office/drawing/2012/chart" uri="{CE6537A1-D6FC-4f65-9D91-7224C49458BB}"/>
              </c:extLst>
            </c:dLbl>
            <c:dLbl>
              <c:idx val="35"/>
              <c:delete val="1"/>
              <c:extLst>
                <c:ext xmlns:c15="http://schemas.microsoft.com/office/drawing/2012/chart" uri="{CE6537A1-D6FC-4f65-9D91-7224C49458BB}"/>
              </c:extLst>
            </c:dLbl>
            <c:dLbl>
              <c:idx val="36"/>
              <c:delete val="1"/>
              <c:extLst>
                <c:ext xmlns:c15="http://schemas.microsoft.com/office/drawing/2012/chart" uri="{CE6537A1-D6FC-4f65-9D91-7224C49458BB}"/>
              </c:extLst>
            </c:dLbl>
            <c:dLbl>
              <c:idx val="37"/>
              <c:delete val="1"/>
              <c:extLst>
                <c:ext xmlns:c15="http://schemas.microsoft.com/office/drawing/2012/chart" uri="{CE6537A1-D6FC-4f65-9D91-7224C49458BB}"/>
              </c:extLst>
            </c:dLbl>
            <c:dLbl>
              <c:idx val="38"/>
              <c:delete val="1"/>
              <c:extLst>
                <c:ext xmlns:c15="http://schemas.microsoft.com/office/drawing/2012/chart" uri="{CE6537A1-D6FC-4f65-9D91-7224C49458BB}"/>
              </c:extLst>
            </c:dLbl>
            <c:dLbl>
              <c:idx val="39"/>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'Stats CLASE'!$N$7:$N$48</c:f>
              <c:strCach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 junio</c:v>
                </c:pt>
              </c:strCache>
            </c:strRef>
          </c:cat>
          <c:val>
            <c:numRef>
              <c:f>'Stats CLASE'!$Q$7:$Q$48</c:f>
              <c:numCache>
                <c:formatCode>General</c:formatCode>
                <c:ptCount val="42"/>
                <c:pt idx="23" formatCode="#,##0">
                  <c:v>2</c:v>
                </c:pt>
                <c:pt idx="24" formatCode="#,##0">
                  <c:v>2</c:v>
                </c:pt>
                <c:pt idx="25" formatCode="#,##0">
                  <c:v>2</c:v>
                </c:pt>
                <c:pt idx="26" formatCode="#,##0">
                  <c:v>3</c:v>
                </c:pt>
                <c:pt idx="27" formatCode="#,##0">
                  <c:v>4</c:v>
                </c:pt>
                <c:pt idx="28" formatCode="#,##0">
                  <c:v>4</c:v>
                </c:pt>
                <c:pt idx="29" formatCode="#,##0">
                  <c:v>5</c:v>
                </c:pt>
                <c:pt idx="30" formatCode="#,##0">
                  <c:v>5</c:v>
                </c:pt>
                <c:pt idx="31" formatCode="#,##0">
                  <c:v>5</c:v>
                </c:pt>
                <c:pt idx="32" formatCode="#,##0">
                  <c:v>4</c:v>
                </c:pt>
                <c:pt idx="33" formatCode="#,##0">
                  <c:v>0</c:v>
                </c:pt>
                <c:pt idx="34" formatCode="#,##0">
                  <c:v>0</c:v>
                </c:pt>
                <c:pt idx="35" formatCode="#,##0">
                  <c:v>0</c:v>
                </c:pt>
                <c:pt idx="36" formatCode="#,##0">
                  <c:v>0</c:v>
                </c:pt>
                <c:pt idx="37" formatCode="#,##0">
                  <c:v>0</c:v>
                </c:pt>
                <c:pt idx="38" formatCode="#,##0">
                  <c:v>0</c:v>
                </c:pt>
                <c:pt idx="39" formatCode="#,##0">
                  <c:v>0</c:v>
                </c:pt>
                <c:pt idx="40" formatCode="#,##0">
                  <c:v>2</c:v>
                </c:pt>
                <c:pt idx="41" formatCode="#,##0">
                  <c:v>2</c:v>
                </c:pt>
              </c:numCache>
            </c:numRef>
          </c:val>
        </c:ser>
        <c:ser>
          <c:idx val="3"/>
          <c:order val="3"/>
          <c:tx>
            <c:strRef>
              <c:f>'Stats CLASE'!$R$6</c:f>
              <c:strCache>
                <c:ptCount val="1"/>
                <c:pt idx="0">
                  <c:v>Servicio Social</c:v>
                </c:pt>
              </c:strCache>
            </c:strRef>
          </c:tx>
          <c:spPr>
            <a:solidFill>
              <a:schemeClr val="accent4"/>
            </a:solidFill>
            <a:ln>
              <a:noFill/>
            </a:ln>
            <a:effectLst/>
          </c:spPr>
          <c:invertIfNegative val="0"/>
          <c:dLbls>
            <c:dLbl>
              <c:idx val="23"/>
              <c:delete val="1"/>
              <c:extLst>
                <c:ext xmlns:c15="http://schemas.microsoft.com/office/drawing/2012/chart" uri="{CE6537A1-D6FC-4f65-9D91-7224C49458BB}"/>
              </c:extLst>
            </c:dLbl>
            <c:dLbl>
              <c:idx val="24"/>
              <c:delete val="1"/>
              <c:extLst>
                <c:ext xmlns:c15="http://schemas.microsoft.com/office/drawing/2012/chart" uri="{CE6537A1-D6FC-4f65-9D91-7224C49458BB}"/>
              </c:extLst>
            </c:dLbl>
            <c:dLbl>
              <c:idx val="25"/>
              <c:delete val="1"/>
              <c:extLst>
                <c:ext xmlns:c15="http://schemas.microsoft.com/office/drawing/2012/chart" uri="{CE6537A1-D6FC-4f65-9D91-7224C49458BB}"/>
              </c:extLst>
            </c:dLbl>
            <c:dLbl>
              <c:idx val="26"/>
              <c:delete val="1"/>
              <c:extLst>
                <c:ext xmlns:c15="http://schemas.microsoft.com/office/drawing/2012/chart" uri="{CE6537A1-D6FC-4f65-9D91-7224C49458BB}"/>
              </c:extLst>
            </c:dLbl>
            <c:dLbl>
              <c:idx val="33"/>
              <c:layout>
                <c:manualLayout>
                  <c:x val="0"/>
                  <c:y val="-2.0074693667287719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'Stats CLASE'!$N$7:$N$48</c:f>
              <c:strCach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 junio</c:v>
                </c:pt>
              </c:strCache>
            </c:strRef>
          </c:cat>
          <c:val>
            <c:numRef>
              <c:f>'Stats CLASE'!$R$7:$R$48</c:f>
              <c:numCache>
                <c:formatCode>General</c:formatCode>
                <c:ptCount val="42"/>
                <c:pt idx="23" formatCode="#,##0">
                  <c:v>0</c:v>
                </c:pt>
                <c:pt idx="24" formatCode="#,##0">
                  <c:v>0</c:v>
                </c:pt>
                <c:pt idx="25" formatCode="#,##0">
                  <c:v>0</c:v>
                </c:pt>
                <c:pt idx="26" formatCode="#,##0">
                  <c:v>0</c:v>
                </c:pt>
                <c:pt idx="27" formatCode="#,##0">
                  <c:v>2</c:v>
                </c:pt>
                <c:pt idx="28" formatCode="#,##0">
                  <c:v>2</c:v>
                </c:pt>
                <c:pt idx="29" formatCode="#,##0">
                  <c:v>3</c:v>
                </c:pt>
                <c:pt idx="30" formatCode="#,##0">
                  <c:v>1</c:v>
                </c:pt>
                <c:pt idx="31" formatCode="#,##0">
                  <c:v>8</c:v>
                </c:pt>
                <c:pt idx="32" formatCode="#,##0">
                  <c:v>6</c:v>
                </c:pt>
                <c:pt idx="33" formatCode="#,##0">
                  <c:v>1</c:v>
                </c:pt>
                <c:pt idx="34" formatCode="#,##0">
                  <c:v>8</c:v>
                </c:pt>
                <c:pt idx="35" formatCode="#,##0">
                  <c:v>8</c:v>
                </c:pt>
                <c:pt idx="36" formatCode="#,##0">
                  <c:v>7</c:v>
                </c:pt>
                <c:pt idx="37" formatCode="#,##0">
                  <c:v>10</c:v>
                </c:pt>
                <c:pt idx="38" formatCode="#,##0">
                  <c:v>16</c:v>
                </c:pt>
                <c:pt idx="39" formatCode="#,##0">
                  <c:v>18</c:v>
                </c:pt>
                <c:pt idx="40" formatCode="#,##0">
                  <c:v>24</c:v>
                </c:pt>
                <c:pt idx="41" formatCode="#,##0">
                  <c:v>2</c:v>
                </c:pt>
              </c:numCache>
            </c:numRef>
          </c:val>
        </c:ser>
        <c:dLbls>
          <c:showLegendKey val="0"/>
          <c:showVal val="0"/>
          <c:showCatName val="0"/>
          <c:showSerName val="0"/>
          <c:showPercent val="0"/>
          <c:showBubbleSize val="0"/>
        </c:dLbls>
        <c:gapWidth val="150"/>
        <c:overlap val="100"/>
        <c:axId val="448555208"/>
        <c:axId val="448555992"/>
      </c:barChart>
      <c:lineChart>
        <c:grouping val="standard"/>
        <c:varyColors val="0"/>
        <c:ser>
          <c:idx val="0"/>
          <c:order val="0"/>
          <c:tx>
            <c:strRef>
              <c:f>'Stats CLASE'!$O$6</c:f>
              <c:strCache>
                <c:ptCount val="1"/>
                <c:pt idx="0">
                  <c:v>Registros</c:v>
                </c:pt>
              </c:strCache>
            </c:strRef>
          </c:tx>
          <c:spPr>
            <a:ln w="28575" cap="rnd">
              <a:solidFill>
                <a:schemeClr val="accent1"/>
              </a:solidFill>
              <a:round/>
            </a:ln>
            <a:effectLst/>
          </c:spPr>
          <c:marker>
            <c:symbol val="none"/>
          </c:marker>
          <c:dLbls>
            <c:dLbl>
              <c:idx val="11"/>
              <c:layout>
                <c:manualLayout>
                  <c:x val="-9.0033503806219543E-3"/>
                  <c:y val="1.405228556710125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3.6013401522487873E-2"/>
                  <c:y val="-2.81045711342028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1.8006700761243909E-2"/>
                  <c:y val="-2.81045711342028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4"/>
              <c:layout>
                <c:manualLayout>
                  <c:x val="7.5027919838516286E-3"/>
                  <c:y val="-2.007469366728771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3.3012284728947218E-2"/>
                  <c:y val="3.01120405009315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6"/>
              <c:layout>
                <c:manualLayout>
                  <c:x val="-2.100781755478456E-2"/>
                  <c:y val="3.01120405009315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8"/>
              <c:layout>
                <c:manualLayout>
                  <c:x val="-1.8006700761243909E-2"/>
                  <c:y val="-1.80672243005589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9"/>
              <c:layout>
                <c:manualLayout>
                  <c:x val="-1.5005583967703257E-3"/>
                  <c:y val="-1.80672243005589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0"/>
              <c:layout>
                <c:manualLayout>
                  <c:x val="-4.5016751903110318E-3"/>
                  <c:y val="1.6059754933830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2"/>
              <c:layout>
                <c:manualLayout>
                  <c:x val="-6.0022335870813029E-3"/>
                  <c:y val="-1.80672243005589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3"/>
              <c:layout>
                <c:manualLayout>
                  <c:x val="3.0011167935406514E-3"/>
                  <c:y val="2.20821630340164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4"/>
              <c:layout>
                <c:manualLayout>
                  <c:x val="-6.0022335870813029E-3"/>
                  <c:y val="-4.0149387334575438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5"/>
              <c:layout>
                <c:manualLayout>
                  <c:x val="-4.3516193506339444E-2"/>
                  <c:y val="-1.806722430055894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7"/>
              <c:layout>
                <c:manualLayout>
                  <c:x val="-3.0011167935406514E-2"/>
                  <c:y val="-6.0224081001863149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9"/>
              <c:layout>
                <c:manualLayout>
                  <c:x val="-2.8510609538636187E-2"/>
                  <c:y val="-1.00373468336438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0"/>
              <c:layout>
                <c:manualLayout>
                  <c:x val="-2.7010051141865863E-2"/>
                  <c:y val="1.40522855671014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1"/>
              <c:layout>
                <c:manualLayout>
                  <c:x val="-2.7010051141865863E-2"/>
                  <c:y val="-6.022408100186388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2"/>
              <c:layout>
                <c:manualLayout>
                  <c:x val="-6.0022335870813029E-3"/>
                  <c:y val="-2.007469366728845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4"/>
              <c:layout>
                <c:manualLayout>
                  <c:x val="0"/>
                  <c:y val="-8.029877466915087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5"/>
              <c:layout>
                <c:manualLayout>
                  <c:x val="-3.9014518316028465E-2"/>
                  <c:y val="-8.0298774669151241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6"/>
              <c:layout>
                <c:manualLayout>
                  <c:x val="-2.7010051141865863E-2"/>
                  <c:y val="1.20448162003726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7"/>
              <c:layout>
                <c:manualLayout>
                  <c:x val="-1.6506142364473692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38"/>
              <c:layout>
                <c:manualLayout>
                  <c:x val="-5.7021219077272374E-2"/>
                  <c:y val="-1.003734683364389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9"/>
              <c:layout>
                <c:manualLayout>
                  <c:x val="-4.0515076712798796E-2"/>
                  <c:y val="-1.40522855671014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1"/>
              <c:layout>
                <c:manualLayout>
                  <c:x val="-6.0022335870813029E-3"/>
                  <c:y val="-1.806722430055894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'Stats CLASE'!$N$7:$N$48</c:f>
              <c:strCach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 junio</c:v>
                </c:pt>
              </c:strCache>
            </c:strRef>
          </c:cat>
          <c:val>
            <c:numRef>
              <c:f>'Stats CLASE'!$O$7:$O$48</c:f>
              <c:numCache>
                <c:formatCode>#,##0</c:formatCode>
                <c:ptCount val="42"/>
                <c:pt idx="0">
                  <c:v>311</c:v>
                </c:pt>
                <c:pt idx="1">
                  <c:v>701</c:v>
                </c:pt>
                <c:pt idx="2">
                  <c:v>2009</c:v>
                </c:pt>
                <c:pt idx="3">
                  <c:v>3782</c:v>
                </c:pt>
                <c:pt idx="4">
                  <c:v>5972</c:v>
                </c:pt>
                <c:pt idx="5">
                  <c:v>7590</c:v>
                </c:pt>
                <c:pt idx="6">
                  <c:v>6346</c:v>
                </c:pt>
                <c:pt idx="7">
                  <c:v>6562</c:v>
                </c:pt>
                <c:pt idx="8">
                  <c:v>6004</c:v>
                </c:pt>
                <c:pt idx="9">
                  <c:v>4784</c:v>
                </c:pt>
                <c:pt idx="10">
                  <c:v>5109</c:v>
                </c:pt>
                <c:pt idx="11">
                  <c:v>7854</c:v>
                </c:pt>
                <c:pt idx="12">
                  <c:v>8181</c:v>
                </c:pt>
                <c:pt idx="13">
                  <c:v>8091</c:v>
                </c:pt>
                <c:pt idx="14">
                  <c:v>8152</c:v>
                </c:pt>
                <c:pt idx="15">
                  <c:v>8295</c:v>
                </c:pt>
                <c:pt idx="16">
                  <c:v>6055</c:v>
                </c:pt>
                <c:pt idx="17">
                  <c:v>6179</c:v>
                </c:pt>
                <c:pt idx="18">
                  <c:v>7635</c:v>
                </c:pt>
                <c:pt idx="19">
                  <c:v>7448</c:v>
                </c:pt>
                <c:pt idx="20">
                  <c:v>7272</c:v>
                </c:pt>
                <c:pt idx="21">
                  <c:v>7704</c:v>
                </c:pt>
                <c:pt idx="22">
                  <c:v>8551</c:v>
                </c:pt>
                <c:pt idx="23">
                  <c:v>8312</c:v>
                </c:pt>
                <c:pt idx="24">
                  <c:v>8508</c:v>
                </c:pt>
                <c:pt idx="25">
                  <c:v>13038</c:v>
                </c:pt>
                <c:pt idx="26">
                  <c:v>10101</c:v>
                </c:pt>
                <c:pt idx="27">
                  <c:v>12218</c:v>
                </c:pt>
                <c:pt idx="28">
                  <c:v>11863</c:v>
                </c:pt>
                <c:pt idx="29">
                  <c:v>20536</c:v>
                </c:pt>
                <c:pt idx="30">
                  <c:v>15951</c:v>
                </c:pt>
                <c:pt idx="31">
                  <c:v>18384</c:v>
                </c:pt>
                <c:pt idx="32">
                  <c:v>14517</c:v>
                </c:pt>
                <c:pt idx="33">
                  <c:v>13134</c:v>
                </c:pt>
                <c:pt idx="34">
                  <c:v>13957</c:v>
                </c:pt>
                <c:pt idx="35">
                  <c:v>20473</c:v>
                </c:pt>
                <c:pt idx="36">
                  <c:v>17050</c:v>
                </c:pt>
                <c:pt idx="37">
                  <c:v>19251</c:v>
                </c:pt>
                <c:pt idx="38">
                  <c:v>21926</c:v>
                </c:pt>
                <c:pt idx="39">
                  <c:v>24737</c:v>
                </c:pt>
                <c:pt idx="40">
                  <c:v>21082</c:v>
                </c:pt>
                <c:pt idx="41">
                  <c:v>10800</c:v>
                </c:pt>
              </c:numCache>
            </c:numRef>
          </c:val>
          <c:smooth val="0"/>
        </c:ser>
        <c:dLbls>
          <c:showLegendKey val="0"/>
          <c:showVal val="0"/>
          <c:showCatName val="0"/>
          <c:showSerName val="0"/>
          <c:showPercent val="0"/>
          <c:showBubbleSize val="0"/>
        </c:dLbls>
        <c:marker val="1"/>
        <c:smooth val="0"/>
        <c:axId val="448557952"/>
        <c:axId val="448556776"/>
      </c:lineChart>
      <c:catAx>
        <c:axId val="448555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MX"/>
          </a:p>
        </c:txPr>
        <c:crossAx val="448555992"/>
        <c:crosses val="autoZero"/>
        <c:auto val="1"/>
        <c:lblAlgn val="ctr"/>
        <c:lblOffset val="100"/>
        <c:noMultiLvlLbl val="0"/>
      </c:catAx>
      <c:valAx>
        <c:axId val="4485559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48555208"/>
        <c:crosses val="autoZero"/>
        <c:crossBetween val="between"/>
      </c:valAx>
      <c:valAx>
        <c:axId val="44855677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48557952"/>
        <c:crosses val="max"/>
        <c:crossBetween val="between"/>
      </c:valAx>
      <c:catAx>
        <c:axId val="448557952"/>
        <c:scaling>
          <c:orientation val="minMax"/>
        </c:scaling>
        <c:delete val="1"/>
        <c:axPos val="b"/>
        <c:numFmt formatCode="General" sourceLinked="1"/>
        <c:majorTickMark val="out"/>
        <c:minorTickMark val="none"/>
        <c:tickLblPos val="nextTo"/>
        <c:crossAx val="44855677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1600" b="0" i="0" baseline="0">
                <a:effectLst/>
              </a:rPr>
              <a:t>Producción de registros para PERIÓDICA y número analistas </a:t>
            </a:r>
            <a:endParaRPr lang="es-MX" sz="1200">
              <a:effectLst/>
            </a:endParaRPr>
          </a:p>
          <a:p>
            <a:pPr>
              <a:defRPr/>
            </a:pPr>
            <a:r>
              <a:rPr lang="es-MX" sz="1200" b="0" i="0" baseline="0">
                <a:effectLst/>
              </a:rPr>
              <a:t>(divididos por: Académicos con plaza, honorarios y servicio social, datos a partir de 1998)</a:t>
            </a:r>
            <a:endParaRPr lang="es-MX" sz="105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stacked"/>
        <c:varyColors val="0"/>
        <c:ser>
          <c:idx val="1"/>
          <c:order val="1"/>
          <c:tx>
            <c:strRef>
              <c:f>'Stats PERIÓDICA'!$P$6</c:f>
              <c:strCache>
                <c:ptCount val="1"/>
                <c:pt idx="0">
                  <c:v>Académicos</c:v>
                </c:pt>
              </c:strCache>
            </c:strRef>
          </c:tx>
          <c:spPr>
            <a:solidFill>
              <a:srgbClr val="92D050"/>
            </a:solidFill>
            <a:ln>
              <a:noFill/>
            </a:ln>
            <a:effectLst>
              <a:outerShdw blurRad="50800" dist="50800" dir="5400000" algn="ctr" rotWithShape="0">
                <a:srgbClr val="92D050"/>
              </a:outerShdw>
            </a:effectLst>
          </c:spPr>
          <c:invertIfNegative val="0"/>
          <c:dLbls>
            <c:dLbl>
              <c:idx val="20"/>
              <c:layout>
                <c:manualLayout>
                  <c:x val="-1.2245379273625313E-3"/>
                  <c:y val="-7.40002824052772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1"/>
              <c:layout>
                <c:manualLayout>
                  <c:x val="0"/>
                  <c:y val="-0.1036003953673880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2"/>
              <c:layout>
                <c:manualLayout>
                  <c:x val="-8.9798410647683032E-17"/>
                  <c:y val="-0.106067071447564"/>
                </c:manualLayout>
              </c:layout>
              <c:showLegendKey val="0"/>
              <c:showVal val="1"/>
              <c:showCatName val="0"/>
              <c:showSerName val="0"/>
              <c:showPercent val="0"/>
              <c:showBubbleSize val="0"/>
              <c:extLst>
                <c:ext xmlns:c15="http://schemas.microsoft.com/office/drawing/2012/chart" uri="{CE6537A1-D6FC-4f65-9D91-7224C49458BB}">
                  <c15:layout/>
                </c:ext>
              </c:extLst>
            </c:dLbl>
            <c:dLbl>
              <c:idx val="23"/>
              <c:layout>
                <c:manualLayout>
                  <c:x val="0"/>
                  <c:y val="-0.1406005365700266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4"/>
              <c:layout>
                <c:manualLayout>
                  <c:x val="0"/>
                  <c:y val="-0.14060053657002669"/>
                </c:manualLayout>
              </c:layout>
              <c:showLegendKey val="0"/>
              <c:showVal val="1"/>
              <c:showCatName val="0"/>
              <c:showSerName val="0"/>
              <c:showPercent val="0"/>
              <c:showBubbleSize val="0"/>
              <c:extLst>
                <c:ext xmlns:c15="http://schemas.microsoft.com/office/drawing/2012/chart" uri="{CE6537A1-D6FC-4f65-9D91-7224C49458BB}">
                  <c15:layout/>
                </c:ext>
              </c:extLst>
            </c:dLbl>
            <c:dLbl>
              <c:idx val="25"/>
              <c:layout>
                <c:manualLayout>
                  <c:x val="0"/>
                  <c:y val="-0.13566718440967498"/>
                </c:manualLayout>
              </c:layout>
              <c:showLegendKey val="0"/>
              <c:showVal val="1"/>
              <c:showCatName val="0"/>
              <c:showSerName val="0"/>
              <c:showPercent val="0"/>
              <c:showBubbleSize val="0"/>
              <c:extLst>
                <c:ext xmlns:c15="http://schemas.microsoft.com/office/drawing/2012/chart" uri="{CE6537A1-D6FC-4f65-9D91-7224C49458BB}">
                  <c15:layout/>
                </c:ext>
              </c:extLst>
            </c:dLbl>
            <c:dLbl>
              <c:idx val="26"/>
              <c:layout>
                <c:manualLayout>
                  <c:x val="-8.9798410647683032E-17"/>
                  <c:y val="-0.202267438574424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27"/>
              <c:layout>
                <c:manualLayout>
                  <c:x val="-8.9798410647683032E-17"/>
                  <c:y val="-0.138133860489850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28"/>
              <c:layout>
                <c:manualLayout>
                  <c:x val="-8.9798410647683032E-17"/>
                  <c:y val="-0.13566718440967498"/>
                </c:manualLayout>
              </c:layout>
              <c:showLegendKey val="0"/>
              <c:showVal val="1"/>
              <c:showCatName val="0"/>
              <c:showSerName val="0"/>
              <c:showPercent val="0"/>
              <c:showBubbleSize val="0"/>
              <c:extLst>
                <c:ext xmlns:c15="http://schemas.microsoft.com/office/drawing/2012/chart" uri="{CE6537A1-D6FC-4f65-9D91-7224C49458BB}">
                  <c15:layout/>
                </c:ext>
              </c:extLst>
            </c:dLbl>
            <c:dLbl>
              <c:idx val="29"/>
              <c:layout>
                <c:manualLayout>
                  <c:x val="-1.2245379273625313E-3"/>
                  <c:y val="-0.13566718440967498"/>
                </c:manualLayout>
              </c:layout>
              <c:showLegendKey val="0"/>
              <c:showVal val="1"/>
              <c:showCatName val="0"/>
              <c:showSerName val="0"/>
              <c:showPercent val="0"/>
              <c:showBubbleSize val="0"/>
              <c:extLst>
                <c:ext xmlns:c15="http://schemas.microsoft.com/office/drawing/2012/chart" uri="{CE6537A1-D6FC-4f65-9D91-7224C49458BB}">
                  <c15:layout/>
                </c:ext>
              </c:extLst>
            </c:dLbl>
            <c:dLbl>
              <c:idx val="30"/>
              <c:layout>
                <c:manualLayout>
                  <c:x val="0"/>
                  <c:y val="-0.14060053657002669"/>
                </c:manualLayout>
              </c:layout>
              <c:showLegendKey val="0"/>
              <c:showVal val="1"/>
              <c:showCatName val="0"/>
              <c:showSerName val="0"/>
              <c:showPercent val="0"/>
              <c:showBubbleSize val="0"/>
              <c:extLst>
                <c:ext xmlns:c15="http://schemas.microsoft.com/office/drawing/2012/chart" uri="{CE6537A1-D6FC-4f65-9D91-7224C49458BB}">
                  <c15:layout/>
                </c:ext>
              </c:extLst>
            </c:dLbl>
            <c:dLbl>
              <c:idx val="31"/>
              <c:layout>
                <c:manualLayout>
                  <c:x val="0"/>
                  <c:y val="-0.13566718440967498"/>
                </c:manualLayout>
              </c:layout>
              <c:showLegendKey val="0"/>
              <c:showVal val="1"/>
              <c:showCatName val="0"/>
              <c:showSerName val="0"/>
              <c:showPercent val="0"/>
              <c:showBubbleSize val="0"/>
              <c:extLst>
                <c:ext xmlns:c15="http://schemas.microsoft.com/office/drawing/2012/chart" uri="{CE6537A1-D6FC-4f65-9D91-7224C49458BB}">
                  <c15:layout/>
                </c:ext>
              </c:extLst>
            </c:dLbl>
            <c:dLbl>
              <c:idx val="32"/>
              <c:layout>
                <c:manualLayout>
                  <c:x val="-8.9798410647683032E-17"/>
                  <c:y val="-0.13566718440967498"/>
                </c:manualLayout>
              </c:layout>
              <c:showLegendKey val="0"/>
              <c:showVal val="1"/>
              <c:showCatName val="0"/>
              <c:showSerName val="0"/>
              <c:showPercent val="0"/>
              <c:showBubbleSize val="0"/>
              <c:extLst>
                <c:ext xmlns:c15="http://schemas.microsoft.com/office/drawing/2012/chart" uri="{CE6537A1-D6FC-4f65-9D91-7224C49458BB}">
                  <c15:layout/>
                </c:ext>
              </c:extLst>
            </c:dLbl>
            <c:dLbl>
              <c:idx val="33"/>
              <c:layout>
                <c:manualLayout>
                  <c:x val="0"/>
                  <c:y val="-0.13566718440967498"/>
                </c:manualLayout>
              </c:layout>
              <c:showLegendKey val="0"/>
              <c:showVal val="1"/>
              <c:showCatName val="0"/>
              <c:showSerName val="0"/>
              <c:showPercent val="0"/>
              <c:showBubbleSize val="0"/>
              <c:extLst>
                <c:ext xmlns:c15="http://schemas.microsoft.com/office/drawing/2012/chart" uri="{CE6537A1-D6FC-4f65-9D91-7224C49458BB}">
                  <c15:layout/>
                </c:ext>
              </c:extLst>
            </c:dLbl>
            <c:dLbl>
              <c:idx val="34"/>
              <c:layout>
                <c:manualLayout>
                  <c:x val="0"/>
                  <c:y val="-0.13566718440967498"/>
                </c:manualLayout>
              </c:layout>
              <c:showLegendKey val="0"/>
              <c:showVal val="1"/>
              <c:showCatName val="0"/>
              <c:showSerName val="0"/>
              <c:showPercent val="0"/>
              <c:showBubbleSize val="0"/>
              <c:extLst>
                <c:ext xmlns:c15="http://schemas.microsoft.com/office/drawing/2012/chart" uri="{CE6537A1-D6FC-4f65-9D91-7224C49458BB}">
                  <c15:layout/>
                </c:ext>
              </c:extLst>
            </c:dLbl>
            <c:dLbl>
              <c:idx val="35"/>
              <c:layout>
                <c:manualLayout>
                  <c:x val="1.2245379273625313E-3"/>
                  <c:y val="-0.10360039536738809"/>
                </c:manualLayout>
              </c:layout>
              <c:showLegendKey val="0"/>
              <c:showVal val="1"/>
              <c:showCatName val="0"/>
              <c:showSerName val="0"/>
              <c:showPercent val="0"/>
              <c:showBubbleSize val="0"/>
              <c:extLst>
                <c:ext xmlns:c15="http://schemas.microsoft.com/office/drawing/2012/chart" uri="{CE6537A1-D6FC-4f65-9D91-7224C49458BB}">
                  <c15:layout/>
                </c:ext>
              </c:extLst>
            </c:dLbl>
            <c:dLbl>
              <c:idx val="36"/>
              <c:layout>
                <c:manualLayout>
                  <c:x val="-1.2245379273627111E-3"/>
                  <c:y val="-0.10360039536738809"/>
                </c:manualLayout>
              </c:layout>
              <c:showLegendKey val="0"/>
              <c:showVal val="1"/>
              <c:showCatName val="0"/>
              <c:showSerName val="0"/>
              <c:showPercent val="0"/>
              <c:showBubbleSize val="0"/>
              <c:extLst>
                <c:ext xmlns:c15="http://schemas.microsoft.com/office/drawing/2012/chart" uri="{CE6537A1-D6FC-4f65-9D91-7224C49458BB}">
                  <c15:layout/>
                </c:ext>
              </c:extLst>
            </c:dLbl>
            <c:dLbl>
              <c:idx val="37"/>
              <c:layout>
                <c:manualLayout>
                  <c:x val="-1.7959682129536606E-16"/>
                  <c:y val="-0.106067071447564"/>
                </c:manualLayout>
              </c:layout>
              <c:showLegendKey val="0"/>
              <c:showVal val="1"/>
              <c:showCatName val="0"/>
              <c:showSerName val="0"/>
              <c:showPercent val="0"/>
              <c:showBubbleSize val="0"/>
              <c:extLst>
                <c:ext xmlns:c15="http://schemas.microsoft.com/office/drawing/2012/chart" uri="{CE6537A1-D6FC-4f65-9D91-7224C49458BB}">
                  <c15:layout/>
                </c:ext>
              </c:extLst>
            </c:dLbl>
            <c:dLbl>
              <c:idx val="38"/>
              <c:layout>
                <c:manualLayout>
                  <c:x val="0"/>
                  <c:y val="-0.106067071447564"/>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'Stats PERIÓDICA'!$N$7:$N$45</c:f>
              <c:strCache>
                <c:ptCount val="39"/>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 junio</c:v>
                </c:pt>
              </c:strCache>
            </c:strRef>
          </c:cat>
          <c:val>
            <c:numRef>
              <c:f>'Stats PERIÓDICA'!$P$7:$P$45</c:f>
              <c:numCache>
                <c:formatCode>General</c:formatCode>
                <c:ptCount val="39"/>
                <c:pt idx="20" formatCode="#,##0">
                  <c:v>3</c:v>
                </c:pt>
                <c:pt idx="21" formatCode="#,##0">
                  <c:v>4</c:v>
                </c:pt>
                <c:pt idx="22" formatCode="#,##0">
                  <c:v>4</c:v>
                </c:pt>
                <c:pt idx="23" formatCode="#,##0">
                  <c:v>5</c:v>
                </c:pt>
                <c:pt idx="24" formatCode="#,##0">
                  <c:v>5</c:v>
                </c:pt>
                <c:pt idx="25" formatCode="#,##0">
                  <c:v>5</c:v>
                </c:pt>
                <c:pt idx="26" formatCode="#,##0">
                  <c:v>7</c:v>
                </c:pt>
                <c:pt idx="27" formatCode="#,##0">
                  <c:v>5</c:v>
                </c:pt>
                <c:pt idx="28" formatCode="#,##0">
                  <c:v>5</c:v>
                </c:pt>
                <c:pt idx="29" formatCode="#,##0">
                  <c:v>5</c:v>
                </c:pt>
                <c:pt idx="30" formatCode="#,##0">
                  <c:v>5</c:v>
                </c:pt>
                <c:pt idx="31" formatCode="#,##0">
                  <c:v>5</c:v>
                </c:pt>
                <c:pt idx="32" formatCode="#,##0">
                  <c:v>5</c:v>
                </c:pt>
                <c:pt idx="33" formatCode="#,##0">
                  <c:v>5</c:v>
                </c:pt>
                <c:pt idx="34" formatCode="#,##0">
                  <c:v>5</c:v>
                </c:pt>
                <c:pt idx="35" formatCode="#,##0">
                  <c:v>4</c:v>
                </c:pt>
                <c:pt idx="36" formatCode="#,##0">
                  <c:v>4</c:v>
                </c:pt>
                <c:pt idx="37" formatCode="#,##0">
                  <c:v>4</c:v>
                </c:pt>
                <c:pt idx="38" formatCode="#,##0">
                  <c:v>4</c:v>
                </c:pt>
              </c:numCache>
            </c:numRef>
          </c:val>
        </c:ser>
        <c:ser>
          <c:idx val="2"/>
          <c:order val="2"/>
          <c:tx>
            <c:strRef>
              <c:f>'Stats PERIÓDICA'!$Q$6</c:f>
              <c:strCache>
                <c:ptCount val="1"/>
                <c:pt idx="0">
                  <c:v>Honorarios</c:v>
                </c:pt>
              </c:strCache>
            </c:strRef>
          </c:tx>
          <c:spPr>
            <a:solidFill>
              <a:schemeClr val="accent3"/>
            </a:solidFill>
            <a:ln>
              <a:noFill/>
            </a:ln>
            <a:effectLst/>
          </c:spPr>
          <c:invertIfNegative val="0"/>
          <c:dLbls>
            <c:dLbl>
              <c:idx val="30"/>
              <c:delete val="1"/>
              <c:extLst>
                <c:ext xmlns:c15="http://schemas.microsoft.com/office/drawing/2012/chart" uri="{CE6537A1-D6FC-4f65-9D91-7224C49458BB}"/>
              </c:extLst>
            </c:dLbl>
            <c:dLbl>
              <c:idx val="31"/>
              <c:delete val="1"/>
              <c:extLst>
                <c:ext xmlns:c15="http://schemas.microsoft.com/office/drawing/2012/chart" uri="{CE6537A1-D6FC-4f65-9D91-7224C49458BB}"/>
              </c:extLst>
            </c:dLbl>
            <c:dLbl>
              <c:idx val="32"/>
              <c:delete val="1"/>
              <c:extLst>
                <c:ext xmlns:c15="http://schemas.microsoft.com/office/drawing/2012/chart" uri="{CE6537A1-D6FC-4f65-9D91-7224C49458BB}"/>
              </c:extLst>
            </c:dLbl>
            <c:dLbl>
              <c:idx val="33"/>
              <c:delete val="1"/>
              <c:extLst>
                <c:ext xmlns:c15="http://schemas.microsoft.com/office/drawing/2012/chart" uri="{CE6537A1-D6FC-4f65-9D91-7224C49458BB}"/>
              </c:extLst>
            </c:dLbl>
            <c:dLbl>
              <c:idx val="34"/>
              <c:delete val="1"/>
              <c:extLst>
                <c:ext xmlns:c15="http://schemas.microsoft.com/office/drawing/2012/chart" uri="{CE6537A1-D6FC-4f65-9D91-7224C49458BB}"/>
              </c:extLst>
            </c:dLbl>
            <c:dLbl>
              <c:idx val="35"/>
              <c:delete val="1"/>
              <c:extLst>
                <c:ext xmlns:c15="http://schemas.microsoft.com/office/drawing/2012/chart" uri="{CE6537A1-D6FC-4f65-9D91-7224C49458BB}"/>
              </c:extLst>
            </c:dLbl>
            <c:dLbl>
              <c:idx val="36"/>
              <c:delete val="1"/>
              <c:extLst>
                <c:ext xmlns:c15="http://schemas.microsoft.com/office/drawing/2012/chart" uri="{CE6537A1-D6FC-4f65-9D91-7224C49458BB}"/>
              </c:extLst>
            </c:dLbl>
            <c:dLbl>
              <c:idx val="37"/>
              <c:delete val="1"/>
              <c:extLst>
                <c:ext xmlns:c15="http://schemas.microsoft.com/office/drawing/2012/chart" uri="{CE6537A1-D6FC-4f65-9D91-7224C49458BB}"/>
              </c:extLst>
            </c:dLbl>
            <c:dLbl>
              <c:idx val="38"/>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'Stats PERIÓDICA'!$N$7:$N$45</c:f>
              <c:strCache>
                <c:ptCount val="39"/>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 junio</c:v>
                </c:pt>
              </c:strCache>
            </c:strRef>
          </c:cat>
          <c:val>
            <c:numRef>
              <c:f>'Stats PERIÓDICA'!$Q$7:$Q$45</c:f>
              <c:numCache>
                <c:formatCode>General</c:formatCode>
                <c:ptCount val="39"/>
                <c:pt idx="20" formatCode="#,##0">
                  <c:v>3</c:v>
                </c:pt>
                <c:pt idx="21" formatCode="#,##0">
                  <c:v>3</c:v>
                </c:pt>
                <c:pt idx="22" formatCode="#,##0">
                  <c:v>3</c:v>
                </c:pt>
                <c:pt idx="23" formatCode="#,##0">
                  <c:v>3</c:v>
                </c:pt>
                <c:pt idx="24" formatCode="#,##0">
                  <c:v>4</c:v>
                </c:pt>
                <c:pt idx="25" formatCode="#,##0">
                  <c:v>3</c:v>
                </c:pt>
                <c:pt idx="26" formatCode="#,##0">
                  <c:v>2</c:v>
                </c:pt>
                <c:pt idx="27" formatCode="#,##0">
                  <c:v>1</c:v>
                </c:pt>
                <c:pt idx="28" formatCode="#,##0">
                  <c:v>1</c:v>
                </c:pt>
                <c:pt idx="29" formatCode="#,##0">
                  <c:v>1</c:v>
                </c:pt>
                <c:pt idx="30" formatCode="#,##0">
                  <c:v>0</c:v>
                </c:pt>
                <c:pt idx="31" formatCode="#,##0">
                  <c:v>0</c:v>
                </c:pt>
                <c:pt idx="32" formatCode="#,##0">
                  <c:v>0</c:v>
                </c:pt>
                <c:pt idx="33" formatCode="#,##0">
                  <c:v>0</c:v>
                </c:pt>
                <c:pt idx="34" formatCode="#,##0">
                  <c:v>0</c:v>
                </c:pt>
                <c:pt idx="35" formatCode="#,##0">
                  <c:v>0</c:v>
                </c:pt>
                <c:pt idx="36" formatCode="#,##0">
                  <c:v>0</c:v>
                </c:pt>
                <c:pt idx="37" formatCode="#,##0">
                  <c:v>0</c:v>
                </c:pt>
                <c:pt idx="38" formatCode="#,##0">
                  <c:v>0</c:v>
                </c:pt>
              </c:numCache>
            </c:numRef>
          </c:val>
        </c:ser>
        <c:ser>
          <c:idx val="3"/>
          <c:order val="3"/>
          <c:tx>
            <c:strRef>
              <c:f>'Stats PERIÓDICA'!$R$6</c:f>
              <c:strCache>
                <c:ptCount val="1"/>
                <c:pt idx="0">
                  <c:v>Servicio Social</c:v>
                </c:pt>
              </c:strCache>
            </c:strRef>
          </c:tx>
          <c:spPr>
            <a:solidFill>
              <a:schemeClr val="accent4"/>
            </a:solidFill>
            <a:ln>
              <a:noFill/>
            </a:ln>
            <a:effectLst/>
          </c:spPr>
          <c:invertIfNegative val="0"/>
          <c:dLbls>
            <c:dLbl>
              <c:idx val="20"/>
              <c:delete val="1"/>
              <c:extLst>
                <c:ext xmlns:c15="http://schemas.microsoft.com/office/drawing/2012/chart" uri="{CE6537A1-D6FC-4f65-9D91-7224C49458BB}"/>
              </c:extLst>
            </c:dLbl>
            <c:dLbl>
              <c:idx val="21"/>
              <c:delete val="1"/>
              <c:extLst>
                <c:ext xmlns:c15="http://schemas.microsoft.com/office/drawing/2012/chart" uri="{CE6537A1-D6FC-4f65-9D91-7224C49458BB}"/>
              </c:extLst>
            </c:dLbl>
            <c:dLbl>
              <c:idx val="22"/>
              <c:delete val="1"/>
              <c:extLst>
                <c:ext xmlns:c15="http://schemas.microsoft.com/office/drawing/2012/chart" uri="{CE6537A1-D6FC-4f65-9D91-7224C49458BB}"/>
              </c:extLst>
            </c:dLbl>
            <c:dLbl>
              <c:idx val="23"/>
              <c:delete val="1"/>
              <c:extLst>
                <c:ext xmlns:c15="http://schemas.microsoft.com/office/drawing/2012/chart" uri="{CE6537A1-D6FC-4f65-9D91-7224C49458BB}"/>
              </c:extLst>
            </c:dLbl>
            <c:dLbl>
              <c:idx val="24"/>
              <c:delete val="1"/>
              <c:extLst>
                <c:ext xmlns:c15="http://schemas.microsoft.com/office/drawing/2012/chart" uri="{CE6537A1-D6FC-4f65-9D91-7224C49458BB}"/>
              </c:extLst>
            </c:dLbl>
            <c:dLbl>
              <c:idx val="25"/>
              <c:delete val="1"/>
              <c:extLst>
                <c:ext xmlns:c15="http://schemas.microsoft.com/office/drawing/2012/chart" uri="{CE6537A1-D6FC-4f65-9D91-7224C49458BB}"/>
              </c:extLst>
            </c:dLbl>
            <c:dLbl>
              <c:idx val="26"/>
              <c:delete val="1"/>
              <c:extLst>
                <c:ext xmlns:c15="http://schemas.microsoft.com/office/drawing/2012/chart" uri="{CE6537A1-D6FC-4f65-9D91-7224C49458BB}"/>
              </c:extLst>
            </c:dLbl>
            <c:dLbl>
              <c:idx val="27"/>
              <c:delete val="1"/>
              <c:extLst>
                <c:ext xmlns:c15="http://schemas.microsoft.com/office/drawing/2012/chart" uri="{CE6537A1-D6FC-4f65-9D91-7224C49458BB}"/>
              </c:extLst>
            </c:dLbl>
            <c:dLbl>
              <c:idx val="28"/>
              <c:delete val="1"/>
              <c:extLst>
                <c:ext xmlns:c15="http://schemas.microsoft.com/office/drawing/2012/chart" uri="{CE6537A1-D6FC-4f65-9D91-7224C49458BB}"/>
              </c:extLst>
            </c:dLbl>
            <c:dLbl>
              <c:idx val="29"/>
              <c:delete val="1"/>
              <c:extLst>
                <c:ext xmlns:c15="http://schemas.microsoft.com/office/drawing/2012/chart" uri="{CE6537A1-D6FC-4f65-9D91-7224C49458BB}"/>
              </c:extLst>
            </c:dLbl>
            <c:dLbl>
              <c:idx val="34"/>
              <c:delete val="1"/>
              <c:extLst>
                <c:ext xmlns:c15="http://schemas.microsoft.com/office/drawing/2012/chart" uri="{CE6537A1-D6FC-4f65-9D91-7224C49458BB}"/>
              </c:extLst>
            </c:dLbl>
            <c:dLbl>
              <c:idx val="35"/>
              <c:delete val="1"/>
              <c:extLst>
                <c:ext xmlns:c15="http://schemas.microsoft.com/office/drawing/2012/chart" uri="{CE6537A1-D6FC-4f65-9D91-7224C49458BB}"/>
              </c:extLst>
            </c:dLbl>
            <c:dLbl>
              <c:idx val="36"/>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'Stats PERIÓDICA'!$N$7:$N$45</c:f>
              <c:strCache>
                <c:ptCount val="39"/>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 junio</c:v>
                </c:pt>
              </c:strCache>
            </c:strRef>
          </c:cat>
          <c:val>
            <c:numRef>
              <c:f>'Stats PERIÓDICA'!$R$7:$R$45</c:f>
              <c:numCache>
                <c:formatCode>General</c:formatCode>
                <c:ptCount val="39"/>
                <c:pt idx="20" formatCode="#,##0">
                  <c:v>0</c:v>
                </c:pt>
                <c:pt idx="21" formatCode="#,##0">
                  <c:v>0</c:v>
                </c:pt>
                <c:pt idx="22" formatCode="#,##0">
                  <c:v>0</c:v>
                </c:pt>
                <c:pt idx="23" formatCode="#,##0">
                  <c:v>0</c:v>
                </c:pt>
                <c:pt idx="24" formatCode="#,##0">
                  <c:v>0</c:v>
                </c:pt>
                <c:pt idx="25" formatCode="#,##0">
                  <c:v>0</c:v>
                </c:pt>
                <c:pt idx="26" formatCode="#,##0">
                  <c:v>0</c:v>
                </c:pt>
                <c:pt idx="27" formatCode="#,##0">
                  <c:v>0</c:v>
                </c:pt>
                <c:pt idx="28" formatCode="#,##0">
                  <c:v>0</c:v>
                </c:pt>
                <c:pt idx="29" formatCode="#,##0">
                  <c:v>0</c:v>
                </c:pt>
                <c:pt idx="30" formatCode="#,##0">
                  <c:v>1</c:v>
                </c:pt>
                <c:pt idx="31" formatCode="#,##0">
                  <c:v>1</c:v>
                </c:pt>
                <c:pt idx="32" formatCode="#,##0">
                  <c:v>1</c:v>
                </c:pt>
                <c:pt idx="33" formatCode="#,##0">
                  <c:v>1</c:v>
                </c:pt>
                <c:pt idx="34" formatCode="#,##0">
                  <c:v>0</c:v>
                </c:pt>
                <c:pt idx="35" formatCode="#,##0">
                  <c:v>0</c:v>
                </c:pt>
                <c:pt idx="36" formatCode="#,##0">
                  <c:v>0</c:v>
                </c:pt>
                <c:pt idx="37" formatCode="#,##0">
                  <c:v>4</c:v>
                </c:pt>
                <c:pt idx="38" formatCode="#,##0">
                  <c:v>1</c:v>
                </c:pt>
              </c:numCache>
            </c:numRef>
          </c:val>
        </c:ser>
        <c:dLbls>
          <c:showLegendKey val="0"/>
          <c:showVal val="0"/>
          <c:showCatName val="0"/>
          <c:showSerName val="0"/>
          <c:showPercent val="0"/>
          <c:showBubbleSize val="0"/>
        </c:dLbls>
        <c:gapWidth val="150"/>
        <c:overlap val="100"/>
        <c:axId val="448565400"/>
        <c:axId val="448565792"/>
      </c:barChart>
      <c:lineChart>
        <c:grouping val="standard"/>
        <c:varyColors val="0"/>
        <c:ser>
          <c:idx val="0"/>
          <c:order val="0"/>
          <c:tx>
            <c:strRef>
              <c:f>'Stats PERIÓDICA'!$O$6</c:f>
              <c:strCache>
                <c:ptCount val="1"/>
                <c:pt idx="0">
                  <c:v>Registros</c:v>
                </c:pt>
              </c:strCache>
            </c:strRef>
          </c:tx>
          <c:spPr>
            <a:ln w="28575" cap="rnd">
              <a:solidFill>
                <a:schemeClr val="accent1"/>
              </a:solidFill>
              <a:round/>
            </a:ln>
            <a:effectLst/>
          </c:spPr>
          <c:marker>
            <c:symbol val="none"/>
          </c:marker>
          <c:dLbls>
            <c:dLbl>
              <c:idx val="1"/>
              <c:layout>
                <c:manualLayout>
                  <c:x val="-2.4490758547250635E-2"/>
                  <c:y val="-9.866704320703627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592606837800515E-2"/>
                  <c:y val="-1.233338040087953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8368068910437969E-2"/>
                  <c:y val="2.22000847215830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8368068910437969E-2"/>
                  <c:y val="-1.233338040087962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8981517094501253E-3"/>
                  <c:y val="-9.866704320703627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4694455128350378E-2"/>
                  <c:y val="1.726673256123125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5715296474613205E-2"/>
                  <c:y val="-1.48000564810554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1020841346262782E-2"/>
                  <c:y val="-1.973340864140734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2.4490758547251077E-3"/>
                  <c:y val="-2.71334368819349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4.8981517094501253E-3"/>
                  <c:y val="2.22000847215830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8.5717654915377639E-3"/>
                  <c:y val="-1.480005648105553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1.8368068910437969E-2"/>
                  <c:y val="2.220008472158307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4"/>
              <c:layout>
                <c:manualLayout>
                  <c:x val="-4.8981517094501704E-3"/>
                  <c:y val="1.48000564810554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2.0817144765163033E-2"/>
                  <c:y val="-1.480005648105553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6"/>
              <c:layout>
                <c:manualLayout>
                  <c:x val="-7.3472275641751888E-3"/>
                  <c:y val="-9.8667043207035371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7"/>
              <c:layout>
                <c:manualLayout>
                  <c:x val="-6.122689636812657E-3"/>
                  <c:y val="1.97334086414072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8"/>
              <c:layout>
                <c:manualLayout>
                  <c:x val="-1.3469917200987846E-2"/>
                  <c:y val="-1.97334086414072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9"/>
              <c:layout>
                <c:manualLayout>
                  <c:x val="-2.4490758547251524E-3"/>
                  <c:y val="-1.48000564810554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0"/>
              <c:layout>
                <c:manualLayout>
                  <c:x val="0"/>
                  <c:y val="1.726673256123125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1"/>
              <c:layout>
                <c:manualLayout>
                  <c:x val="-1.2245379273625313E-3"/>
                  <c:y val="-4.9333521603519047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2"/>
              <c:layout>
                <c:manualLayout>
                  <c:x val="-1.2245379273625314E-2"/>
                  <c:y val="-4.933352160351813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4"/>
              <c:layout>
                <c:manualLayout>
                  <c:x val="-6.122689636812657E-3"/>
                  <c:y val="-1.48000564810554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6"/>
              <c:layout>
                <c:manualLayout>
                  <c:x val="-1.8368068910437969E-2"/>
                  <c:y val="-2.220008472158316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7"/>
              <c:layout>
                <c:manualLayout>
                  <c:x val="-1.3469917200987846E-2"/>
                  <c:y val="-1.48000564810554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8"/>
              <c:layout>
                <c:manualLayout>
                  <c:x val="-2.4490758547250626E-3"/>
                  <c:y val="4.933352160351813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9"/>
              <c:layout>
                <c:manualLayout>
                  <c:x val="-7.3472275641751888E-3"/>
                  <c:y val="9.866704320703627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0"/>
              <c:layout>
                <c:manualLayout>
                  <c:x val="1.4624585171337458E-3"/>
                  <c:y val="3.30472190114666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1"/>
              <c:layout>
                <c:manualLayout>
                  <c:x val="-1.3469917200987846E-2"/>
                  <c:y val="1.973340864140725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2"/>
              <c:layout>
                <c:manualLayout>
                  <c:x val="-6.122689636812657E-3"/>
                  <c:y val="9.8667043207035371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4"/>
              <c:layout>
                <c:manualLayout>
                  <c:x val="-2.0817144765163033E-2"/>
                  <c:y val="-1.48000564810554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5"/>
              <c:layout>
                <c:manualLayout>
                  <c:x val="-3.6736137820875944E-3"/>
                  <c:y val="-1.233338040087953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6"/>
              <c:layout>
                <c:manualLayout>
                  <c:x val="0"/>
                  <c:y val="1.233338040087953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7"/>
              <c:layout>
                <c:manualLayout>
                  <c:x val="-1.2245379273625313E-3"/>
                  <c:y val="1.973340864140716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'Stats PERIÓDICA'!$N$7:$N$45</c:f>
              <c:strCache>
                <c:ptCount val="39"/>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 junio</c:v>
                </c:pt>
              </c:strCache>
            </c:strRef>
          </c:cat>
          <c:val>
            <c:numRef>
              <c:f>'Stats PERIÓDICA'!$O$7:$O$45</c:f>
              <c:numCache>
                <c:formatCode>#,##0</c:formatCode>
                <c:ptCount val="39"/>
                <c:pt idx="0">
                  <c:v>3782</c:v>
                </c:pt>
                <c:pt idx="1">
                  <c:v>5972</c:v>
                </c:pt>
                <c:pt idx="2">
                  <c:v>7590</c:v>
                </c:pt>
                <c:pt idx="3">
                  <c:v>6346</c:v>
                </c:pt>
                <c:pt idx="4">
                  <c:v>6562</c:v>
                </c:pt>
                <c:pt idx="5">
                  <c:v>6004</c:v>
                </c:pt>
                <c:pt idx="6">
                  <c:v>4784</c:v>
                </c:pt>
                <c:pt idx="7">
                  <c:v>5109</c:v>
                </c:pt>
                <c:pt idx="8">
                  <c:v>7854</c:v>
                </c:pt>
                <c:pt idx="9">
                  <c:v>8181</c:v>
                </c:pt>
                <c:pt idx="10">
                  <c:v>8091</c:v>
                </c:pt>
                <c:pt idx="11">
                  <c:v>8152</c:v>
                </c:pt>
                <c:pt idx="12">
                  <c:v>8295</c:v>
                </c:pt>
                <c:pt idx="13">
                  <c:v>6055</c:v>
                </c:pt>
                <c:pt idx="14">
                  <c:v>6179</c:v>
                </c:pt>
                <c:pt idx="15">
                  <c:v>7635</c:v>
                </c:pt>
                <c:pt idx="16">
                  <c:v>7448</c:v>
                </c:pt>
                <c:pt idx="17">
                  <c:v>7272</c:v>
                </c:pt>
                <c:pt idx="18">
                  <c:v>7704</c:v>
                </c:pt>
                <c:pt idx="19">
                  <c:v>8551</c:v>
                </c:pt>
                <c:pt idx="20">
                  <c:v>8312</c:v>
                </c:pt>
                <c:pt idx="21">
                  <c:v>8508</c:v>
                </c:pt>
                <c:pt idx="22">
                  <c:v>13038</c:v>
                </c:pt>
                <c:pt idx="23">
                  <c:v>10101</c:v>
                </c:pt>
                <c:pt idx="24">
                  <c:v>12218</c:v>
                </c:pt>
                <c:pt idx="25">
                  <c:v>11863</c:v>
                </c:pt>
                <c:pt idx="26">
                  <c:v>17199</c:v>
                </c:pt>
                <c:pt idx="27">
                  <c:v>14493</c:v>
                </c:pt>
                <c:pt idx="28">
                  <c:v>14065</c:v>
                </c:pt>
                <c:pt idx="29">
                  <c:v>11024</c:v>
                </c:pt>
                <c:pt idx="30">
                  <c:v>47358</c:v>
                </c:pt>
                <c:pt idx="31">
                  <c:v>5439</c:v>
                </c:pt>
                <c:pt idx="32">
                  <c:v>6903</c:v>
                </c:pt>
                <c:pt idx="33">
                  <c:v>9120</c:v>
                </c:pt>
                <c:pt idx="34">
                  <c:v>12221</c:v>
                </c:pt>
                <c:pt idx="35">
                  <c:v>12758</c:v>
                </c:pt>
                <c:pt idx="36">
                  <c:v>11964</c:v>
                </c:pt>
                <c:pt idx="37">
                  <c:v>8167</c:v>
                </c:pt>
                <c:pt idx="38">
                  <c:v>7933</c:v>
                </c:pt>
              </c:numCache>
            </c:numRef>
          </c:val>
          <c:smooth val="0"/>
        </c:ser>
        <c:dLbls>
          <c:showLegendKey val="0"/>
          <c:showVal val="0"/>
          <c:showCatName val="0"/>
          <c:showSerName val="0"/>
          <c:showPercent val="0"/>
          <c:showBubbleSize val="0"/>
        </c:dLbls>
        <c:marker val="1"/>
        <c:smooth val="0"/>
        <c:axId val="448566576"/>
        <c:axId val="448566184"/>
      </c:lineChart>
      <c:catAx>
        <c:axId val="448565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MX"/>
          </a:p>
        </c:txPr>
        <c:crossAx val="448565792"/>
        <c:crosses val="autoZero"/>
        <c:auto val="1"/>
        <c:lblAlgn val="ctr"/>
        <c:lblOffset val="100"/>
        <c:noMultiLvlLbl val="0"/>
      </c:catAx>
      <c:valAx>
        <c:axId val="448565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48565400"/>
        <c:crosses val="autoZero"/>
        <c:crossBetween val="between"/>
      </c:valAx>
      <c:valAx>
        <c:axId val="44856618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48566576"/>
        <c:crosses val="max"/>
        <c:crossBetween val="between"/>
      </c:valAx>
      <c:catAx>
        <c:axId val="448566576"/>
        <c:scaling>
          <c:orientation val="minMax"/>
        </c:scaling>
        <c:delete val="1"/>
        <c:axPos val="b"/>
        <c:numFmt formatCode="General" sourceLinked="1"/>
        <c:majorTickMark val="out"/>
        <c:minorTickMark val="none"/>
        <c:tickLblPos val="nextTo"/>
        <c:crossAx val="448566184"/>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clustered"/>
        <c:varyColors val="0"/>
        <c:ser>
          <c:idx val="0"/>
          <c:order val="0"/>
          <c:tx>
            <c:strRef>
              <c:f>[EstadScieloJul16.xls]Títulos!$F$6</c:f>
              <c:strCache>
                <c:ptCount val="1"/>
                <c:pt idx="0">
                  <c:v>Títulos nuevos incorporados a SciELO-México por año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[EstadScieloJul16.xls]Títulos!$E$7:$E$21</c:f>
              <c:numCache>
                <c:formatCode>General</c:formatCode>
                <c:ptCount val="15"/>
                <c:pt idx="0">
                  <c:v>2001</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numCache>
            </c:numRef>
          </c:cat>
          <c:val>
            <c:numRef>
              <c:f>[EstadScieloJul16.xls]Títulos!$F$7:$F$21</c:f>
              <c:numCache>
                <c:formatCode>General</c:formatCode>
                <c:ptCount val="15"/>
                <c:pt idx="0">
                  <c:v>1</c:v>
                </c:pt>
                <c:pt idx="1">
                  <c:v>1</c:v>
                </c:pt>
                <c:pt idx="2">
                  <c:v>9</c:v>
                </c:pt>
                <c:pt idx="3">
                  <c:v>1</c:v>
                </c:pt>
                <c:pt idx="4">
                  <c:v>9</c:v>
                </c:pt>
                <c:pt idx="5">
                  <c:v>7</c:v>
                </c:pt>
                <c:pt idx="6">
                  <c:v>26</c:v>
                </c:pt>
                <c:pt idx="7">
                  <c:v>20</c:v>
                </c:pt>
                <c:pt idx="8">
                  <c:v>6</c:v>
                </c:pt>
                <c:pt idx="9">
                  <c:v>27</c:v>
                </c:pt>
                <c:pt idx="10">
                  <c:v>5</c:v>
                </c:pt>
                <c:pt idx="11">
                  <c:v>16</c:v>
                </c:pt>
                <c:pt idx="12">
                  <c:v>14</c:v>
                </c:pt>
                <c:pt idx="13">
                  <c:v>23</c:v>
                </c:pt>
                <c:pt idx="14">
                  <c:v>4</c:v>
                </c:pt>
              </c:numCache>
            </c:numRef>
          </c:val>
        </c:ser>
        <c:dLbls>
          <c:showLegendKey val="0"/>
          <c:showVal val="0"/>
          <c:showCatName val="0"/>
          <c:showSerName val="0"/>
          <c:showPercent val="0"/>
          <c:showBubbleSize val="0"/>
        </c:dLbls>
        <c:gapWidth val="225"/>
        <c:overlap val="-27"/>
        <c:axId val="342538968"/>
        <c:axId val="342540144"/>
      </c:barChart>
      <c:catAx>
        <c:axId val="34253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342540144"/>
        <c:crosses val="autoZero"/>
        <c:auto val="1"/>
        <c:lblAlgn val="ctr"/>
        <c:lblOffset val="100"/>
        <c:noMultiLvlLbl val="0"/>
      </c:catAx>
      <c:valAx>
        <c:axId val="342540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342538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150" baseline="0">
                <a:solidFill>
                  <a:schemeClr val="tx1">
                    <a:lumMod val="50000"/>
                    <a:lumOff val="50000"/>
                  </a:schemeClr>
                </a:solidFill>
                <a:latin typeface="+mn-lt"/>
                <a:ea typeface="+mn-ea"/>
                <a:cs typeface="+mn-cs"/>
              </a:defRPr>
            </a:pPr>
            <a:r>
              <a:rPr lang="es-MX" sz="1400"/>
              <a:t>No. de artículos incluidos en SciELO-México </a:t>
            </a:r>
          </a:p>
          <a:p>
            <a:pPr>
              <a:defRPr sz="1400"/>
            </a:pPr>
            <a:r>
              <a:rPr lang="es-MX" sz="1400"/>
              <a:t>(publicación en HTML y XML + marcación)</a:t>
            </a:r>
          </a:p>
        </c:rich>
      </c:tx>
      <c:layout/>
      <c:overlay val="0"/>
      <c:spPr>
        <a:noFill/>
        <a:ln>
          <a:noFill/>
        </a:ln>
        <a:effectLst/>
      </c:spPr>
      <c:txPr>
        <a:bodyPr rot="0" spcFirstLastPara="1" vertOverflow="ellipsis" vert="horz" wrap="square" anchor="ctr" anchorCtr="1"/>
        <a:lstStyle/>
        <a:p>
          <a:pPr>
            <a:defRPr sz="1400" b="1" i="0" u="none" strike="noStrike" kern="1200" cap="all" spc="150" baseline="0">
              <a:solidFill>
                <a:schemeClr val="tx1">
                  <a:lumMod val="50000"/>
                  <a:lumOff val="50000"/>
                </a:schemeClr>
              </a:solidFill>
              <a:latin typeface="+mn-lt"/>
              <a:ea typeface="+mn-ea"/>
              <a:cs typeface="+mn-cs"/>
            </a:defRPr>
          </a:pPr>
          <a:endParaRPr lang="es-MX"/>
        </a:p>
      </c:txPr>
    </c:title>
    <c:autoTitleDeleted val="0"/>
    <c:plotArea>
      <c:layout/>
      <c:areaChart>
        <c:grouping val="stacked"/>
        <c:varyColors val="0"/>
        <c:ser>
          <c:idx val="0"/>
          <c:order val="0"/>
          <c:spPr>
            <a:pattFill prst="ltUpDiag">
              <a:fgClr>
                <a:schemeClr val="accent1"/>
              </a:fgClr>
              <a:bgClr>
                <a:schemeClr val="accent1">
                  <a:lumMod val="20000"/>
                  <a:lumOff val="80000"/>
                </a:schemeClr>
              </a:bgClr>
            </a:pattFill>
            <a:ln>
              <a:noFill/>
            </a:ln>
            <a:effectLst>
              <a:innerShdw blurRad="114300">
                <a:schemeClr val="accent1"/>
              </a:innerShdw>
            </a:effectLst>
          </c:spPr>
          <c:dLbls>
            <c:dLbl>
              <c:idx val="0"/>
              <c:layout>
                <c:manualLayout>
                  <c:x val="4.8573160230999087E-3"/>
                  <c:y val="-4.053563579392404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6191053410332906E-3"/>
                  <c:y val="-3.764023323721519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382106820666107E-3"/>
                  <c:y val="-4.053563579392394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9.714632046199833E-3"/>
                  <c:y val="-5.211724602075935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8573160230999165E-3"/>
                  <c:y val="-6.659425880430351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6191053410333054E-3"/>
                  <c:y val="-0.14187472527873379"/>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6191053410333054E-3"/>
                  <c:y val="-0.11292069971164527"/>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6191053410333053E-2"/>
                  <c:y val="-0.1418747252787339"/>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2382106820666107E-3"/>
                  <c:y val="-0.22294599686658167"/>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7810158751366358E-2"/>
                  <c:y val="-0.28085404800075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4.8573160230999165E-3"/>
                  <c:y val="-0.3300758914648092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4.8573160231000344E-3"/>
                  <c:y val="-0.1216069073817719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[EstadScieloJul16.xls]TOTAL!$G$5:$G$16</c:f>
              <c:strCache>
                <c:ptCount val="12"/>
                <c:pt idx="0">
                  <c:v>2005</c:v>
                </c:pt>
                <c:pt idx="1">
                  <c:v>2006</c:v>
                </c:pt>
                <c:pt idx="2">
                  <c:v>2007</c:v>
                </c:pt>
                <c:pt idx="3">
                  <c:v>2008</c:v>
                </c:pt>
                <c:pt idx="4">
                  <c:v>2009</c:v>
                </c:pt>
                <c:pt idx="5">
                  <c:v>2010</c:v>
                </c:pt>
                <c:pt idx="6">
                  <c:v>2011</c:v>
                </c:pt>
                <c:pt idx="7">
                  <c:v>2012</c:v>
                </c:pt>
                <c:pt idx="8">
                  <c:v>2013</c:v>
                </c:pt>
                <c:pt idx="9">
                  <c:v>2014</c:v>
                </c:pt>
                <c:pt idx="10">
                  <c:v>2015</c:v>
                </c:pt>
                <c:pt idx="11">
                  <c:v>2016 julio</c:v>
                </c:pt>
              </c:strCache>
            </c:strRef>
          </c:cat>
          <c:val>
            <c:numRef>
              <c:f>[EstadScieloJul16.xls]TOTAL!$H$5:$H$16</c:f>
              <c:numCache>
                <c:formatCode>#,##0</c:formatCode>
                <c:ptCount val="12"/>
                <c:pt idx="0">
                  <c:v>641</c:v>
                </c:pt>
                <c:pt idx="1">
                  <c:v>398</c:v>
                </c:pt>
                <c:pt idx="2">
                  <c:v>1000</c:v>
                </c:pt>
                <c:pt idx="3">
                  <c:v>1263</c:v>
                </c:pt>
                <c:pt idx="4">
                  <c:v>1842</c:v>
                </c:pt>
                <c:pt idx="5">
                  <c:v>3722</c:v>
                </c:pt>
                <c:pt idx="6">
                  <c:v>2352</c:v>
                </c:pt>
                <c:pt idx="7">
                  <c:v>3721</c:v>
                </c:pt>
                <c:pt idx="8">
                  <c:v>7105</c:v>
                </c:pt>
                <c:pt idx="9">
                  <c:v>8959</c:v>
                </c:pt>
                <c:pt idx="10">
                  <c:v>10332</c:v>
                </c:pt>
                <c:pt idx="11">
                  <c:v>3681</c:v>
                </c:pt>
              </c:numCache>
            </c:numRef>
          </c:val>
        </c:ser>
        <c:dLbls>
          <c:showLegendKey val="0"/>
          <c:showVal val="0"/>
          <c:showCatName val="0"/>
          <c:showSerName val="0"/>
          <c:showPercent val="0"/>
          <c:showBubbleSize val="0"/>
        </c:dLbls>
        <c:axId val="342541320"/>
        <c:axId val="342542104"/>
      </c:areaChart>
      <c:catAx>
        <c:axId val="342541320"/>
        <c:scaling>
          <c:orientation val="minMax"/>
        </c:scaling>
        <c:delete val="0"/>
        <c:axPos val="b"/>
        <c:numFmt formatCode="General" sourceLinked="1"/>
        <c:majorTickMark val="out"/>
        <c:minorTickMark val="out"/>
        <c:tickLblPos val="nextTo"/>
        <c:spPr>
          <a:noFill/>
          <a:ln>
            <a:noFill/>
          </a:ln>
          <a:effectLst/>
        </c:spPr>
        <c:txPr>
          <a:bodyPr rot="-60000000" spcFirstLastPara="1" vertOverflow="ellipsis" vert="horz" wrap="square" anchor="ctr" anchorCtr="1"/>
          <a:lstStyle/>
          <a:p>
            <a:pPr>
              <a:defRPr sz="1050" b="0" i="0" u="none" strike="noStrike" kern="1200" cap="all" spc="120" normalizeH="0" baseline="0">
                <a:solidFill>
                  <a:schemeClr val="tx1">
                    <a:lumMod val="65000"/>
                    <a:lumOff val="35000"/>
                  </a:schemeClr>
                </a:solidFill>
                <a:latin typeface="+mn-lt"/>
                <a:ea typeface="+mn-ea"/>
                <a:cs typeface="+mn-cs"/>
              </a:defRPr>
            </a:pPr>
            <a:endParaRPr lang="es-MX"/>
          </a:p>
        </c:txPr>
        <c:crossAx val="342542104"/>
        <c:crosses val="autoZero"/>
        <c:auto val="1"/>
        <c:lblAlgn val="ctr"/>
        <c:lblOffset val="100"/>
        <c:noMultiLvlLbl val="0"/>
      </c:catAx>
      <c:valAx>
        <c:axId val="342542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34254132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Pt>
            <c:idx val="11"/>
            <c:bubble3D val="0"/>
            <c:spPr>
              <a:solidFill>
                <a:schemeClr val="accent6">
                  <a:lumMod val="60000"/>
                </a:schemeClr>
              </a:solidFill>
              <a:ln w="19050">
                <a:solidFill>
                  <a:schemeClr val="lt1"/>
                </a:solidFill>
              </a:ln>
              <a:effectLst/>
            </c:spPr>
          </c:dPt>
          <c:dPt>
            <c:idx val="12"/>
            <c:bubble3D val="0"/>
            <c:spPr>
              <a:solidFill>
                <a:schemeClr val="accent1">
                  <a:lumMod val="80000"/>
                  <a:lumOff val="20000"/>
                </a:schemeClr>
              </a:solidFill>
              <a:ln w="19050">
                <a:solidFill>
                  <a:schemeClr val="lt1"/>
                </a:solidFill>
              </a:ln>
              <a:effectLst/>
            </c:spPr>
          </c:dPt>
          <c:dPt>
            <c:idx val="13"/>
            <c:bubble3D val="0"/>
            <c:spPr>
              <a:solidFill>
                <a:schemeClr val="accent2">
                  <a:lumMod val="80000"/>
                  <a:lumOff val="20000"/>
                </a:schemeClr>
              </a:solidFill>
              <a:ln w="19050">
                <a:solidFill>
                  <a:schemeClr val="lt1"/>
                </a:solidFill>
              </a:ln>
              <a:effectLst/>
            </c:spPr>
          </c:dPt>
          <c:dPt>
            <c:idx val="14"/>
            <c:bubble3D val="0"/>
            <c:spPr>
              <a:solidFill>
                <a:schemeClr val="accent3">
                  <a:lumMod val="80000"/>
                  <a:lumOff val="20000"/>
                </a:schemeClr>
              </a:solidFill>
              <a:ln w="19050">
                <a:solidFill>
                  <a:schemeClr val="lt1"/>
                </a:solidFill>
              </a:ln>
              <a:effectLst/>
            </c:spPr>
          </c:dPt>
          <c:dPt>
            <c:idx val="15"/>
            <c:bubble3D val="0"/>
            <c:spPr>
              <a:solidFill>
                <a:schemeClr val="accent4">
                  <a:lumMod val="80000"/>
                  <a:lumOff val="20000"/>
                </a:schemeClr>
              </a:solidFill>
              <a:ln w="19050">
                <a:solidFill>
                  <a:schemeClr val="lt1"/>
                </a:solidFill>
              </a:ln>
              <a:effectLst/>
            </c:spPr>
          </c:dPt>
          <c:dPt>
            <c:idx val="16"/>
            <c:bubble3D val="0"/>
            <c:spPr>
              <a:solidFill>
                <a:schemeClr val="accent5">
                  <a:lumMod val="80000"/>
                  <a:lumOff val="20000"/>
                </a:schemeClr>
              </a:solidFill>
              <a:ln w="19050">
                <a:solidFill>
                  <a:schemeClr val="lt1"/>
                </a:solidFill>
              </a:ln>
              <a:effectLst/>
            </c:spPr>
          </c:dPt>
          <c:dLbls>
            <c:dLbl>
              <c:idx val="4"/>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es-MX"/>
                </a:p>
              </c:txPr>
              <c:showLegendKey val="0"/>
              <c:showVal val="0"/>
              <c:showCatName val="1"/>
              <c:showSerName val="0"/>
              <c:showPercent val="1"/>
              <c:showBubbleSize val="0"/>
            </c:dLbl>
            <c:dLbl>
              <c:idx val="6"/>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es-MX"/>
                </a:p>
              </c:txPr>
              <c:showLegendKey val="0"/>
              <c:showVal val="0"/>
              <c:showCatName val="1"/>
              <c:showSerName val="0"/>
              <c:showPercent val="1"/>
              <c:showBubbleSize val="0"/>
            </c:dLbl>
            <c:dLbl>
              <c:idx val="7"/>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lumMod val="65000"/>
                        </a:schemeClr>
                      </a:solidFill>
                      <a:latin typeface="+mn-lt"/>
                      <a:ea typeface="+mn-ea"/>
                      <a:cs typeface="+mn-cs"/>
                    </a:defRPr>
                  </a:pPr>
                  <a:endParaRPr lang="es-MX"/>
                </a:p>
              </c:txPr>
              <c:showLegendKey val="0"/>
              <c:showVal val="0"/>
              <c:showCatName val="1"/>
              <c:showSerName val="0"/>
              <c:showPercent val="1"/>
              <c:showBubbleSize val="0"/>
            </c:dLbl>
            <c:dLbl>
              <c:idx val="8"/>
              <c:layout>
                <c:manualLayout>
                  <c:x val="-5.5922591142219161E-2"/>
                  <c:y val="0.12903364431165196"/>
                </c:manualLayout>
              </c:layout>
              <c:showLegendKey val="0"/>
              <c:showVal val="0"/>
              <c:showCatName val="1"/>
              <c:showSerName val="0"/>
              <c:showPercent val="1"/>
              <c:showBubbleSize val="0"/>
              <c:extLst>
                <c:ext xmlns:c15="http://schemas.microsoft.com/office/drawing/2012/chart" uri="{CE6537A1-D6FC-4f65-9D91-7224C49458BB}">
                  <c15:layout/>
                </c:ext>
              </c:extLst>
            </c:dLbl>
            <c:dLbl>
              <c:idx val="10"/>
              <c:layout>
                <c:manualLayout>
                  <c:x val="-0.20476044476835928"/>
                  <c:y val="7.9600286878224846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1"/>
              <c:layout>
                <c:manualLayout>
                  <c:x val="-0.18548089046704005"/>
                  <c:y val="3.1328960472942563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2"/>
              <c:layout>
                <c:manualLayout>
                  <c:x val="-0.11150675238526446"/>
                  <c:y val="2.5813232984027153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3"/>
              <c:layout>
                <c:manualLayout>
                  <c:x val="-1.6305218900928922E-2"/>
                  <c:y val="-9.975341329144312E-4"/>
                </c:manualLayout>
              </c:layout>
              <c:showLegendKey val="0"/>
              <c:showVal val="0"/>
              <c:showCatName val="1"/>
              <c:showSerName val="0"/>
              <c:showPercent val="1"/>
              <c:showBubbleSize val="0"/>
              <c:extLst>
                <c:ext xmlns:c15="http://schemas.microsoft.com/office/drawing/2012/chart" uri="{CE6537A1-D6FC-4f65-9D91-7224C49458BB}">
                  <c15:layout/>
                </c:ext>
              </c:extLst>
            </c:dLbl>
            <c:dLbl>
              <c:idx val="15"/>
              <c:layout>
                <c:manualLayout>
                  <c:x val="6.6837146378104034E-2"/>
                  <c:y val="0.1244566590301309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chemeClr val="tx1">
                          <a:lumMod val="75000"/>
                          <a:lumOff val="25000"/>
                        </a:schemeClr>
                      </a:solidFill>
                      <a:latin typeface="+mn-lt"/>
                      <a:ea typeface="+mn-ea"/>
                      <a:cs typeface="+mn-cs"/>
                    </a:defRPr>
                  </a:pPr>
                  <a:endParaRPr lang="es-MX"/>
                </a:p>
              </c:txPr>
              <c:showLegendKey val="0"/>
              <c:showVal val="0"/>
              <c:showCatName val="1"/>
              <c:showSerName val="0"/>
              <c:showPercent val="1"/>
              <c:showBubbleSize val="0"/>
              <c:extLst>
                <c:ext xmlns:c15="http://schemas.microsoft.com/office/drawing/2012/chart" uri="{CE6537A1-D6FC-4f65-9D91-7224C49458BB}">
                  <c15:layout>
                    <c:manualLayout>
                      <c:w val="0.13151825577626924"/>
                      <c:h val="0.16081731257821641"/>
                    </c:manualLayout>
                  </c15:layout>
                </c:ext>
              </c:extLst>
            </c:dLbl>
            <c:dLbl>
              <c:idx val="16"/>
              <c:layout>
                <c:manualLayout>
                  <c:x val="0.15561307251057943"/>
                  <c:y val="7.2829612336925115E-2"/>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MX"/>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'Repositorios IBEROAMÉRICA'!$H$116:$H$132</c:f>
              <c:strCache>
                <c:ptCount val="17"/>
                <c:pt idx="0">
                  <c:v>Colombia </c:v>
                </c:pt>
                <c:pt idx="1">
                  <c:v>España</c:v>
                </c:pt>
                <c:pt idx="2">
                  <c:v>Brasil </c:v>
                </c:pt>
                <c:pt idx="3">
                  <c:v>Argentina</c:v>
                </c:pt>
                <c:pt idx="4">
                  <c:v>Chile</c:v>
                </c:pt>
                <c:pt idx="5">
                  <c:v>México</c:v>
                </c:pt>
                <c:pt idx="6">
                  <c:v>Nicaragua</c:v>
                </c:pt>
                <c:pt idx="7">
                  <c:v>Perú</c:v>
                </c:pt>
                <c:pt idx="8">
                  <c:v>Costa Rica</c:v>
                </c:pt>
                <c:pt idx="9">
                  <c:v>Portugal </c:v>
                </c:pt>
                <c:pt idx="10">
                  <c:v>Venezuela </c:v>
                </c:pt>
                <c:pt idx="11">
                  <c:v>Ecuador </c:v>
                </c:pt>
                <c:pt idx="12">
                  <c:v>Bolivia</c:v>
                </c:pt>
                <c:pt idx="13">
                  <c:v>Cuba </c:v>
                </c:pt>
                <c:pt idx="14">
                  <c:v>El Salvador </c:v>
                </c:pt>
                <c:pt idx="15">
                  <c:v>Paraguay</c:v>
                </c:pt>
                <c:pt idx="16">
                  <c:v>Uruguay</c:v>
                </c:pt>
              </c:strCache>
            </c:strRef>
          </c:cat>
          <c:val>
            <c:numRef>
              <c:f>'Repositorios IBEROAMÉRICA'!$I$116:$I$132</c:f>
              <c:numCache>
                <c:formatCode>General</c:formatCode>
                <c:ptCount val="17"/>
                <c:pt idx="0">
                  <c:v>23</c:v>
                </c:pt>
                <c:pt idx="1">
                  <c:v>23</c:v>
                </c:pt>
                <c:pt idx="2">
                  <c:v>13</c:v>
                </c:pt>
                <c:pt idx="3">
                  <c:v>7</c:v>
                </c:pt>
                <c:pt idx="4">
                  <c:v>6</c:v>
                </c:pt>
                <c:pt idx="5">
                  <c:v>6</c:v>
                </c:pt>
                <c:pt idx="6">
                  <c:v>6</c:v>
                </c:pt>
                <c:pt idx="7">
                  <c:v>6</c:v>
                </c:pt>
                <c:pt idx="8">
                  <c:v>4</c:v>
                </c:pt>
                <c:pt idx="9">
                  <c:v>4</c:v>
                </c:pt>
                <c:pt idx="10">
                  <c:v>3</c:v>
                </c:pt>
                <c:pt idx="11">
                  <c:v>2</c:v>
                </c:pt>
                <c:pt idx="12">
                  <c:v>1</c:v>
                </c:pt>
                <c:pt idx="13">
                  <c:v>1</c:v>
                </c:pt>
                <c:pt idx="14">
                  <c:v>1</c:v>
                </c:pt>
                <c:pt idx="15">
                  <c:v>1</c:v>
                </c:pt>
                <c:pt idx="16">
                  <c:v>1</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8">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defRPr sz="900" b="0" kern="1200" cap="all" spc="120" normalizeH="0" baseline="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tx1"/>
    </cs:fontRef>
    <cs:spPr>
      <a:pattFill prst="ltUpDiag">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styleClr val="auto"/>
    </cs:effectRef>
    <cs:fontRef idx="minor">
      <a:schemeClr val="tx1"/>
    </cs:fontRef>
    <cs:spPr>
      <a:pattFill prst="ltUpDiag">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tx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solidFill>
        <a:schemeClr val="lt1"/>
      </a:solidFill>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solidFill>
        <a:schemeClr val="lt1"/>
      </a:solidFill>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1"/>
            <a:ext cx="2922360" cy="495656"/>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18198" y="1"/>
            <a:ext cx="2922359" cy="495656"/>
          </a:xfrm>
          <a:prstGeom prst="rect">
            <a:avLst/>
          </a:prstGeom>
        </p:spPr>
        <p:txBody>
          <a:bodyPr vert="horz" lIns="91440" tIns="45720" rIns="91440" bIns="45720" rtlCol="0"/>
          <a:lstStyle>
            <a:lvl1pPr algn="r">
              <a:defRPr sz="1200"/>
            </a:lvl1pPr>
          </a:lstStyle>
          <a:p>
            <a:fld id="{370DDDB7-03AB-4D78-ABA3-19878558A6A5}" type="datetimeFigureOut">
              <a:rPr lang="es-MX" smtClean="0"/>
              <a:t>22/08/2016</a:t>
            </a:fld>
            <a:endParaRPr lang="es-MX"/>
          </a:p>
        </p:txBody>
      </p:sp>
      <p:sp>
        <p:nvSpPr>
          <p:cNvPr id="4" name="Marcador de imagen de diapositiva 3"/>
          <p:cNvSpPr>
            <a:spLocks noGrp="1" noRot="1" noChangeAspect="1"/>
          </p:cNvSpPr>
          <p:nvPr>
            <p:ph type="sldImg" idx="2"/>
          </p:nvPr>
        </p:nvSpPr>
        <p:spPr>
          <a:xfrm>
            <a:off x="411163" y="1233488"/>
            <a:ext cx="5921375" cy="3332162"/>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74989" y="4750883"/>
            <a:ext cx="5393690" cy="3887698"/>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1" y="9377007"/>
            <a:ext cx="2922360" cy="495656"/>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18198" y="9377007"/>
            <a:ext cx="2922359" cy="495656"/>
          </a:xfrm>
          <a:prstGeom prst="rect">
            <a:avLst/>
          </a:prstGeom>
        </p:spPr>
        <p:txBody>
          <a:bodyPr vert="horz" lIns="91440" tIns="45720" rIns="91440" bIns="45720" rtlCol="0" anchor="b"/>
          <a:lstStyle>
            <a:lvl1pPr algn="r">
              <a:defRPr sz="1200"/>
            </a:lvl1pPr>
          </a:lstStyle>
          <a:p>
            <a:fld id="{2A9807C9-133A-40E4-8E56-B2EE1400BBD4}" type="slidenum">
              <a:rPr lang="es-MX" smtClean="0"/>
              <a:t>‹Nº›</a:t>
            </a:fld>
            <a:endParaRPr lang="es-MX"/>
          </a:p>
        </p:txBody>
      </p:sp>
    </p:spTree>
    <p:extLst>
      <p:ext uri="{BB962C8B-B14F-4D97-AF65-F5344CB8AC3E}">
        <p14:creationId xmlns:p14="http://schemas.microsoft.com/office/powerpoint/2010/main" val="179999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Marcador de imagen de diapositiva 1"/>
          <p:cNvSpPr>
            <a:spLocks noGrp="1" noRot="1" noChangeAspect="1" noTextEdit="1"/>
          </p:cNvSpPr>
          <p:nvPr>
            <p:ph type="sldImg"/>
          </p:nvPr>
        </p:nvSpPr>
        <p:spPr>
          <a:ln/>
        </p:spPr>
      </p:sp>
      <p:sp>
        <p:nvSpPr>
          <p:cNvPr id="5123" name="Marcador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latin typeface="Arial" panose="020B0604020202020204" pitchFamily="34" charset="0"/>
            </a:endParaRPr>
          </a:p>
        </p:txBody>
      </p:sp>
      <p:sp>
        <p:nvSpPr>
          <p:cNvPr id="5124"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47A1BA-6ED6-4B4B-90DA-7E3713E6B1DF}" type="slidenum">
              <a:rPr lang="es-ES" altLang="es-MX" smtClean="0"/>
              <a:pPr/>
              <a:t>40</a:t>
            </a:fld>
            <a:endParaRPr lang="es-ES" altLang="es-MX" smtClean="0"/>
          </a:p>
        </p:txBody>
      </p:sp>
    </p:spTree>
    <p:extLst>
      <p:ext uri="{BB962C8B-B14F-4D97-AF65-F5344CB8AC3E}">
        <p14:creationId xmlns:p14="http://schemas.microsoft.com/office/powerpoint/2010/main" val="389478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miter lim="800000"/>
            <a:headEnd/>
            <a:tailEnd/>
          </a:ln>
        </p:spPr>
        <p:txBody>
          <a:bodyPr/>
          <a:lstStyle/>
          <a:p>
            <a:pPr>
              <a:tabLst>
                <a:tab pos="0" algn="l"/>
                <a:tab pos="902407" algn="l"/>
                <a:tab pos="1806383" algn="l"/>
                <a:tab pos="2710359" algn="l"/>
                <a:tab pos="3614334" algn="l"/>
                <a:tab pos="4518310" algn="l"/>
                <a:tab pos="5422286" algn="l"/>
                <a:tab pos="6326262" algn="l"/>
                <a:tab pos="7230238" algn="l"/>
                <a:tab pos="8132644" algn="l"/>
                <a:tab pos="9036620" algn="l"/>
                <a:tab pos="9940595" algn="l"/>
              </a:tabLst>
            </a:pPr>
            <a:fld id="{4D1543A3-491B-4C67-AD76-6002311B6037}" type="slidenum">
              <a:rPr lang="pt-BR" smtClean="0">
                <a:solidFill>
                  <a:srgbClr val="000000"/>
                </a:solidFill>
                <a:latin typeface="Verdana" pitchFamily="34" charset="0"/>
              </a:rPr>
              <a:pPr>
                <a:tabLst>
                  <a:tab pos="0" algn="l"/>
                  <a:tab pos="902407" algn="l"/>
                  <a:tab pos="1806383" algn="l"/>
                  <a:tab pos="2710359" algn="l"/>
                  <a:tab pos="3614334" algn="l"/>
                  <a:tab pos="4518310" algn="l"/>
                  <a:tab pos="5422286" algn="l"/>
                  <a:tab pos="6326262" algn="l"/>
                  <a:tab pos="7230238" algn="l"/>
                  <a:tab pos="8132644" algn="l"/>
                  <a:tab pos="9036620" algn="l"/>
                  <a:tab pos="9940595" algn="l"/>
                </a:tabLst>
              </a:pPr>
              <a:t>56</a:t>
            </a:fld>
            <a:endParaRPr lang="pt-BR" dirty="0">
              <a:solidFill>
                <a:srgbClr val="000000"/>
              </a:solidFill>
              <a:latin typeface="Verdana" pitchFamily="34" charset="0"/>
            </a:endParaRPr>
          </a:p>
        </p:txBody>
      </p:sp>
      <p:sp>
        <p:nvSpPr>
          <p:cNvPr id="102403" name="Rectangle 1"/>
          <p:cNvSpPr>
            <a:spLocks noGrp="1" noRot="1" noChangeAspect="1" noChangeArrowheads="1" noTextEdit="1"/>
          </p:cNvSpPr>
          <p:nvPr>
            <p:ph type="sldImg"/>
          </p:nvPr>
        </p:nvSpPr>
        <p:spPr>
          <a:xfrm>
            <a:off x="122238" y="728663"/>
            <a:ext cx="6472237" cy="3641725"/>
          </a:xfrm>
          <a:ln/>
        </p:spPr>
      </p:sp>
      <p:sp>
        <p:nvSpPr>
          <p:cNvPr id="102404" name="Rectangle 2"/>
          <p:cNvSpPr>
            <a:spLocks noGrp="1" noChangeArrowheads="1"/>
          </p:cNvSpPr>
          <p:nvPr>
            <p:ph type="body" idx="1"/>
          </p:nvPr>
        </p:nvSpPr>
        <p:spPr>
          <a:xfrm>
            <a:off x="672187" y="4613389"/>
            <a:ext cx="5372878" cy="4466508"/>
          </a:xfrm>
          <a:noFill/>
        </p:spPr>
        <p:txBody>
          <a:bodyPr wrap="none" anchor="ctr"/>
          <a:lstStyle/>
          <a:p>
            <a:endParaRPr lang="es-MX"/>
          </a:p>
        </p:txBody>
      </p:sp>
    </p:spTree>
    <p:extLst>
      <p:ext uri="{BB962C8B-B14F-4D97-AF65-F5344CB8AC3E}">
        <p14:creationId xmlns:p14="http://schemas.microsoft.com/office/powerpoint/2010/main" val="483287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E8E39310-5947-46A3-8D61-E8E375D47CDF}" type="datetimeFigureOut">
              <a:rPr lang="es-MX" smtClean="0"/>
              <a:t>22/08/2016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6EF363A-16C0-4F0B-BBDD-3DDAA0D85917}" type="slidenum">
              <a:rPr lang="es-MX" smtClean="0"/>
              <a:t>‹Nº›</a:t>
            </a:fld>
            <a:endParaRPr lang="es-MX"/>
          </a:p>
        </p:txBody>
      </p:sp>
    </p:spTree>
    <p:extLst>
      <p:ext uri="{BB962C8B-B14F-4D97-AF65-F5344CB8AC3E}">
        <p14:creationId xmlns:p14="http://schemas.microsoft.com/office/powerpoint/2010/main" val="258705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E8E39310-5947-46A3-8D61-E8E375D47CDF}" type="datetimeFigureOut">
              <a:rPr lang="es-MX" smtClean="0"/>
              <a:t>22/08/2016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6EF363A-16C0-4F0B-BBDD-3DDAA0D85917}" type="slidenum">
              <a:rPr lang="es-MX" smtClean="0"/>
              <a:t>‹Nº›</a:t>
            </a:fld>
            <a:endParaRPr lang="es-MX"/>
          </a:p>
        </p:txBody>
      </p:sp>
    </p:spTree>
    <p:extLst>
      <p:ext uri="{BB962C8B-B14F-4D97-AF65-F5344CB8AC3E}">
        <p14:creationId xmlns:p14="http://schemas.microsoft.com/office/powerpoint/2010/main" val="400633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E8E39310-5947-46A3-8D61-E8E375D47CDF}" type="datetimeFigureOut">
              <a:rPr lang="es-MX" smtClean="0"/>
              <a:t>22/08/2016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6EF363A-16C0-4F0B-BBDD-3DDAA0D85917}" type="slidenum">
              <a:rPr lang="es-MX" smtClean="0"/>
              <a:t>‹Nº›</a:t>
            </a:fld>
            <a:endParaRPr lang="es-MX"/>
          </a:p>
        </p:txBody>
      </p:sp>
    </p:spTree>
    <p:extLst>
      <p:ext uri="{BB962C8B-B14F-4D97-AF65-F5344CB8AC3E}">
        <p14:creationId xmlns:p14="http://schemas.microsoft.com/office/powerpoint/2010/main" val="767827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4638"/>
            <a:ext cx="10970684" cy="1141412"/>
          </a:xfrm>
        </p:spPr>
        <p:txBody>
          <a:bodyPr/>
          <a:lstStyle/>
          <a:p>
            <a:r>
              <a:rPr lang="pt-BR"/>
              <a:t>Clique para editar o título mestre</a:t>
            </a:r>
          </a:p>
        </p:txBody>
      </p:sp>
      <p:sp>
        <p:nvSpPr>
          <p:cNvPr id="3" name="Rectangle 3"/>
          <p:cNvSpPr>
            <a:spLocks noGrp="1" noChangeArrowheads="1"/>
          </p:cNvSpPr>
          <p:nvPr>
            <p:ph type="dt" idx="10"/>
          </p:nvPr>
        </p:nvSpPr>
        <p:spPr/>
        <p:txBody>
          <a:bodyPr/>
          <a:lstStyle>
            <a:lvl1pPr defTabSz="914400" eaLnBrk="1" hangingPunct="1">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defRPr>
            </a:lvl1pPr>
          </a:lstStyle>
          <a:p>
            <a:pPr>
              <a:defRPr/>
            </a:pPr>
            <a:endParaRPr lang="en-US"/>
          </a:p>
        </p:txBody>
      </p:sp>
      <p:sp>
        <p:nvSpPr>
          <p:cNvPr id="4" name="Rectangle 4"/>
          <p:cNvSpPr>
            <a:spLocks noGrp="1" noChangeArrowheads="1"/>
          </p:cNvSpPr>
          <p:nvPr>
            <p:ph type="ftr" idx="11"/>
          </p:nvPr>
        </p:nvSpPr>
        <p:spPr/>
        <p:txBody>
          <a:bodyPr/>
          <a:lstStyle>
            <a:lvl1pPr defTabSz="914400" eaLnBrk="1" hangingPunct="1">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defRPr>
            </a:lvl1pPr>
          </a:lstStyle>
          <a:p>
            <a:pPr>
              <a:defRPr/>
            </a:pPr>
            <a:endParaRPr lang="en-US"/>
          </a:p>
        </p:txBody>
      </p:sp>
      <p:sp>
        <p:nvSpPr>
          <p:cNvPr id="5" name="Rectangle 5"/>
          <p:cNvSpPr>
            <a:spLocks noGrp="1" noChangeArrowheads="1"/>
          </p:cNvSpPr>
          <p:nvPr>
            <p:ph type="sldNum" idx="12"/>
          </p:nvPr>
        </p:nvSpPr>
        <p:spPr/>
        <p:txBody>
          <a:bodyPr/>
          <a:lstStyle>
            <a:lvl1pPr defTabSz="914400" eaLnBrk="1" hangingPunct="1">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latin typeface="Arial" charset="0"/>
              </a:defRPr>
            </a:lvl1pPr>
          </a:lstStyle>
          <a:p>
            <a:pPr>
              <a:defRPr/>
            </a:pPr>
            <a:fld id="{026768ED-75B8-4C4F-8A45-FF69C7F2F1E5}" type="slidenum">
              <a:rPr lang="en-US"/>
              <a:pPr>
                <a:defRPr/>
              </a:pPr>
              <a:t>‹Nº›</a:t>
            </a:fld>
            <a:endParaRPr lang="en-US"/>
          </a:p>
        </p:txBody>
      </p:sp>
    </p:spTree>
    <p:extLst>
      <p:ext uri="{BB962C8B-B14F-4D97-AF65-F5344CB8AC3E}">
        <p14:creationId xmlns:p14="http://schemas.microsoft.com/office/powerpoint/2010/main" val="143728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E8E39310-5947-46A3-8D61-E8E375D47CDF}" type="datetimeFigureOut">
              <a:rPr lang="es-MX" smtClean="0"/>
              <a:t>22/08/2016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6EF363A-16C0-4F0B-BBDD-3DDAA0D85917}" type="slidenum">
              <a:rPr lang="es-MX" smtClean="0"/>
              <a:t>‹Nº›</a:t>
            </a:fld>
            <a:endParaRPr lang="es-MX"/>
          </a:p>
        </p:txBody>
      </p:sp>
    </p:spTree>
    <p:extLst>
      <p:ext uri="{BB962C8B-B14F-4D97-AF65-F5344CB8AC3E}">
        <p14:creationId xmlns:p14="http://schemas.microsoft.com/office/powerpoint/2010/main" val="1903463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E8E39310-5947-46A3-8D61-E8E375D47CDF}" type="datetimeFigureOut">
              <a:rPr lang="es-MX" smtClean="0"/>
              <a:t>22/08/2016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A6EF363A-16C0-4F0B-BBDD-3DDAA0D85917}" type="slidenum">
              <a:rPr lang="es-MX" smtClean="0"/>
              <a:t>‹Nº›</a:t>
            </a:fld>
            <a:endParaRPr lang="es-MX"/>
          </a:p>
        </p:txBody>
      </p:sp>
    </p:spTree>
    <p:extLst>
      <p:ext uri="{BB962C8B-B14F-4D97-AF65-F5344CB8AC3E}">
        <p14:creationId xmlns:p14="http://schemas.microsoft.com/office/powerpoint/2010/main" val="2363786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E8E39310-5947-46A3-8D61-E8E375D47CDF}" type="datetimeFigureOut">
              <a:rPr lang="es-MX" smtClean="0"/>
              <a:t>22/08/2016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A6EF363A-16C0-4F0B-BBDD-3DDAA0D85917}" type="slidenum">
              <a:rPr lang="es-MX" smtClean="0"/>
              <a:t>‹Nº›</a:t>
            </a:fld>
            <a:endParaRPr lang="es-MX"/>
          </a:p>
        </p:txBody>
      </p:sp>
    </p:spTree>
    <p:extLst>
      <p:ext uri="{BB962C8B-B14F-4D97-AF65-F5344CB8AC3E}">
        <p14:creationId xmlns:p14="http://schemas.microsoft.com/office/powerpoint/2010/main" val="2027725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E8E39310-5947-46A3-8D61-E8E375D47CDF}" type="datetimeFigureOut">
              <a:rPr lang="es-MX" smtClean="0"/>
              <a:t>22/08/2016</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A6EF363A-16C0-4F0B-BBDD-3DDAA0D85917}" type="slidenum">
              <a:rPr lang="es-MX" smtClean="0"/>
              <a:t>‹Nº›</a:t>
            </a:fld>
            <a:endParaRPr lang="es-MX"/>
          </a:p>
        </p:txBody>
      </p:sp>
    </p:spTree>
    <p:extLst>
      <p:ext uri="{BB962C8B-B14F-4D97-AF65-F5344CB8AC3E}">
        <p14:creationId xmlns:p14="http://schemas.microsoft.com/office/powerpoint/2010/main" val="982681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E8E39310-5947-46A3-8D61-E8E375D47CDF}" type="datetimeFigureOut">
              <a:rPr lang="es-MX" smtClean="0"/>
              <a:t>22/08/2016</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A6EF363A-16C0-4F0B-BBDD-3DDAA0D85917}" type="slidenum">
              <a:rPr lang="es-MX" smtClean="0"/>
              <a:t>‹Nº›</a:t>
            </a:fld>
            <a:endParaRPr lang="es-MX"/>
          </a:p>
        </p:txBody>
      </p:sp>
    </p:spTree>
    <p:extLst>
      <p:ext uri="{BB962C8B-B14F-4D97-AF65-F5344CB8AC3E}">
        <p14:creationId xmlns:p14="http://schemas.microsoft.com/office/powerpoint/2010/main" val="102860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8E39310-5947-46A3-8D61-E8E375D47CDF}" type="datetimeFigureOut">
              <a:rPr lang="es-MX" smtClean="0"/>
              <a:t>22/08/2016</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A6EF363A-16C0-4F0B-BBDD-3DDAA0D85917}" type="slidenum">
              <a:rPr lang="es-MX" smtClean="0"/>
              <a:t>‹Nº›</a:t>
            </a:fld>
            <a:endParaRPr lang="es-MX"/>
          </a:p>
        </p:txBody>
      </p:sp>
    </p:spTree>
    <p:extLst>
      <p:ext uri="{BB962C8B-B14F-4D97-AF65-F5344CB8AC3E}">
        <p14:creationId xmlns:p14="http://schemas.microsoft.com/office/powerpoint/2010/main" val="1805203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8E39310-5947-46A3-8D61-E8E375D47CDF}" type="datetimeFigureOut">
              <a:rPr lang="es-MX" smtClean="0"/>
              <a:t>22/08/2016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A6EF363A-16C0-4F0B-BBDD-3DDAA0D85917}" type="slidenum">
              <a:rPr lang="es-MX" smtClean="0"/>
              <a:t>‹Nº›</a:t>
            </a:fld>
            <a:endParaRPr lang="es-MX"/>
          </a:p>
        </p:txBody>
      </p:sp>
    </p:spTree>
    <p:extLst>
      <p:ext uri="{BB962C8B-B14F-4D97-AF65-F5344CB8AC3E}">
        <p14:creationId xmlns:p14="http://schemas.microsoft.com/office/powerpoint/2010/main" val="1556916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8E39310-5947-46A3-8D61-E8E375D47CDF}" type="datetimeFigureOut">
              <a:rPr lang="es-MX" smtClean="0"/>
              <a:t>22/08/2016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A6EF363A-16C0-4F0B-BBDD-3DDAA0D85917}" type="slidenum">
              <a:rPr lang="es-MX" smtClean="0"/>
              <a:t>‹Nº›</a:t>
            </a:fld>
            <a:endParaRPr lang="es-MX"/>
          </a:p>
        </p:txBody>
      </p:sp>
    </p:spTree>
    <p:extLst>
      <p:ext uri="{BB962C8B-B14F-4D97-AF65-F5344CB8AC3E}">
        <p14:creationId xmlns:p14="http://schemas.microsoft.com/office/powerpoint/2010/main" val="354069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39310-5947-46A3-8D61-E8E375D47CDF}" type="datetimeFigureOut">
              <a:rPr lang="es-MX" smtClean="0"/>
              <a:t>22/08/2016</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EF363A-16C0-4F0B-BBDD-3DDAA0D85917}" type="slidenum">
              <a:rPr lang="es-MX" smtClean="0"/>
              <a:t>‹Nº›</a:t>
            </a:fld>
            <a:endParaRPr lang="es-MX"/>
          </a:p>
        </p:txBody>
      </p:sp>
    </p:spTree>
    <p:extLst>
      <p:ext uri="{BB962C8B-B14F-4D97-AF65-F5344CB8AC3E}">
        <p14:creationId xmlns:p14="http://schemas.microsoft.com/office/powerpoint/2010/main" val="3925058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biblat.unam.mx/es/frecuencias/disciplina"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biblat.unam.mx/es/frecuencias/disciplina/bibliotecologia-y-ciencia-de-la-informacion/pais" TargetMode="Externa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biblat.unam.mx/es/indicadores/modelo-bradford-institucion/disciplina/bibliotecologia-y-ciencia-de-la-informacion"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periodica.unam.mx/" TargetMode="External"/><Relationship Id="rId2" Type="http://schemas.openxmlformats.org/officeDocument/2006/relationships/hyperlink" Target="http://clase.unam.mx/" TargetMode="External"/><Relationship Id="rId1" Type="http://schemas.openxmlformats.org/officeDocument/2006/relationships/slideLayout" Target="../slideLayouts/slideLayout2.xml"/><Relationship Id="rId4" Type="http://schemas.openxmlformats.org/officeDocument/2006/relationships/hyperlink" Target="http://biblat.unam.m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lacolmena.uaemex.mx/index.php/lacolmena" TargetMode="External"/><Relationship Id="rId7" Type="http://schemas.openxmlformats.org/officeDocument/2006/relationships/hyperlink" Target="http://revistas.bnjm.cu/index.php/anales" TargetMode="Externa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hyperlink" Target="http://ojs.tdea.edu.co/index.php/cuadernoactiva/article/view/35" TargetMode="External"/><Relationship Id="rId18" Type="http://schemas.openxmlformats.org/officeDocument/2006/relationships/hyperlink" Target="https://sites.google.com/site/revmedicocientificaluzyvida" TargetMode="External"/><Relationship Id="rId3" Type="http://schemas.openxmlformats.org/officeDocument/2006/relationships/image" Target="../media/image58.png"/><Relationship Id="rId21" Type="http://schemas.openxmlformats.org/officeDocument/2006/relationships/hyperlink" Target="http://imta.gob.mx/tyca/index.php?option=com_content&amp;view=article&amp;id=109&amp;Itemid=86" TargetMode="External"/><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68.png"/><Relationship Id="rId2" Type="http://schemas.openxmlformats.org/officeDocument/2006/relationships/image" Target="../media/image57.png"/><Relationship Id="rId16" Type="http://schemas.openxmlformats.org/officeDocument/2006/relationships/image" Target="../media/image67.png"/><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hyperlink" Target="http://revista.ecogestaobrasil.net/" TargetMode="External"/><Relationship Id="rId11" Type="http://schemas.openxmlformats.org/officeDocument/2006/relationships/image" Target="../media/image64.png"/><Relationship Id="rId5" Type="http://schemas.openxmlformats.org/officeDocument/2006/relationships/image" Target="../media/image59.png"/><Relationship Id="rId15" Type="http://schemas.openxmlformats.org/officeDocument/2006/relationships/hyperlink" Target="http://revistas.udistrital.edu.co/ojs/index.php/colfor" TargetMode="External"/><Relationship Id="rId10" Type="http://schemas.openxmlformats.org/officeDocument/2006/relationships/image" Target="../media/image63.png"/><Relationship Id="rId19" Type="http://schemas.openxmlformats.org/officeDocument/2006/relationships/image" Target="../media/image69.png"/><Relationship Id="rId4" Type="http://schemas.openxmlformats.org/officeDocument/2006/relationships/hyperlink" Target="http://cagricola.uclv.edu.cu/index.php/es" TargetMode="External"/><Relationship Id="rId9" Type="http://schemas.openxmlformats.org/officeDocument/2006/relationships/image" Target="../media/image62.png"/><Relationship Id="rId14" Type="http://schemas.openxmlformats.org/officeDocument/2006/relationships/image" Target="../media/image66.png"/><Relationship Id="rId22"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hyperlink" Target="http://www.latindex.org/"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9.emf"/><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emf"/></Relationships>
</file>

<file path=ppt/slides/_rels/slide3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6.tiff"/></Relationships>
</file>

<file path=ppt/slides/_rels/slide3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hyperlink" Target="http://scholar.google.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jp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jpeg"/><Relationship Id="rId12" Type="http://schemas.openxmlformats.org/officeDocument/2006/relationships/image" Target="../media/image12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7.jpe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jpeg"/><Relationship Id="rId10" Type="http://schemas.openxmlformats.org/officeDocument/2006/relationships/image" Target="../media/image121.png"/><Relationship Id="rId4" Type="http://schemas.openxmlformats.org/officeDocument/2006/relationships/image" Target="../media/image115.jpeg"/><Relationship Id="rId9" Type="http://schemas.openxmlformats.org/officeDocument/2006/relationships/image" Target="../media/image120.png"/><Relationship Id="rId14" Type="http://schemas.openxmlformats.org/officeDocument/2006/relationships/image" Target="../media/image12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ftp://ftp.fao.org/FI/asfa/asfa_partner_list.pdf"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7.emf"/><Relationship Id="rId5" Type="http://schemas.openxmlformats.org/officeDocument/2006/relationships/image" Target="../media/image1.png"/><Relationship Id="rId4" Type="http://schemas.openxmlformats.org/officeDocument/2006/relationships/oleObject" Target="../embeddings/oleObject2.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27.emf"/><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biblat@dgb.unam.mx" TargetMode="External"/><Relationship Id="rId7" Type="http://schemas.openxmlformats.org/officeDocument/2006/relationships/image" Target="../media/image7.png"/><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9.jpeg"/><Relationship Id="rId11" Type="http://schemas.openxmlformats.org/officeDocument/2006/relationships/oleObject" Target="../embeddings/oleObject4.bin"/><Relationship Id="rId5" Type="http://schemas.openxmlformats.org/officeDocument/2006/relationships/image" Target="../media/image80.emf"/><Relationship Id="rId10" Type="http://schemas.openxmlformats.org/officeDocument/2006/relationships/image" Target="../media/image5.jpeg"/><Relationship Id="rId4" Type="http://schemas.openxmlformats.org/officeDocument/2006/relationships/image" Target="../media/image128.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clase.unam.mx/" TargetMode="External"/><Relationship Id="rId7" Type="http://schemas.openxmlformats.org/officeDocument/2006/relationships/hyperlink" Target="http://biblat.unam.mx/"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periodica.unam.mx/"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43048" t="64620" r="43465" b="14327"/>
          <a:stretch/>
        </p:blipFill>
        <p:spPr>
          <a:xfrm>
            <a:off x="274238" y="2744071"/>
            <a:ext cx="1718213" cy="1508675"/>
          </a:xfrm>
          <a:prstGeom prst="rect">
            <a:avLst/>
          </a:prstGeom>
        </p:spPr>
      </p:pic>
      <p:pic>
        <p:nvPicPr>
          <p:cNvPr id="5" name="Imagen 4"/>
          <p:cNvPicPr>
            <a:picLocks noChangeAspect="1"/>
          </p:cNvPicPr>
          <p:nvPr/>
        </p:nvPicPr>
        <p:blipFill rotWithShape="1">
          <a:blip r:embed="rId4"/>
          <a:srcRect l="44430" t="78188" r="45241" b="11754"/>
          <a:stretch/>
        </p:blipFill>
        <p:spPr>
          <a:xfrm>
            <a:off x="2396944" y="2729828"/>
            <a:ext cx="2506380" cy="1372922"/>
          </a:xfrm>
          <a:prstGeom prst="rect">
            <a:avLst/>
          </a:prstGeom>
        </p:spPr>
      </p:pic>
      <p:pic>
        <p:nvPicPr>
          <p:cNvPr id="6" name="Imagen 5"/>
          <p:cNvPicPr>
            <a:picLocks noChangeAspect="1"/>
          </p:cNvPicPr>
          <p:nvPr/>
        </p:nvPicPr>
        <p:blipFill rotWithShape="1">
          <a:blip r:embed="rId5"/>
          <a:srcRect l="4298" t="11053" r="75241" b="71521"/>
          <a:stretch/>
        </p:blipFill>
        <p:spPr>
          <a:xfrm>
            <a:off x="5275235" y="3068152"/>
            <a:ext cx="2472543" cy="1184594"/>
          </a:xfrm>
          <a:prstGeom prst="rect">
            <a:avLst/>
          </a:prstGeom>
        </p:spPr>
      </p:pic>
      <p:sp>
        <p:nvSpPr>
          <p:cNvPr id="7" name="CuadroTexto 6"/>
          <p:cNvSpPr txBox="1"/>
          <p:nvPr/>
        </p:nvSpPr>
        <p:spPr>
          <a:xfrm>
            <a:off x="718853" y="211885"/>
            <a:ext cx="10047455" cy="646331"/>
          </a:xfrm>
          <a:prstGeom prst="rect">
            <a:avLst/>
          </a:prstGeom>
          <a:noFill/>
        </p:spPr>
        <p:txBody>
          <a:bodyPr wrap="square" rtlCol="0">
            <a:spAutoFit/>
          </a:bodyPr>
          <a:lstStyle/>
          <a:p>
            <a:r>
              <a:rPr lang="es-MX" dirty="0" smtClean="0"/>
              <a:t>Bases de datos producidas por el </a:t>
            </a:r>
            <a:r>
              <a:rPr lang="es-MX" b="1" dirty="0" smtClean="0"/>
              <a:t>Departamento de </a:t>
            </a:r>
            <a:r>
              <a:rPr lang="es-MX" b="1" dirty="0"/>
              <a:t>Bibliografía Latinoamericana </a:t>
            </a:r>
          </a:p>
          <a:p>
            <a:r>
              <a:rPr lang="es-MX" dirty="0" smtClean="0"/>
              <a:t>Subdirección de Servicios de Información Especializada - DIRECCIÓN </a:t>
            </a:r>
            <a:r>
              <a:rPr lang="es-MX" dirty="0"/>
              <a:t>GNL. DE </a:t>
            </a:r>
            <a:r>
              <a:rPr lang="es-MX" dirty="0" smtClean="0"/>
              <a:t>BIBLIOTECAS, UNAM</a:t>
            </a:r>
            <a:endParaRPr lang="es-MX" dirty="0"/>
          </a:p>
        </p:txBody>
      </p:sp>
      <p:pic>
        <p:nvPicPr>
          <p:cNvPr id="8" name="Picture 2" descr="http://t2.gstatic.com/images?q=tbn:CDy-FcvCj8jzIM:http://www.caicyt.gov.ar/reunion-latindex/imagenes/logo_latindex.gif/image"/>
          <p:cNvPicPr>
            <a:picLocks noChangeAspect="1" noChangeArrowheads="1"/>
          </p:cNvPicPr>
          <p:nvPr/>
        </p:nvPicPr>
        <p:blipFill>
          <a:blip r:embed="rId6" cstate="print"/>
          <a:srcRect/>
          <a:stretch>
            <a:fillRect/>
          </a:stretch>
        </p:blipFill>
        <p:spPr bwMode="auto">
          <a:xfrm>
            <a:off x="669324" y="1237578"/>
            <a:ext cx="1029891" cy="14922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upo 22"/>
          <p:cNvGrpSpPr/>
          <p:nvPr/>
        </p:nvGrpSpPr>
        <p:grpSpPr>
          <a:xfrm>
            <a:off x="7747778" y="2871921"/>
            <a:ext cx="2558825" cy="1520742"/>
            <a:chOff x="7747778" y="2871921"/>
            <a:chExt cx="2558825" cy="1520742"/>
          </a:xfrm>
        </p:grpSpPr>
        <p:sp>
          <p:nvSpPr>
            <p:cNvPr id="9" name="Pentágono 8"/>
            <p:cNvSpPr/>
            <p:nvPr/>
          </p:nvSpPr>
          <p:spPr>
            <a:xfrm rot="10800000">
              <a:off x="7747778" y="2871921"/>
              <a:ext cx="2558825" cy="15207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C00000"/>
                </a:solidFill>
              </a:endParaRPr>
            </a:p>
          </p:txBody>
        </p:sp>
        <p:sp>
          <p:nvSpPr>
            <p:cNvPr id="10" name="CuadroTexto 9"/>
            <p:cNvSpPr txBox="1"/>
            <p:nvPr/>
          </p:nvSpPr>
          <p:spPr>
            <a:xfrm>
              <a:off x="8189472" y="2948328"/>
              <a:ext cx="2117131" cy="1200329"/>
            </a:xfrm>
            <a:prstGeom prst="rect">
              <a:avLst/>
            </a:prstGeom>
            <a:noFill/>
          </p:spPr>
          <p:txBody>
            <a:bodyPr wrap="square" rtlCol="0">
              <a:spAutoFit/>
            </a:bodyPr>
            <a:lstStyle/>
            <a:p>
              <a:pPr algn="ctr"/>
              <a:r>
                <a:rPr lang="es-MX" b="1" dirty="0" smtClean="0">
                  <a:solidFill>
                    <a:schemeClr val="bg1">
                      <a:lumMod val="75000"/>
                    </a:schemeClr>
                  </a:solidFill>
                  <a:effectLst>
                    <a:outerShdw blurRad="38100" dist="38100" dir="2700000" algn="tl">
                      <a:srgbClr val="000000">
                        <a:alpha val="43137"/>
                      </a:srgbClr>
                    </a:outerShdw>
                  </a:effectLst>
                </a:rPr>
                <a:t>Portal de indicadores </a:t>
              </a:r>
              <a:r>
                <a:rPr lang="es-MX" b="1" dirty="0" err="1" smtClean="0">
                  <a:solidFill>
                    <a:schemeClr val="bg1">
                      <a:lumMod val="75000"/>
                    </a:schemeClr>
                  </a:solidFill>
                  <a:effectLst>
                    <a:outerShdw blurRad="38100" dist="38100" dir="2700000" algn="tl">
                      <a:srgbClr val="000000">
                        <a:alpha val="43137"/>
                      </a:srgbClr>
                    </a:outerShdw>
                  </a:effectLst>
                </a:rPr>
                <a:t>bibliométricos</a:t>
              </a:r>
              <a:r>
                <a:rPr lang="es-MX" b="1" dirty="0" smtClean="0">
                  <a:solidFill>
                    <a:schemeClr val="bg1">
                      <a:lumMod val="75000"/>
                    </a:schemeClr>
                  </a:solidFill>
                  <a:effectLst>
                    <a:outerShdw blurRad="38100" dist="38100" dir="2700000" algn="tl">
                      <a:srgbClr val="000000">
                        <a:alpha val="43137"/>
                      </a:srgbClr>
                    </a:outerShdw>
                  </a:effectLst>
                </a:rPr>
                <a:t> de CLASE y PERIÓDICA</a:t>
              </a:r>
              <a:endParaRPr lang="es-MX" b="1" dirty="0">
                <a:solidFill>
                  <a:schemeClr val="bg1">
                    <a:lumMod val="75000"/>
                  </a:schemeClr>
                </a:solidFill>
                <a:effectLst>
                  <a:outerShdw blurRad="38100" dist="38100" dir="2700000" algn="tl">
                    <a:srgbClr val="000000">
                      <a:alpha val="43137"/>
                    </a:srgbClr>
                  </a:outerShdw>
                </a:effectLst>
              </a:endParaRPr>
            </a:p>
          </p:txBody>
        </p:sp>
      </p:grpSp>
      <p:sp>
        <p:nvSpPr>
          <p:cNvPr id="15" name="CuadroTexto 14"/>
          <p:cNvSpPr txBox="1"/>
          <p:nvPr/>
        </p:nvSpPr>
        <p:spPr>
          <a:xfrm>
            <a:off x="1959135" y="3320566"/>
            <a:ext cx="448205" cy="584775"/>
          </a:xfrm>
          <a:prstGeom prst="rect">
            <a:avLst/>
          </a:prstGeom>
          <a:noFill/>
        </p:spPr>
        <p:txBody>
          <a:bodyPr wrap="square" rtlCol="0">
            <a:spAutoFit/>
          </a:bodyPr>
          <a:lstStyle/>
          <a:p>
            <a:r>
              <a:rPr lang="es-MX" sz="3200" b="1" dirty="0" smtClean="0"/>
              <a:t>+</a:t>
            </a:r>
            <a:endParaRPr lang="es-MX" sz="3200" b="1" dirty="0"/>
          </a:p>
        </p:txBody>
      </p:sp>
      <p:sp>
        <p:nvSpPr>
          <p:cNvPr id="16" name="CuadroTexto 15"/>
          <p:cNvSpPr txBox="1"/>
          <p:nvPr/>
        </p:nvSpPr>
        <p:spPr>
          <a:xfrm>
            <a:off x="4827030" y="3456742"/>
            <a:ext cx="448205" cy="584775"/>
          </a:xfrm>
          <a:prstGeom prst="rect">
            <a:avLst/>
          </a:prstGeom>
          <a:noFill/>
        </p:spPr>
        <p:txBody>
          <a:bodyPr wrap="square" rtlCol="0">
            <a:spAutoFit/>
          </a:bodyPr>
          <a:lstStyle/>
          <a:p>
            <a:r>
              <a:rPr lang="es-MX" sz="3200" b="1" dirty="0" smtClean="0"/>
              <a:t>=</a:t>
            </a:r>
            <a:endParaRPr lang="es-MX" sz="3200" b="1" dirty="0"/>
          </a:p>
        </p:txBody>
      </p:sp>
      <p:grpSp>
        <p:nvGrpSpPr>
          <p:cNvPr id="19" name="Grupo 18"/>
          <p:cNvGrpSpPr/>
          <p:nvPr/>
        </p:nvGrpSpPr>
        <p:grpSpPr>
          <a:xfrm>
            <a:off x="1010629" y="3999756"/>
            <a:ext cx="2639505" cy="2943330"/>
            <a:chOff x="2992596" y="3879564"/>
            <a:chExt cx="2639505" cy="2943330"/>
          </a:xfrm>
        </p:grpSpPr>
        <p:sp>
          <p:nvSpPr>
            <p:cNvPr id="13" name="Pentágono 12"/>
            <p:cNvSpPr/>
            <p:nvPr/>
          </p:nvSpPr>
          <p:spPr>
            <a:xfrm rot="16200000">
              <a:off x="3001880" y="3870280"/>
              <a:ext cx="2620937" cy="2639505"/>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C00000"/>
                </a:solidFill>
              </a:endParaRPr>
            </a:p>
          </p:txBody>
        </p:sp>
        <p:sp>
          <p:nvSpPr>
            <p:cNvPr id="17" name="CuadroTexto 16"/>
            <p:cNvSpPr txBox="1"/>
            <p:nvPr/>
          </p:nvSpPr>
          <p:spPr>
            <a:xfrm>
              <a:off x="3098238" y="5068568"/>
              <a:ext cx="2425577" cy="1754326"/>
            </a:xfrm>
            <a:prstGeom prst="rect">
              <a:avLst/>
            </a:prstGeom>
            <a:noFill/>
          </p:spPr>
          <p:txBody>
            <a:bodyPr wrap="square" rtlCol="0">
              <a:spAutoFit/>
            </a:bodyPr>
            <a:lstStyle/>
            <a:p>
              <a:pPr algn="ctr"/>
              <a:r>
                <a:rPr lang="es-MX" b="1" dirty="0">
                  <a:solidFill>
                    <a:schemeClr val="bg1">
                      <a:lumMod val="75000"/>
                    </a:schemeClr>
                  </a:solidFill>
                  <a:effectLst>
                    <a:outerShdw blurRad="38100" dist="38100" dir="2700000" algn="tl">
                      <a:srgbClr val="000000">
                        <a:alpha val="43137"/>
                      </a:srgbClr>
                    </a:outerShdw>
                  </a:effectLst>
                </a:rPr>
                <a:t>Bases de datos analíticas </a:t>
              </a:r>
              <a:endParaRPr lang="es-MX" b="1" dirty="0" smtClean="0">
                <a:solidFill>
                  <a:schemeClr val="bg1">
                    <a:lumMod val="75000"/>
                  </a:schemeClr>
                </a:solidFill>
                <a:effectLst>
                  <a:outerShdw blurRad="38100" dist="38100" dir="2700000" algn="tl">
                    <a:srgbClr val="000000">
                      <a:alpha val="43137"/>
                    </a:srgbClr>
                  </a:outerShdw>
                </a:effectLst>
              </a:endParaRPr>
            </a:p>
            <a:p>
              <a:pPr algn="ctr"/>
              <a:r>
                <a:rPr lang="es-MX" b="1" dirty="0" smtClean="0">
                  <a:solidFill>
                    <a:schemeClr val="bg1">
                      <a:lumMod val="75000"/>
                    </a:schemeClr>
                  </a:solidFill>
                  <a:effectLst>
                    <a:outerShdw blurRad="38100" dist="38100" dir="2700000" algn="tl">
                      <a:srgbClr val="000000">
                        <a:alpha val="43137"/>
                      </a:srgbClr>
                    </a:outerShdw>
                  </a:effectLst>
                </a:rPr>
                <a:t>(</a:t>
              </a:r>
              <a:r>
                <a:rPr lang="es-MX" b="1" dirty="0">
                  <a:solidFill>
                    <a:schemeClr val="bg1">
                      <a:lumMod val="75000"/>
                    </a:schemeClr>
                  </a:solidFill>
                  <a:effectLst>
                    <a:outerShdw blurRad="38100" dist="38100" dir="2700000" algn="tl">
                      <a:srgbClr val="000000">
                        <a:alpha val="43137"/>
                      </a:srgbClr>
                    </a:outerShdw>
                  </a:effectLst>
                </a:rPr>
                <a:t>registro por artículo) </a:t>
              </a:r>
            </a:p>
            <a:p>
              <a:pPr algn="ctr"/>
              <a:r>
                <a:rPr lang="es-MX" b="1" dirty="0">
                  <a:solidFill>
                    <a:schemeClr val="bg1">
                      <a:lumMod val="75000"/>
                    </a:schemeClr>
                  </a:solidFill>
                  <a:effectLst>
                    <a:outerShdw blurRad="38100" dist="38100" dir="2700000" algn="tl">
                      <a:srgbClr val="000000">
                        <a:alpha val="43137"/>
                      </a:srgbClr>
                    </a:outerShdw>
                  </a:effectLst>
                </a:rPr>
                <a:t>+ texto completo </a:t>
              </a:r>
              <a:endParaRPr lang="es-MX" b="1" dirty="0" smtClean="0">
                <a:solidFill>
                  <a:schemeClr val="bg1">
                    <a:lumMod val="75000"/>
                  </a:schemeClr>
                </a:solidFill>
                <a:effectLst>
                  <a:outerShdw blurRad="38100" dist="38100" dir="2700000" algn="tl">
                    <a:srgbClr val="000000">
                      <a:alpha val="43137"/>
                    </a:srgbClr>
                  </a:outerShdw>
                </a:effectLst>
              </a:endParaRPr>
            </a:p>
            <a:p>
              <a:pPr algn="ctr"/>
              <a:r>
                <a:rPr lang="es-MX" b="1" dirty="0" smtClean="0">
                  <a:solidFill>
                    <a:schemeClr val="bg1">
                      <a:lumMod val="75000"/>
                    </a:schemeClr>
                  </a:solidFill>
                  <a:effectLst>
                    <a:outerShdw blurRad="38100" dist="38100" dir="2700000" algn="tl">
                      <a:srgbClr val="000000">
                        <a:alpha val="43137"/>
                      </a:srgbClr>
                    </a:outerShdw>
                  </a:effectLst>
                </a:rPr>
                <a:t>en </a:t>
              </a:r>
              <a:r>
                <a:rPr lang="es-MX" b="1" dirty="0">
                  <a:solidFill>
                    <a:schemeClr val="bg1">
                      <a:lumMod val="75000"/>
                    </a:schemeClr>
                  </a:solidFill>
                  <a:effectLst>
                    <a:outerShdw blurRad="38100" dist="38100" dir="2700000" algn="tl">
                      <a:srgbClr val="000000">
                        <a:alpha val="43137"/>
                      </a:srgbClr>
                    </a:outerShdw>
                  </a:effectLst>
                </a:rPr>
                <a:t>algunos registros</a:t>
              </a:r>
            </a:p>
            <a:p>
              <a:endParaRPr lang="es-MX" dirty="0"/>
            </a:p>
          </p:txBody>
        </p:sp>
      </p:grpSp>
      <p:grpSp>
        <p:nvGrpSpPr>
          <p:cNvPr id="20" name="Grupo 19"/>
          <p:cNvGrpSpPr/>
          <p:nvPr/>
        </p:nvGrpSpPr>
        <p:grpSpPr>
          <a:xfrm>
            <a:off x="1699216" y="1510423"/>
            <a:ext cx="4163025" cy="1139233"/>
            <a:chOff x="1929006" y="1414603"/>
            <a:chExt cx="9001319" cy="714316"/>
          </a:xfrm>
        </p:grpSpPr>
        <p:sp>
          <p:nvSpPr>
            <p:cNvPr id="21" name="Pentágono 20"/>
            <p:cNvSpPr/>
            <p:nvPr/>
          </p:nvSpPr>
          <p:spPr>
            <a:xfrm rot="10800000">
              <a:off x="1929006" y="1414603"/>
              <a:ext cx="9001319" cy="714316"/>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C00000"/>
                </a:solidFill>
              </a:endParaRPr>
            </a:p>
          </p:txBody>
        </p:sp>
        <p:sp>
          <p:nvSpPr>
            <p:cNvPr id="22" name="CuadroTexto 21"/>
            <p:cNvSpPr txBox="1"/>
            <p:nvPr/>
          </p:nvSpPr>
          <p:spPr>
            <a:xfrm>
              <a:off x="2804451" y="1478421"/>
              <a:ext cx="7447549" cy="578942"/>
            </a:xfrm>
            <a:prstGeom prst="rect">
              <a:avLst/>
            </a:prstGeom>
            <a:noFill/>
          </p:spPr>
          <p:txBody>
            <a:bodyPr wrap="square" rtlCol="0">
              <a:spAutoFit/>
            </a:bodyPr>
            <a:lstStyle/>
            <a:p>
              <a:r>
                <a:rPr lang="es-MX" b="1" dirty="0" smtClean="0">
                  <a:solidFill>
                    <a:schemeClr val="bg1">
                      <a:lumMod val="75000"/>
                    </a:schemeClr>
                  </a:solidFill>
                  <a:effectLst>
                    <a:outerShdw blurRad="38100" dist="38100" dir="2700000" algn="tl">
                      <a:srgbClr val="000000">
                        <a:alpha val="43137"/>
                      </a:srgbClr>
                    </a:outerShdw>
                  </a:effectLst>
                </a:rPr>
                <a:t>Directorio de revistas</a:t>
              </a:r>
            </a:p>
            <a:p>
              <a:r>
                <a:rPr lang="es-MX" b="1" dirty="0" smtClean="0">
                  <a:solidFill>
                    <a:schemeClr val="bg1">
                      <a:lumMod val="75000"/>
                    </a:schemeClr>
                  </a:solidFill>
                  <a:effectLst>
                    <a:outerShdw blurRad="38100" dist="38100" dir="2700000" algn="tl">
                      <a:srgbClr val="000000">
                        <a:alpha val="43137"/>
                      </a:srgbClr>
                    </a:outerShdw>
                  </a:effectLst>
                </a:rPr>
                <a:t>+ Catálogo selectivo con criterios de calidad editorial</a:t>
              </a:r>
              <a:endParaRPr lang="es-MX" b="1" dirty="0">
                <a:solidFill>
                  <a:schemeClr val="bg1">
                    <a:lumMod val="75000"/>
                  </a:schemeClr>
                </a:solidFill>
                <a:effectLst>
                  <a:outerShdw blurRad="38100" dist="38100" dir="2700000" algn="tl">
                    <a:srgbClr val="000000">
                      <a:alpha val="43137"/>
                    </a:srgbClr>
                  </a:outerShdw>
                </a:effectLst>
              </a:endParaRPr>
            </a:p>
          </p:txBody>
        </p:sp>
      </p:grpSp>
      <p:pic>
        <p:nvPicPr>
          <p:cNvPr id="24" name="Imagen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6409" y="4669799"/>
            <a:ext cx="2612820" cy="1739424"/>
          </a:xfrm>
          <a:prstGeom prst="rect">
            <a:avLst/>
          </a:prstGeom>
        </p:spPr>
      </p:pic>
      <p:grpSp>
        <p:nvGrpSpPr>
          <p:cNvPr id="25" name="Grupo 24"/>
          <p:cNvGrpSpPr/>
          <p:nvPr/>
        </p:nvGrpSpPr>
        <p:grpSpPr>
          <a:xfrm rot="10800000">
            <a:off x="5907505" y="5048031"/>
            <a:ext cx="2775518" cy="1590297"/>
            <a:chOff x="7872607" y="2783027"/>
            <a:chExt cx="2572630" cy="1590297"/>
          </a:xfrm>
        </p:grpSpPr>
        <p:sp>
          <p:nvSpPr>
            <p:cNvPr id="26" name="Pentágono 25"/>
            <p:cNvSpPr/>
            <p:nvPr/>
          </p:nvSpPr>
          <p:spPr>
            <a:xfrm rot="10800000">
              <a:off x="7872607" y="2852582"/>
              <a:ext cx="2558825" cy="1520742"/>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C00000"/>
                </a:solidFill>
              </a:endParaRPr>
            </a:p>
          </p:txBody>
        </p:sp>
        <p:sp>
          <p:nvSpPr>
            <p:cNvPr id="27" name="CuadroTexto 26"/>
            <p:cNvSpPr txBox="1"/>
            <p:nvPr/>
          </p:nvSpPr>
          <p:spPr>
            <a:xfrm rot="10800000">
              <a:off x="8328106" y="2783027"/>
              <a:ext cx="2117131" cy="1477328"/>
            </a:xfrm>
            <a:prstGeom prst="rect">
              <a:avLst/>
            </a:prstGeom>
            <a:noFill/>
          </p:spPr>
          <p:txBody>
            <a:bodyPr wrap="square" rtlCol="0">
              <a:spAutoFit/>
            </a:bodyPr>
            <a:lstStyle/>
            <a:p>
              <a:pPr algn="ctr"/>
              <a:r>
                <a:rPr lang="es-MX" b="1" dirty="0" smtClean="0">
                  <a:solidFill>
                    <a:schemeClr val="bg1">
                      <a:lumMod val="75000"/>
                    </a:schemeClr>
                  </a:solidFill>
                  <a:effectLst>
                    <a:outerShdw blurRad="38100" dist="38100" dir="2700000" algn="tl">
                      <a:srgbClr val="000000">
                        <a:alpha val="43137"/>
                      </a:srgbClr>
                    </a:outerShdw>
                  </a:effectLst>
                </a:rPr>
                <a:t>Biblioteca a texto completo e indicadores </a:t>
              </a:r>
              <a:r>
                <a:rPr lang="es-MX" b="1" dirty="0" err="1" smtClean="0">
                  <a:solidFill>
                    <a:schemeClr val="bg1">
                      <a:lumMod val="75000"/>
                    </a:schemeClr>
                  </a:solidFill>
                  <a:effectLst>
                    <a:outerShdw blurRad="38100" dist="38100" dir="2700000" algn="tl">
                      <a:srgbClr val="000000">
                        <a:alpha val="43137"/>
                      </a:srgbClr>
                    </a:outerShdw>
                  </a:effectLst>
                </a:rPr>
                <a:t>bibliométricos</a:t>
              </a:r>
              <a:r>
                <a:rPr lang="es-MX" b="1" dirty="0" smtClean="0">
                  <a:solidFill>
                    <a:schemeClr val="bg1">
                      <a:lumMod val="75000"/>
                    </a:schemeClr>
                  </a:solidFill>
                  <a:effectLst>
                    <a:outerShdw blurRad="38100" dist="38100" dir="2700000" algn="tl">
                      <a:srgbClr val="000000">
                        <a:alpha val="43137"/>
                      </a:srgbClr>
                    </a:outerShdw>
                  </a:effectLst>
                </a:rPr>
                <a:t> basados en citación</a:t>
              </a:r>
              <a:endParaRPr lang="es-MX" b="1" dirty="0">
                <a:solidFill>
                  <a:schemeClr val="bg1">
                    <a:lumMod val="75000"/>
                  </a:schemeClr>
                </a:solidFill>
                <a:effectLst>
                  <a:outerShdw blurRad="38100" dist="38100" dir="2700000" algn="tl">
                    <a:srgbClr val="000000">
                      <a:alpha val="43137"/>
                    </a:srgbClr>
                  </a:outerShdw>
                </a:effectLst>
              </a:endParaRPr>
            </a:p>
          </p:txBody>
        </p:sp>
      </p:grpSp>
      <p:graphicFrame>
        <p:nvGraphicFramePr>
          <p:cNvPr id="28" name="Objeto 27"/>
          <p:cNvGraphicFramePr>
            <a:graphicFrameLocks noChangeAspect="1"/>
          </p:cNvGraphicFramePr>
          <p:nvPr>
            <p:extLst>
              <p:ext uri="{D42A27DB-BD31-4B8C-83A1-F6EECF244321}">
                <p14:modId xmlns:p14="http://schemas.microsoft.com/office/powerpoint/2010/main" val="2969076860"/>
              </p:ext>
            </p:extLst>
          </p:nvPr>
        </p:nvGraphicFramePr>
        <p:xfrm>
          <a:off x="10306603" y="1432879"/>
          <a:ext cx="1243990" cy="1243990"/>
        </p:xfrm>
        <a:graphic>
          <a:graphicData uri="http://schemas.openxmlformats.org/presentationml/2006/ole">
            <mc:AlternateContent xmlns:mc="http://schemas.openxmlformats.org/markup-compatibility/2006">
              <mc:Choice xmlns:v="urn:schemas-microsoft-com:vml" Requires="v">
                <p:oleObj spid="_x0000_s1066" r:id="rId8" imgW="2762636" imgH="2762636" progId="">
                  <p:embed/>
                </p:oleObj>
              </mc:Choice>
              <mc:Fallback>
                <p:oleObj r:id="rId8" imgW="2762636" imgH="2762636" progId="">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06603" y="1432879"/>
                        <a:ext cx="1243990" cy="1243990"/>
                      </a:xfrm>
                      <a:prstGeom prst="rect">
                        <a:avLst/>
                      </a:prstGeom>
                      <a:noFill/>
                    </p:spPr>
                  </p:pic>
                </p:oleObj>
              </mc:Fallback>
            </mc:AlternateContent>
          </a:graphicData>
        </a:graphic>
      </p:graphicFrame>
      <p:grpSp>
        <p:nvGrpSpPr>
          <p:cNvPr id="33" name="Grupo 32"/>
          <p:cNvGrpSpPr/>
          <p:nvPr/>
        </p:nvGrpSpPr>
        <p:grpSpPr>
          <a:xfrm>
            <a:off x="5907505" y="1558486"/>
            <a:ext cx="5118438" cy="1036299"/>
            <a:chOff x="5907505" y="1558486"/>
            <a:chExt cx="5118438" cy="1036299"/>
          </a:xfrm>
        </p:grpSpPr>
        <p:sp>
          <p:nvSpPr>
            <p:cNvPr id="31" name="Pentágono 30"/>
            <p:cNvSpPr/>
            <p:nvPr/>
          </p:nvSpPr>
          <p:spPr>
            <a:xfrm>
              <a:off x="5953407" y="1558486"/>
              <a:ext cx="4169412" cy="1036299"/>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C00000"/>
                </a:solidFill>
              </a:endParaRPr>
            </a:p>
          </p:txBody>
        </p:sp>
        <p:sp>
          <p:nvSpPr>
            <p:cNvPr id="32" name="CuadroTexto 31"/>
            <p:cNvSpPr txBox="1"/>
            <p:nvPr/>
          </p:nvSpPr>
          <p:spPr>
            <a:xfrm>
              <a:off x="5907505" y="1558486"/>
              <a:ext cx="5118438" cy="923330"/>
            </a:xfrm>
            <a:prstGeom prst="rect">
              <a:avLst/>
            </a:prstGeom>
            <a:noFill/>
          </p:spPr>
          <p:txBody>
            <a:bodyPr wrap="square" rtlCol="0">
              <a:spAutoFit/>
            </a:bodyPr>
            <a:lstStyle/>
            <a:p>
              <a:r>
                <a:rPr lang="es-MX" b="1" dirty="0" smtClean="0">
                  <a:solidFill>
                    <a:schemeClr val="bg1">
                      <a:lumMod val="75000"/>
                    </a:schemeClr>
                  </a:solidFill>
                  <a:effectLst>
                    <a:outerShdw blurRad="38100" dist="38100" dir="2700000" algn="tl">
                      <a:srgbClr val="000000">
                        <a:alpha val="43137"/>
                      </a:srgbClr>
                    </a:outerShdw>
                  </a:effectLst>
                </a:rPr>
                <a:t>Centro colaborador de la </a:t>
              </a:r>
              <a:endParaRPr lang="es-MX" b="1" dirty="0" smtClean="0">
                <a:solidFill>
                  <a:schemeClr val="bg1">
                    <a:lumMod val="75000"/>
                  </a:schemeClr>
                </a:solidFill>
                <a:effectLst>
                  <a:outerShdw blurRad="38100" dist="38100" dir="2700000" algn="tl">
                    <a:srgbClr val="000000">
                      <a:alpha val="43137"/>
                    </a:srgbClr>
                  </a:outerShdw>
                </a:effectLst>
              </a:endParaRPr>
            </a:p>
            <a:p>
              <a:r>
                <a:rPr lang="es-MX" b="1" dirty="0" smtClean="0">
                  <a:solidFill>
                    <a:schemeClr val="bg1">
                      <a:lumMod val="75000"/>
                    </a:schemeClr>
                  </a:solidFill>
                  <a:effectLst>
                    <a:outerShdw blurRad="38100" dist="38100" dir="2700000" algn="tl">
                      <a:srgbClr val="000000">
                        <a:alpha val="43137"/>
                      </a:srgbClr>
                    </a:outerShdw>
                  </a:effectLst>
                </a:rPr>
                <a:t>base </a:t>
              </a:r>
              <a:r>
                <a:rPr lang="es-MX" b="1" dirty="0" smtClean="0">
                  <a:solidFill>
                    <a:schemeClr val="bg1">
                      <a:lumMod val="75000"/>
                    </a:schemeClr>
                  </a:solidFill>
                  <a:effectLst>
                    <a:outerShdw blurRad="38100" dist="38100" dir="2700000" algn="tl">
                      <a:srgbClr val="000000">
                        <a:alpha val="43137"/>
                      </a:srgbClr>
                    </a:outerShdw>
                  </a:effectLst>
                </a:rPr>
                <a:t>de datos </a:t>
              </a:r>
              <a:r>
                <a:rPr lang="es-MX" b="1" dirty="0" smtClean="0">
                  <a:solidFill>
                    <a:schemeClr val="bg1">
                      <a:lumMod val="75000"/>
                    </a:schemeClr>
                  </a:solidFill>
                  <a:effectLst>
                    <a:outerShdw blurRad="38100" dist="38100" dir="2700000" algn="tl">
                      <a:srgbClr val="000000">
                        <a:alpha val="43137"/>
                      </a:srgbClr>
                    </a:outerShdw>
                  </a:effectLst>
                </a:rPr>
                <a:t>bibliográfica </a:t>
              </a:r>
              <a:r>
                <a:rPr lang="es-MX" b="1" dirty="0" smtClean="0">
                  <a:solidFill>
                    <a:schemeClr val="bg1">
                      <a:lumMod val="75000"/>
                    </a:schemeClr>
                  </a:solidFill>
                  <a:effectLst>
                    <a:outerShdw blurRad="38100" dist="38100" dir="2700000" algn="tl">
                      <a:srgbClr val="000000">
                        <a:alpha val="43137"/>
                      </a:srgbClr>
                    </a:outerShdw>
                  </a:effectLst>
                </a:rPr>
                <a:t/>
              </a:r>
              <a:br>
                <a:rPr lang="es-MX" b="1" dirty="0" smtClean="0">
                  <a:solidFill>
                    <a:schemeClr val="bg1">
                      <a:lumMod val="75000"/>
                    </a:schemeClr>
                  </a:solidFill>
                  <a:effectLst>
                    <a:outerShdw blurRad="38100" dist="38100" dir="2700000" algn="tl">
                      <a:srgbClr val="000000">
                        <a:alpha val="43137"/>
                      </a:srgbClr>
                    </a:outerShdw>
                  </a:effectLst>
                </a:rPr>
              </a:br>
              <a:r>
                <a:rPr lang="es-MX" b="1" i="1" dirty="0" err="1" smtClean="0">
                  <a:solidFill>
                    <a:schemeClr val="bg1">
                      <a:lumMod val="75000"/>
                    </a:schemeClr>
                  </a:solidFill>
                  <a:effectLst>
                    <a:outerShdw blurRad="38100" dist="38100" dir="2700000" algn="tl">
                      <a:srgbClr val="000000">
                        <a:alpha val="43137"/>
                      </a:srgbClr>
                    </a:outerShdw>
                  </a:effectLst>
                </a:rPr>
                <a:t>Aquatic</a:t>
              </a:r>
              <a:r>
                <a:rPr lang="es-MX" b="1" i="1" dirty="0" smtClean="0">
                  <a:solidFill>
                    <a:schemeClr val="bg1">
                      <a:lumMod val="75000"/>
                    </a:schemeClr>
                  </a:solidFill>
                  <a:effectLst>
                    <a:outerShdw blurRad="38100" dist="38100" dir="2700000" algn="tl">
                      <a:srgbClr val="000000">
                        <a:alpha val="43137"/>
                      </a:srgbClr>
                    </a:outerShdw>
                  </a:effectLst>
                </a:rPr>
                <a:t> </a:t>
              </a:r>
              <a:r>
                <a:rPr lang="es-MX" b="1" i="1" dirty="0" err="1" smtClean="0">
                  <a:solidFill>
                    <a:schemeClr val="bg1">
                      <a:lumMod val="75000"/>
                    </a:schemeClr>
                  </a:solidFill>
                  <a:effectLst>
                    <a:outerShdw blurRad="38100" dist="38100" dir="2700000" algn="tl">
                      <a:srgbClr val="000000">
                        <a:alpha val="43137"/>
                      </a:srgbClr>
                    </a:outerShdw>
                  </a:effectLst>
                </a:rPr>
                <a:t>Sciences</a:t>
              </a:r>
              <a:r>
                <a:rPr lang="es-MX" b="1" i="1" dirty="0" smtClean="0">
                  <a:solidFill>
                    <a:schemeClr val="bg1">
                      <a:lumMod val="75000"/>
                    </a:schemeClr>
                  </a:solidFill>
                  <a:effectLst>
                    <a:outerShdw blurRad="38100" dist="38100" dir="2700000" algn="tl">
                      <a:srgbClr val="000000">
                        <a:alpha val="43137"/>
                      </a:srgbClr>
                    </a:outerShdw>
                  </a:effectLst>
                </a:rPr>
                <a:t> and </a:t>
              </a:r>
              <a:r>
                <a:rPr lang="es-MX" b="1" i="1" dirty="0" err="1" smtClean="0">
                  <a:solidFill>
                    <a:schemeClr val="bg1">
                      <a:lumMod val="75000"/>
                    </a:schemeClr>
                  </a:solidFill>
                  <a:effectLst>
                    <a:outerShdw blurRad="38100" dist="38100" dir="2700000" algn="tl">
                      <a:srgbClr val="000000">
                        <a:alpha val="43137"/>
                      </a:srgbClr>
                    </a:outerShdw>
                  </a:effectLst>
                </a:rPr>
                <a:t>Fisheries</a:t>
              </a:r>
              <a:r>
                <a:rPr lang="es-MX" b="1" i="1" dirty="0" smtClean="0">
                  <a:solidFill>
                    <a:schemeClr val="bg1">
                      <a:lumMod val="75000"/>
                    </a:schemeClr>
                  </a:solidFill>
                  <a:effectLst>
                    <a:outerShdw blurRad="38100" dist="38100" dir="2700000" algn="tl">
                      <a:srgbClr val="000000">
                        <a:alpha val="43137"/>
                      </a:srgbClr>
                    </a:outerShdw>
                  </a:effectLst>
                </a:rPr>
                <a:t> </a:t>
              </a:r>
              <a:r>
                <a:rPr lang="es-MX" b="1" i="1" dirty="0" err="1" smtClean="0">
                  <a:solidFill>
                    <a:schemeClr val="bg1">
                      <a:lumMod val="75000"/>
                    </a:schemeClr>
                  </a:solidFill>
                  <a:effectLst>
                    <a:outerShdw blurRad="38100" dist="38100" dir="2700000" algn="tl">
                      <a:srgbClr val="000000">
                        <a:alpha val="43137"/>
                      </a:srgbClr>
                    </a:outerShdw>
                  </a:effectLst>
                </a:rPr>
                <a:t>Abstracts</a:t>
              </a:r>
              <a:endParaRPr lang="es-MX" b="1" i="1" dirty="0">
                <a:solidFill>
                  <a:schemeClr val="bg1">
                    <a:lumMod val="75000"/>
                  </a:schemeClr>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36628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ext uri="{D42A27DB-BD31-4B8C-83A1-F6EECF244321}">
                <p14:modId xmlns:p14="http://schemas.microsoft.com/office/powerpoint/2010/main" val="1874107865"/>
              </p:ext>
            </p:extLst>
          </p:nvPr>
        </p:nvGraphicFramePr>
        <p:xfrm>
          <a:off x="227981" y="505242"/>
          <a:ext cx="8684007" cy="5764479"/>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p:cNvPicPr>
            <a:picLocks noChangeAspect="1"/>
          </p:cNvPicPr>
          <p:nvPr/>
        </p:nvPicPr>
        <p:blipFill rotWithShape="1">
          <a:blip r:embed="rId3"/>
          <a:srcRect l="44430" t="78188" r="45241" b="11754"/>
          <a:stretch/>
        </p:blipFill>
        <p:spPr>
          <a:xfrm>
            <a:off x="9138938" y="709959"/>
            <a:ext cx="2506380" cy="1372922"/>
          </a:xfrm>
          <a:prstGeom prst="rect">
            <a:avLst/>
          </a:prstGeom>
        </p:spPr>
      </p:pic>
      <p:sp>
        <p:nvSpPr>
          <p:cNvPr id="7" name="CuadroTexto 6"/>
          <p:cNvSpPr txBox="1"/>
          <p:nvPr/>
        </p:nvSpPr>
        <p:spPr>
          <a:xfrm>
            <a:off x="9171543" y="2328861"/>
            <a:ext cx="2440314" cy="3170099"/>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000" dirty="0" smtClean="0"/>
              <a:t>Aumento el número de títulos indizados</a:t>
            </a:r>
          </a:p>
          <a:p>
            <a:pPr algn="ctr"/>
            <a:r>
              <a:rPr lang="es-MX" sz="2000" dirty="0" smtClean="0"/>
              <a:t>vs</a:t>
            </a:r>
            <a:endParaRPr lang="es-MX" sz="2000" dirty="0"/>
          </a:p>
          <a:p>
            <a:pPr algn="ctr"/>
            <a:r>
              <a:rPr lang="es-MX" sz="2000" dirty="0" smtClean="0"/>
              <a:t>Reducción del número de analistas</a:t>
            </a:r>
          </a:p>
          <a:p>
            <a:endParaRPr lang="es-MX" sz="2000" dirty="0"/>
          </a:p>
          <a:p>
            <a:pPr algn="ctr"/>
            <a:r>
              <a:rPr lang="es-MX" sz="2000" dirty="0" smtClean="0"/>
              <a:t>No se reciben muchos estudiantes de servicio social de estas áreas</a:t>
            </a:r>
            <a:endParaRPr lang="es-MX" dirty="0"/>
          </a:p>
        </p:txBody>
      </p:sp>
      <p:grpSp>
        <p:nvGrpSpPr>
          <p:cNvPr id="12" name="Grupo 11"/>
          <p:cNvGrpSpPr/>
          <p:nvPr/>
        </p:nvGrpSpPr>
        <p:grpSpPr>
          <a:xfrm>
            <a:off x="6536788" y="996309"/>
            <a:ext cx="1670928" cy="750113"/>
            <a:chOff x="6536788" y="996309"/>
            <a:chExt cx="1670928" cy="750113"/>
          </a:xfrm>
        </p:grpSpPr>
        <p:pic>
          <p:nvPicPr>
            <p:cNvPr id="13314" name="Picture 2" descr="http://www.unesp.br/proex/repositorio/univvirtual/imag/sciel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1060" y="1116971"/>
              <a:ext cx="966656" cy="629451"/>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p:cNvSpPr/>
            <p:nvPr/>
          </p:nvSpPr>
          <p:spPr>
            <a:xfrm>
              <a:off x="6536788" y="1281090"/>
              <a:ext cx="271849" cy="230659"/>
            </a:xfrm>
            <a:prstGeom prst="ellipse">
              <a:avLst/>
            </a:prstGeom>
            <a:solidFill>
              <a:srgbClr val="FF0000">
                <a:alpha val="38039"/>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 name="Conector recto de flecha 3"/>
            <p:cNvCxnSpPr>
              <a:stCxn id="2" idx="6"/>
            </p:cNvCxnSpPr>
            <p:nvPr/>
          </p:nvCxnSpPr>
          <p:spPr>
            <a:xfrm flipV="1">
              <a:off x="6808637" y="1396419"/>
              <a:ext cx="432423" cy="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6650764" y="996309"/>
              <a:ext cx="1556952" cy="400110"/>
            </a:xfrm>
            <a:prstGeom prst="rect">
              <a:avLst/>
            </a:prstGeom>
            <a:noFill/>
          </p:spPr>
          <p:txBody>
            <a:bodyPr wrap="square" rtlCol="0">
              <a:spAutoFit/>
            </a:bodyPr>
            <a:lstStyle/>
            <a:p>
              <a:r>
                <a:rPr lang="es-MX" sz="1000" dirty="0" smtClean="0"/>
                <a:t>Transferencia de + 40,000 registros de: </a:t>
              </a:r>
              <a:endParaRPr lang="es-MX" sz="1000" dirty="0"/>
            </a:p>
          </p:txBody>
        </p:sp>
      </p:grpSp>
    </p:spTree>
    <p:extLst>
      <p:ext uri="{BB962C8B-B14F-4D97-AF65-F5344CB8AC3E}">
        <p14:creationId xmlns:p14="http://schemas.microsoft.com/office/powerpoint/2010/main" val="42693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90218"/>
          </a:xfrm>
        </p:spPr>
        <p:txBody>
          <a:bodyPr>
            <a:normAutofit fontScale="90000"/>
          </a:bodyPr>
          <a:lstStyle/>
          <a:p>
            <a:r>
              <a:rPr lang="es-MX" b="1" dirty="0"/>
              <a:t>Retos y oportunidades</a:t>
            </a:r>
          </a:p>
        </p:txBody>
      </p:sp>
      <p:sp>
        <p:nvSpPr>
          <p:cNvPr id="3" name="Marcador de contenido 2"/>
          <p:cNvSpPr>
            <a:spLocks noGrp="1"/>
          </p:cNvSpPr>
          <p:nvPr>
            <p:ph idx="1"/>
          </p:nvPr>
        </p:nvSpPr>
        <p:spPr>
          <a:xfrm>
            <a:off x="289380" y="2254165"/>
            <a:ext cx="11586949" cy="4351338"/>
          </a:xfrm>
        </p:spPr>
        <p:txBody>
          <a:bodyPr/>
          <a:lstStyle/>
          <a:p>
            <a:r>
              <a:rPr lang="es-MX" b="1" dirty="0" smtClean="0">
                <a:solidFill>
                  <a:srgbClr val="FF0000"/>
                </a:solidFill>
              </a:rPr>
              <a:t>MAYOR RETO</a:t>
            </a:r>
            <a:r>
              <a:rPr lang="es-MX" dirty="0" smtClean="0"/>
              <a:t>: </a:t>
            </a:r>
          </a:p>
          <a:p>
            <a:pPr marL="0" indent="0">
              <a:buNone/>
            </a:pPr>
            <a:r>
              <a:rPr lang="es-MX" dirty="0" smtClean="0"/>
              <a:t>Reducción </a:t>
            </a:r>
            <a:r>
              <a:rPr lang="es-MX" dirty="0"/>
              <a:t>en no. de analistas vs. Incremento en no. de revistas indizadas</a:t>
            </a:r>
          </a:p>
          <a:p>
            <a:pPr marL="457200" lvl="1" indent="0">
              <a:buNone/>
            </a:pPr>
            <a:endParaRPr lang="es-MX" dirty="0"/>
          </a:p>
          <a:p>
            <a:r>
              <a:rPr lang="es-MX" sz="3200" b="1" dirty="0" smtClean="0">
                <a:solidFill>
                  <a:schemeClr val="accent6">
                    <a:lumMod val="75000"/>
                  </a:schemeClr>
                </a:solidFill>
              </a:rPr>
              <a:t>Propuestas de solución</a:t>
            </a:r>
          </a:p>
          <a:p>
            <a:pPr lvl="1"/>
            <a:r>
              <a:rPr lang="es-MX" dirty="0" smtClean="0"/>
              <a:t>Continuar apoyo de servicio social</a:t>
            </a:r>
          </a:p>
          <a:p>
            <a:pPr lvl="1"/>
            <a:r>
              <a:rPr lang="es-MX" dirty="0" smtClean="0"/>
              <a:t>Acceso </a:t>
            </a:r>
            <a:r>
              <a:rPr lang="es-MX" dirty="0"/>
              <a:t>por parte de editores para actualizar sus revistas : interfaz interactiva (BIBLAT)</a:t>
            </a:r>
          </a:p>
          <a:p>
            <a:pPr lvl="1"/>
            <a:r>
              <a:rPr lang="es-MX" dirty="0"/>
              <a:t>Contratación de honorarios – liberación de recursos ALEPH x software libre</a:t>
            </a:r>
          </a:p>
          <a:p>
            <a:pPr lvl="1"/>
            <a:endParaRPr lang="es-MX" dirty="0"/>
          </a:p>
          <a:p>
            <a:pPr lvl="1"/>
            <a:endParaRPr lang="es-MX" dirty="0"/>
          </a:p>
          <a:p>
            <a:pPr lvl="1"/>
            <a:endParaRPr lang="es-MX" dirty="0"/>
          </a:p>
        </p:txBody>
      </p:sp>
      <p:pic>
        <p:nvPicPr>
          <p:cNvPr id="4" name="Imagen 3"/>
          <p:cNvPicPr>
            <a:picLocks noChangeAspect="1"/>
          </p:cNvPicPr>
          <p:nvPr/>
        </p:nvPicPr>
        <p:blipFill rotWithShape="1">
          <a:blip r:embed="rId2"/>
          <a:srcRect l="43048" t="64620" r="43465" b="14327"/>
          <a:stretch/>
        </p:blipFill>
        <p:spPr>
          <a:xfrm>
            <a:off x="6049539" y="181380"/>
            <a:ext cx="1718213" cy="1508675"/>
          </a:xfrm>
          <a:prstGeom prst="rect">
            <a:avLst/>
          </a:prstGeom>
        </p:spPr>
      </p:pic>
      <p:pic>
        <p:nvPicPr>
          <p:cNvPr id="5" name="Imagen 4"/>
          <p:cNvPicPr>
            <a:picLocks noChangeAspect="1"/>
          </p:cNvPicPr>
          <p:nvPr/>
        </p:nvPicPr>
        <p:blipFill rotWithShape="1">
          <a:blip r:embed="rId3"/>
          <a:srcRect l="44430" t="78188" r="45241" b="11754"/>
          <a:stretch/>
        </p:blipFill>
        <p:spPr>
          <a:xfrm>
            <a:off x="8205561" y="365126"/>
            <a:ext cx="2506380" cy="1372922"/>
          </a:xfrm>
          <a:prstGeom prst="rect">
            <a:avLst/>
          </a:prstGeom>
        </p:spPr>
      </p:pic>
      <p:sp>
        <p:nvSpPr>
          <p:cNvPr id="6" name="CuadroTexto 5"/>
          <p:cNvSpPr txBox="1"/>
          <p:nvPr/>
        </p:nvSpPr>
        <p:spPr>
          <a:xfrm>
            <a:off x="7757356" y="840739"/>
            <a:ext cx="448205" cy="584775"/>
          </a:xfrm>
          <a:prstGeom prst="rect">
            <a:avLst/>
          </a:prstGeom>
          <a:noFill/>
        </p:spPr>
        <p:txBody>
          <a:bodyPr wrap="square" rtlCol="0">
            <a:spAutoFit/>
          </a:bodyPr>
          <a:lstStyle/>
          <a:p>
            <a:r>
              <a:rPr lang="es-MX" sz="3200" b="1" dirty="0" smtClean="0"/>
              <a:t>+</a:t>
            </a:r>
            <a:endParaRPr lang="es-MX" sz="3200" b="1" dirty="0"/>
          </a:p>
        </p:txBody>
      </p:sp>
    </p:spTree>
    <p:extLst>
      <p:ext uri="{BB962C8B-B14F-4D97-AF65-F5344CB8AC3E}">
        <p14:creationId xmlns:p14="http://schemas.microsoft.com/office/powerpoint/2010/main" val="428003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8222" r="875" b="16445"/>
          <a:stretch/>
        </p:blipFill>
        <p:spPr>
          <a:xfrm>
            <a:off x="1" y="0"/>
            <a:ext cx="12192000" cy="6858000"/>
          </a:xfrm>
          <a:prstGeom prst="rect">
            <a:avLst/>
          </a:prstGeom>
        </p:spPr>
      </p:pic>
      <p:sp>
        <p:nvSpPr>
          <p:cNvPr id="5" name="CuadroTexto 4"/>
          <p:cNvSpPr txBox="1"/>
          <p:nvPr/>
        </p:nvSpPr>
        <p:spPr>
          <a:xfrm>
            <a:off x="3665563" y="685612"/>
            <a:ext cx="2277979" cy="461665"/>
          </a:xfrm>
          <a:prstGeom prst="rect">
            <a:avLst/>
          </a:prstGeom>
          <a:solidFill>
            <a:srgbClr val="FF0000">
              <a:alpha val="30980"/>
            </a:srgbClr>
          </a:solidFill>
          <a:ln>
            <a:solidFill>
              <a:srgbClr val="C00000"/>
            </a:solidFill>
          </a:ln>
        </p:spPr>
        <p:txBody>
          <a:bodyPr wrap="square" rtlCol="0">
            <a:spAutoFit/>
          </a:bodyPr>
          <a:lstStyle/>
          <a:p>
            <a:pPr algn="ctr"/>
            <a:r>
              <a:rPr lang="es-MX" sz="2400" b="1" dirty="0"/>
              <a:t>autores</a:t>
            </a:r>
          </a:p>
        </p:txBody>
      </p:sp>
      <p:sp>
        <p:nvSpPr>
          <p:cNvPr id="6" name="CuadroTexto 5"/>
          <p:cNvSpPr txBox="1"/>
          <p:nvPr/>
        </p:nvSpPr>
        <p:spPr>
          <a:xfrm>
            <a:off x="3665563" y="1214907"/>
            <a:ext cx="3637606" cy="461665"/>
          </a:xfrm>
          <a:prstGeom prst="rect">
            <a:avLst/>
          </a:prstGeom>
          <a:solidFill>
            <a:srgbClr val="FF0000">
              <a:alpha val="30980"/>
            </a:srgbClr>
          </a:solidFill>
          <a:ln>
            <a:solidFill>
              <a:srgbClr val="C00000"/>
            </a:solidFill>
          </a:ln>
        </p:spPr>
        <p:txBody>
          <a:bodyPr wrap="square" rtlCol="0">
            <a:spAutoFit/>
          </a:bodyPr>
          <a:lstStyle/>
          <a:p>
            <a:pPr algn="ctr"/>
            <a:r>
              <a:rPr lang="es-MX" sz="2400" b="1" dirty="0"/>
              <a:t>Afiliaciones de autores</a:t>
            </a:r>
          </a:p>
        </p:txBody>
      </p:sp>
      <p:sp>
        <p:nvSpPr>
          <p:cNvPr id="7" name="CuadroTexto 6"/>
          <p:cNvSpPr txBox="1"/>
          <p:nvPr/>
        </p:nvSpPr>
        <p:spPr>
          <a:xfrm>
            <a:off x="4957011" y="1934211"/>
            <a:ext cx="2277979" cy="461665"/>
          </a:xfrm>
          <a:prstGeom prst="rect">
            <a:avLst/>
          </a:prstGeom>
          <a:solidFill>
            <a:srgbClr val="FF0000">
              <a:alpha val="30980"/>
            </a:srgbClr>
          </a:solidFill>
          <a:ln>
            <a:solidFill>
              <a:srgbClr val="C00000"/>
            </a:solidFill>
          </a:ln>
        </p:spPr>
        <p:txBody>
          <a:bodyPr wrap="square" rtlCol="0">
            <a:spAutoFit/>
          </a:bodyPr>
          <a:lstStyle/>
          <a:p>
            <a:pPr algn="ctr"/>
            <a:r>
              <a:rPr lang="es-MX" sz="2400" b="1" dirty="0"/>
              <a:t>título artículo</a:t>
            </a:r>
          </a:p>
        </p:txBody>
      </p:sp>
      <p:sp>
        <p:nvSpPr>
          <p:cNvPr id="8" name="CuadroTexto 7"/>
          <p:cNvSpPr txBox="1"/>
          <p:nvPr/>
        </p:nvSpPr>
        <p:spPr>
          <a:xfrm>
            <a:off x="2575646" y="2165172"/>
            <a:ext cx="2277979" cy="461665"/>
          </a:xfrm>
          <a:prstGeom prst="rect">
            <a:avLst/>
          </a:prstGeom>
          <a:solidFill>
            <a:srgbClr val="FF0000">
              <a:alpha val="30980"/>
            </a:srgbClr>
          </a:solidFill>
          <a:ln>
            <a:solidFill>
              <a:srgbClr val="C00000"/>
            </a:solidFill>
          </a:ln>
        </p:spPr>
        <p:txBody>
          <a:bodyPr wrap="square" rtlCol="0">
            <a:spAutoFit/>
          </a:bodyPr>
          <a:lstStyle/>
          <a:p>
            <a:pPr algn="ctr"/>
            <a:r>
              <a:rPr lang="es-MX" sz="2400" b="1" dirty="0"/>
              <a:t>título revista</a:t>
            </a:r>
          </a:p>
        </p:txBody>
      </p:sp>
      <p:sp>
        <p:nvSpPr>
          <p:cNvPr id="9" name="CuadroTexto 8"/>
          <p:cNvSpPr txBox="1"/>
          <p:nvPr/>
        </p:nvSpPr>
        <p:spPr>
          <a:xfrm>
            <a:off x="2025317" y="3211790"/>
            <a:ext cx="2931694" cy="461665"/>
          </a:xfrm>
          <a:prstGeom prst="rect">
            <a:avLst/>
          </a:prstGeom>
          <a:solidFill>
            <a:srgbClr val="FF0000">
              <a:alpha val="30980"/>
            </a:srgbClr>
          </a:solidFill>
          <a:ln>
            <a:solidFill>
              <a:srgbClr val="C00000"/>
            </a:solidFill>
          </a:ln>
        </p:spPr>
        <p:txBody>
          <a:bodyPr wrap="square" rtlCol="0">
            <a:spAutoFit/>
          </a:bodyPr>
          <a:lstStyle/>
          <a:p>
            <a:pPr algn="ctr"/>
            <a:r>
              <a:rPr lang="es-MX" sz="2400" b="1" dirty="0"/>
              <a:t>año de publicación</a:t>
            </a:r>
          </a:p>
        </p:txBody>
      </p:sp>
      <p:sp>
        <p:nvSpPr>
          <p:cNvPr id="10" name="CuadroTexto 9"/>
          <p:cNvSpPr txBox="1"/>
          <p:nvPr/>
        </p:nvSpPr>
        <p:spPr>
          <a:xfrm>
            <a:off x="8163427" y="5758474"/>
            <a:ext cx="2931694" cy="461665"/>
          </a:xfrm>
          <a:prstGeom prst="rect">
            <a:avLst/>
          </a:prstGeom>
          <a:solidFill>
            <a:srgbClr val="FF0000">
              <a:alpha val="30980"/>
            </a:srgbClr>
          </a:solidFill>
          <a:ln>
            <a:solidFill>
              <a:srgbClr val="C00000"/>
            </a:solidFill>
          </a:ln>
        </p:spPr>
        <p:txBody>
          <a:bodyPr wrap="square" rtlCol="0">
            <a:spAutoFit/>
          </a:bodyPr>
          <a:lstStyle/>
          <a:p>
            <a:pPr algn="ctr"/>
            <a:r>
              <a:rPr lang="es-MX" sz="2400" b="1" dirty="0"/>
              <a:t>resúmenes 3 idiomas</a:t>
            </a:r>
          </a:p>
        </p:txBody>
      </p:sp>
      <p:sp>
        <p:nvSpPr>
          <p:cNvPr id="11" name="CuadroTexto 10"/>
          <p:cNvSpPr txBox="1"/>
          <p:nvPr/>
        </p:nvSpPr>
        <p:spPr>
          <a:xfrm>
            <a:off x="5985574" y="69141"/>
            <a:ext cx="3850163" cy="707886"/>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000" dirty="0" smtClean="0"/>
              <a:t>Registros de CLASE y PERIÓDICA: </a:t>
            </a:r>
          </a:p>
          <a:p>
            <a:pPr algn="ctr"/>
            <a:r>
              <a:rPr lang="es-MX" sz="2000" b="1" dirty="0" smtClean="0">
                <a:solidFill>
                  <a:srgbClr val="C00000"/>
                </a:solidFill>
                <a:effectLst>
                  <a:outerShdw blurRad="38100" dist="38100" dir="2700000" algn="tl">
                    <a:srgbClr val="000000">
                      <a:alpha val="43137"/>
                    </a:srgbClr>
                  </a:outerShdw>
                </a:effectLst>
              </a:rPr>
              <a:t>24</a:t>
            </a:r>
            <a:r>
              <a:rPr lang="es-MX" sz="2000" dirty="0" smtClean="0"/>
              <a:t> campos y </a:t>
            </a:r>
            <a:r>
              <a:rPr lang="es-MX" sz="2000" b="1" dirty="0" smtClean="0">
                <a:solidFill>
                  <a:srgbClr val="C00000"/>
                </a:solidFill>
                <a:effectLst>
                  <a:outerShdw blurRad="38100" dist="38100" dir="2700000" algn="tl">
                    <a:srgbClr val="000000">
                      <a:alpha val="43137"/>
                    </a:srgbClr>
                  </a:outerShdw>
                </a:effectLst>
              </a:rPr>
              <a:t>42</a:t>
            </a:r>
            <a:r>
              <a:rPr lang="es-MX" sz="2000" dirty="0" smtClean="0">
                <a:solidFill>
                  <a:srgbClr val="C00000"/>
                </a:solidFill>
              </a:rPr>
              <a:t> </a:t>
            </a:r>
            <a:r>
              <a:rPr lang="es-MX" sz="2000" dirty="0" err="1" smtClean="0"/>
              <a:t>subcampos</a:t>
            </a:r>
            <a:endParaRPr lang="es-MX" sz="2000" b="1" dirty="0"/>
          </a:p>
        </p:txBody>
      </p:sp>
      <p:graphicFrame>
        <p:nvGraphicFramePr>
          <p:cNvPr id="3" name="Tabla 2"/>
          <p:cNvGraphicFramePr>
            <a:graphicFrameLocks noGrp="1"/>
          </p:cNvGraphicFramePr>
          <p:nvPr>
            <p:extLst>
              <p:ext uri="{D42A27DB-BD31-4B8C-83A1-F6EECF244321}">
                <p14:modId xmlns:p14="http://schemas.microsoft.com/office/powerpoint/2010/main" val="2945923045"/>
              </p:ext>
            </p:extLst>
          </p:nvPr>
        </p:nvGraphicFramePr>
        <p:xfrm>
          <a:off x="9877646" y="104740"/>
          <a:ext cx="2314354" cy="4760514"/>
        </p:xfrm>
        <a:graphic>
          <a:graphicData uri="http://schemas.openxmlformats.org/drawingml/2006/table">
            <a:tbl>
              <a:tblPr>
                <a:tableStyleId>{5C22544A-7EE6-4342-B048-85BDC9FD1C3A}</a:tableStyleId>
              </a:tblPr>
              <a:tblGrid>
                <a:gridCol w="914401"/>
                <a:gridCol w="712381"/>
                <a:gridCol w="687572"/>
              </a:tblGrid>
              <a:tr h="192972">
                <a:tc gridSpan="3">
                  <a:txBody>
                    <a:bodyPr/>
                    <a:lstStyle/>
                    <a:p>
                      <a:pPr algn="l" fontAlgn="b"/>
                      <a:r>
                        <a:rPr lang="es-MX" sz="1200" b="1" u="none" strike="noStrike" dirty="0">
                          <a:effectLst/>
                        </a:rPr>
                        <a:t>Campos </a:t>
                      </a:r>
                      <a:r>
                        <a:rPr lang="es-MX" sz="1200" b="1" u="none" strike="noStrike" dirty="0" smtClean="0">
                          <a:effectLst/>
                        </a:rPr>
                        <a:t>y </a:t>
                      </a:r>
                      <a:r>
                        <a:rPr lang="es-MX" sz="1200" b="1" u="none" strike="noStrike" dirty="0" err="1" smtClean="0">
                          <a:effectLst/>
                        </a:rPr>
                        <a:t>subcampos</a:t>
                      </a:r>
                      <a:r>
                        <a:rPr lang="es-MX" sz="1200" b="1" u="none" strike="noStrike" baseline="0" dirty="0" smtClean="0">
                          <a:effectLst/>
                        </a:rPr>
                        <a:t> </a:t>
                      </a:r>
                      <a:r>
                        <a:rPr lang="es-MX" sz="1200" b="1" u="none" strike="noStrike" dirty="0" smtClean="0">
                          <a:effectLst/>
                        </a:rPr>
                        <a:t>en</a:t>
                      </a:r>
                    </a:p>
                    <a:p>
                      <a:pPr algn="l" fontAlgn="b"/>
                      <a:r>
                        <a:rPr lang="es-MX" sz="1200" b="1" u="none" strike="noStrike" dirty="0" smtClean="0">
                          <a:effectLst/>
                        </a:rPr>
                        <a:t> </a:t>
                      </a:r>
                      <a:r>
                        <a:rPr lang="es-MX" sz="1200" b="1" u="none" strike="noStrike" dirty="0">
                          <a:effectLst/>
                        </a:rPr>
                        <a:t>CLASE y PERIÓDICA</a:t>
                      </a:r>
                      <a:endParaRPr lang="es-MX" sz="1200" b="1" i="0" u="none" strike="noStrike" dirty="0">
                        <a:effectLst/>
                        <a:latin typeface="Arial" panose="020B0604020202020204" pitchFamily="34" charset="0"/>
                      </a:endParaRPr>
                    </a:p>
                  </a:txBody>
                  <a:tcPr marL="9009" marR="9009" marT="9009" marB="0" anchor="b"/>
                </a:tc>
                <a:tc hMerge="1">
                  <a:txBody>
                    <a:bodyPr/>
                    <a:lstStyle/>
                    <a:p>
                      <a:endParaRPr lang="es-MX"/>
                    </a:p>
                  </a:txBody>
                  <a:tcPr/>
                </a:tc>
                <a:tc hMerge="1">
                  <a:txBody>
                    <a:bodyPr/>
                    <a:lstStyle/>
                    <a:p>
                      <a:endParaRPr lang="es-MX"/>
                    </a:p>
                  </a:txBody>
                  <a:tcPr/>
                </a:tc>
              </a:tr>
              <a:tr h="162162">
                <a:tc>
                  <a:txBody>
                    <a:bodyPr/>
                    <a:lstStyle/>
                    <a:p>
                      <a:pPr algn="r" fontAlgn="ctr"/>
                      <a:r>
                        <a:rPr lang="es-MX" sz="1050" u="none" strike="noStrike" dirty="0">
                          <a:effectLst/>
                        </a:rPr>
                        <a:t>8</a:t>
                      </a:r>
                      <a:endParaRPr lang="es-MX" sz="1050" b="0" i="0" u="none" strike="noStrike" dirty="0">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1</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e</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dirty="0">
                          <a:effectLst/>
                        </a:rPr>
                        <a:t>22</a:t>
                      </a:r>
                      <a:endParaRPr lang="es-MX" sz="1050" b="0" i="0" u="none" strike="noStrike" dirty="0">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1</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a</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24</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1</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a</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dirty="0">
                          <a:effectLst/>
                        </a:rPr>
                        <a:t>35</a:t>
                      </a:r>
                      <a:endParaRPr lang="es-MX" sz="1050" b="0" i="0" u="none" strike="noStrike" dirty="0">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1</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a</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36</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1</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a</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39</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1</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a</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41</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1</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a</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100</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3</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a,z,6</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110</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3</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a,b,c</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120</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5</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z,u,v,w,x</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222</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1</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a</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245</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1</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a</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260</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1</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c</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300</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5</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dirty="0" err="1">
                          <a:effectLst/>
                        </a:rPr>
                        <a:t>a,b,c,d,e</a:t>
                      </a:r>
                      <a:endParaRPr lang="es-MX" sz="1050" b="0" i="0" u="none" strike="noStrike" dirty="0">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504</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1</a:t>
                      </a:r>
                      <a:endParaRPr lang="es-MX" sz="1050" b="0"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a:effectLst/>
                        </a:rPr>
                        <a:t>a</a:t>
                      </a:r>
                      <a:endParaRPr lang="es-MX" sz="1050" b="0" i="0" u="none" strike="noStrike">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520</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a:effectLst/>
                        </a:rPr>
                        <a:t>4</a:t>
                      </a:r>
                      <a:endParaRPr lang="es-MX" sz="1050" b="0" i="0" u="none" strike="noStrike">
                        <a:effectLst/>
                        <a:latin typeface="Arial" panose="020B0604020202020204" pitchFamily="34" charset="0"/>
                      </a:endParaRPr>
                    </a:p>
                  </a:txBody>
                  <a:tcPr marL="9009" marR="9009" marT="9009" marB="0" anchor="ctr"/>
                </a:tc>
                <a:tc>
                  <a:txBody>
                    <a:bodyPr/>
                    <a:lstStyle/>
                    <a:p>
                      <a:pPr algn="l" fontAlgn="ctr"/>
                      <a:r>
                        <a:rPr lang="es-MX" sz="1050" u="none" strike="noStrike" dirty="0" err="1">
                          <a:effectLst/>
                        </a:rPr>
                        <a:t>a,p,i,o</a:t>
                      </a:r>
                      <a:endParaRPr lang="es-MX" sz="1050" b="0" i="0" u="none" strike="noStrike" dirty="0">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546</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a:effectLst/>
                        </a:rPr>
                        <a:t>1</a:t>
                      </a:r>
                      <a:endParaRPr lang="es-MX" sz="1050" b="0" i="0" u="none" strike="noStrike">
                        <a:effectLst/>
                        <a:latin typeface="Arial" panose="020B0604020202020204" pitchFamily="34" charset="0"/>
                      </a:endParaRPr>
                    </a:p>
                  </a:txBody>
                  <a:tcPr marL="9009" marR="9009" marT="9009" marB="0" anchor="ctr"/>
                </a:tc>
                <a:tc>
                  <a:txBody>
                    <a:bodyPr/>
                    <a:lstStyle/>
                    <a:p>
                      <a:pPr algn="l" fontAlgn="ctr"/>
                      <a:r>
                        <a:rPr lang="es-MX" sz="1050" u="none" strike="noStrike" dirty="0">
                          <a:effectLst/>
                        </a:rPr>
                        <a:t>a</a:t>
                      </a:r>
                      <a:endParaRPr lang="es-MX" sz="1050" b="0" i="0" u="none" strike="noStrike" dirty="0">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590</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a:effectLst/>
                        </a:rPr>
                        <a:t>2</a:t>
                      </a:r>
                      <a:endParaRPr lang="es-MX" sz="1050" b="0" i="0" u="none" strike="noStrike">
                        <a:effectLst/>
                        <a:latin typeface="Arial" panose="020B0604020202020204" pitchFamily="34" charset="0"/>
                      </a:endParaRPr>
                    </a:p>
                  </a:txBody>
                  <a:tcPr marL="9009" marR="9009" marT="9009" marB="0" anchor="ctr"/>
                </a:tc>
                <a:tc>
                  <a:txBody>
                    <a:bodyPr/>
                    <a:lstStyle/>
                    <a:p>
                      <a:pPr algn="l" fontAlgn="ctr"/>
                      <a:r>
                        <a:rPr lang="es-MX" sz="1050" u="none" strike="noStrike" dirty="0" err="1">
                          <a:effectLst/>
                        </a:rPr>
                        <a:t>a,b</a:t>
                      </a:r>
                      <a:endParaRPr lang="es-MX" sz="1050" b="0" i="0" u="none" strike="noStrike" dirty="0">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650</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a:effectLst/>
                        </a:rPr>
                        <a:t>1</a:t>
                      </a:r>
                      <a:endParaRPr lang="es-MX" sz="1050" b="0" i="0" u="none" strike="noStrike">
                        <a:effectLst/>
                        <a:latin typeface="Arial" panose="020B0604020202020204" pitchFamily="34" charset="0"/>
                      </a:endParaRPr>
                    </a:p>
                  </a:txBody>
                  <a:tcPr marL="9009" marR="9009" marT="9009" marB="0" anchor="ctr"/>
                </a:tc>
                <a:tc>
                  <a:txBody>
                    <a:bodyPr/>
                    <a:lstStyle/>
                    <a:p>
                      <a:pPr algn="l" fontAlgn="ctr"/>
                      <a:r>
                        <a:rPr lang="es-MX" sz="1050" u="none" strike="noStrike" dirty="0">
                          <a:effectLst/>
                        </a:rPr>
                        <a:t>a</a:t>
                      </a:r>
                      <a:endParaRPr lang="es-MX" sz="1050" b="0" i="0" u="none" strike="noStrike" dirty="0">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653</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a:effectLst/>
                        </a:rPr>
                        <a:t>1</a:t>
                      </a:r>
                      <a:endParaRPr lang="es-MX" sz="1050" b="0" i="0" u="none" strike="noStrike">
                        <a:effectLst/>
                        <a:latin typeface="Arial" panose="020B0604020202020204" pitchFamily="34" charset="0"/>
                      </a:endParaRPr>
                    </a:p>
                  </a:txBody>
                  <a:tcPr marL="9009" marR="9009" marT="9009" marB="0" anchor="ctr"/>
                </a:tc>
                <a:tc>
                  <a:txBody>
                    <a:bodyPr/>
                    <a:lstStyle/>
                    <a:p>
                      <a:pPr algn="l" fontAlgn="ctr"/>
                      <a:r>
                        <a:rPr lang="es-MX" sz="1050" u="none" strike="noStrike" dirty="0">
                          <a:effectLst/>
                        </a:rPr>
                        <a:t>a</a:t>
                      </a:r>
                      <a:endParaRPr lang="es-MX" sz="1050" b="0" i="0" u="none" strike="noStrike" dirty="0">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654</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a:effectLst/>
                        </a:rPr>
                        <a:t>1</a:t>
                      </a:r>
                      <a:endParaRPr lang="es-MX" sz="1050" b="0" i="0" u="none" strike="noStrike">
                        <a:effectLst/>
                        <a:latin typeface="Arial" panose="020B0604020202020204" pitchFamily="34" charset="0"/>
                      </a:endParaRPr>
                    </a:p>
                  </a:txBody>
                  <a:tcPr marL="9009" marR="9009" marT="9009" marB="0" anchor="ctr"/>
                </a:tc>
                <a:tc>
                  <a:txBody>
                    <a:bodyPr/>
                    <a:lstStyle/>
                    <a:p>
                      <a:pPr algn="l" fontAlgn="ctr"/>
                      <a:r>
                        <a:rPr lang="es-MX" sz="1050" u="none" strike="noStrike" dirty="0">
                          <a:effectLst/>
                        </a:rPr>
                        <a:t>a</a:t>
                      </a:r>
                      <a:endParaRPr lang="es-MX" sz="1050" b="0" i="0" u="none" strike="noStrike" dirty="0">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698</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a:effectLst/>
                        </a:rPr>
                        <a:t>1</a:t>
                      </a:r>
                      <a:endParaRPr lang="es-MX" sz="1050" b="0" i="0" u="none" strike="noStrike">
                        <a:effectLst/>
                        <a:latin typeface="Arial" panose="020B0604020202020204" pitchFamily="34" charset="0"/>
                      </a:endParaRPr>
                    </a:p>
                  </a:txBody>
                  <a:tcPr marL="9009" marR="9009" marT="9009" marB="0" anchor="ctr"/>
                </a:tc>
                <a:tc>
                  <a:txBody>
                    <a:bodyPr/>
                    <a:lstStyle/>
                    <a:p>
                      <a:pPr algn="l" fontAlgn="ctr"/>
                      <a:r>
                        <a:rPr lang="es-MX" sz="1050" u="none" strike="noStrike" dirty="0">
                          <a:effectLst/>
                        </a:rPr>
                        <a:t>a</a:t>
                      </a:r>
                      <a:endParaRPr lang="es-MX" sz="1050" b="0" i="0" u="none" strike="noStrike" dirty="0">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856</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a:effectLst/>
                        </a:rPr>
                        <a:t>2</a:t>
                      </a:r>
                      <a:endParaRPr lang="es-MX" sz="1050" b="0" i="0" u="none" strike="noStrike">
                        <a:effectLst/>
                        <a:latin typeface="Arial" panose="020B0604020202020204" pitchFamily="34" charset="0"/>
                      </a:endParaRPr>
                    </a:p>
                  </a:txBody>
                  <a:tcPr marL="9009" marR="9009" marT="9009" marB="0" anchor="ctr"/>
                </a:tc>
                <a:tc>
                  <a:txBody>
                    <a:bodyPr/>
                    <a:lstStyle/>
                    <a:p>
                      <a:pPr algn="l" fontAlgn="ctr"/>
                      <a:r>
                        <a:rPr lang="es-MX" sz="1050" u="none" strike="noStrike" dirty="0" err="1">
                          <a:effectLst/>
                        </a:rPr>
                        <a:t>u,y</a:t>
                      </a:r>
                      <a:endParaRPr lang="es-MX" sz="1050" b="0" i="0" u="none" strike="noStrike" dirty="0">
                        <a:effectLst/>
                        <a:latin typeface="Arial" panose="020B0604020202020204" pitchFamily="34" charset="0"/>
                      </a:endParaRPr>
                    </a:p>
                  </a:txBody>
                  <a:tcPr marL="9009" marR="9009" marT="9009" marB="0" anchor="ctr"/>
                </a:tc>
              </a:tr>
              <a:tr h="162162">
                <a:tc>
                  <a:txBody>
                    <a:bodyPr/>
                    <a:lstStyle/>
                    <a:p>
                      <a:pPr algn="r" fontAlgn="ctr"/>
                      <a:r>
                        <a:rPr lang="es-MX" sz="1050" u="none" strike="noStrike">
                          <a:effectLst/>
                        </a:rPr>
                        <a:t>852</a:t>
                      </a:r>
                      <a:endParaRPr lang="es-MX" sz="1050" b="0"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a:effectLst/>
                        </a:rPr>
                        <a:t>2</a:t>
                      </a:r>
                      <a:endParaRPr lang="es-MX" sz="1050" b="0" i="0" u="none" strike="noStrike">
                        <a:effectLst/>
                        <a:latin typeface="Arial" panose="020B0604020202020204" pitchFamily="34" charset="0"/>
                      </a:endParaRPr>
                    </a:p>
                  </a:txBody>
                  <a:tcPr marL="9009" marR="9009" marT="9009" marB="0" anchor="ctr"/>
                </a:tc>
                <a:tc>
                  <a:txBody>
                    <a:bodyPr/>
                    <a:lstStyle/>
                    <a:p>
                      <a:pPr algn="l" fontAlgn="ctr"/>
                      <a:r>
                        <a:rPr lang="es-MX" sz="1050" u="none" strike="noStrike" dirty="0" err="1">
                          <a:effectLst/>
                        </a:rPr>
                        <a:t>u,y</a:t>
                      </a:r>
                      <a:endParaRPr lang="es-MX" sz="1050" b="0" i="0" u="none" strike="noStrike" dirty="0">
                        <a:effectLst/>
                        <a:latin typeface="Arial" panose="020B0604020202020204" pitchFamily="34" charset="0"/>
                      </a:endParaRPr>
                    </a:p>
                  </a:txBody>
                  <a:tcPr marL="9009" marR="9009" marT="9009" marB="0" anchor="ctr"/>
                </a:tc>
              </a:tr>
              <a:tr h="306305">
                <a:tc>
                  <a:txBody>
                    <a:bodyPr/>
                    <a:lstStyle/>
                    <a:p>
                      <a:pPr algn="r" fontAlgn="ctr"/>
                      <a:r>
                        <a:rPr lang="es-MX" sz="1050" u="none" strike="noStrike">
                          <a:effectLst/>
                        </a:rPr>
                        <a:t>24 campos</a:t>
                      </a:r>
                      <a:endParaRPr lang="es-MX" sz="1050" b="1" i="0" u="none" strike="noStrike">
                        <a:effectLst/>
                        <a:latin typeface="Arial" panose="020B0604020202020204" pitchFamily="34" charset="0"/>
                      </a:endParaRPr>
                    </a:p>
                  </a:txBody>
                  <a:tcPr marL="9009" marR="9009" marT="9009" marB="0" anchor="ctr"/>
                </a:tc>
                <a:tc>
                  <a:txBody>
                    <a:bodyPr/>
                    <a:lstStyle/>
                    <a:p>
                      <a:pPr algn="r" fontAlgn="ctr"/>
                      <a:r>
                        <a:rPr lang="es-MX" sz="1050" u="none" strike="noStrike" dirty="0">
                          <a:effectLst/>
                        </a:rPr>
                        <a:t>42 </a:t>
                      </a:r>
                      <a:endParaRPr lang="es-MX" sz="1050" u="none" strike="noStrike" dirty="0" smtClean="0">
                        <a:effectLst/>
                      </a:endParaRPr>
                    </a:p>
                    <a:p>
                      <a:pPr algn="r" fontAlgn="ctr"/>
                      <a:r>
                        <a:rPr lang="es-MX" sz="1050" u="none" strike="noStrike" dirty="0" err="1" smtClean="0">
                          <a:effectLst/>
                        </a:rPr>
                        <a:t>subcampos</a:t>
                      </a:r>
                      <a:endParaRPr lang="es-MX" sz="1050" b="1" i="0" u="none" strike="noStrike" dirty="0">
                        <a:effectLst/>
                        <a:latin typeface="Arial" panose="020B0604020202020204" pitchFamily="34" charset="0"/>
                      </a:endParaRPr>
                    </a:p>
                  </a:txBody>
                  <a:tcPr marL="9009" marR="9009" marT="9009" marB="0" anchor="ctr"/>
                </a:tc>
                <a:tc>
                  <a:txBody>
                    <a:bodyPr/>
                    <a:lstStyle/>
                    <a:p>
                      <a:pPr algn="l" fontAlgn="ctr"/>
                      <a:r>
                        <a:rPr lang="es-MX" sz="1050" u="none" strike="noStrike" dirty="0">
                          <a:effectLst/>
                        </a:rPr>
                        <a:t> </a:t>
                      </a:r>
                      <a:endParaRPr lang="es-MX" sz="1050" b="0" i="0" u="none" strike="noStrike" dirty="0">
                        <a:effectLst/>
                        <a:latin typeface="Arial" panose="020B0604020202020204" pitchFamily="34" charset="0"/>
                      </a:endParaRPr>
                    </a:p>
                  </a:txBody>
                  <a:tcPr marL="9009" marR="9009" marT="9009" marB="0" anchor="ctr"/>
                </a:tc>
              </a:tr>
            </a:tbl>
          </a:graphicData>
        </a:graphic>
      </p:graphicFrame>
    </p:spTree>
    <p:extLst>
      <p:ext uri="{BB962C8B-B14F-4D97-AF65-F5344CB8AC3E}">
        <p14:creationId xmlns:p14="http://schemas.microsoft.com/office/powerpoint/2010/main" val="34595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49557" r="70000" b="13333"/>
          <a:stretch/>
        </p:blipFill>
        <p:spPr>
          <a:xfrm>
            <a:off x="0" y="190500"/>
            <a:ext cx="6438900" cy="6438900"/>
          </a:xfrm>
          <a:prstGeom prst="rect">
            <a:avLst/>
          </a:prstGeom>
        </p:spPr>
      </p:pic>
      <p:sp>
        <p:nvSpPr>
          <p:cNvPr id="5" name="CuadroTexto 4"/>
          <p:cNvSpPr txBox="1"/>
          <p:nvPr/>
        </p:nvSpPr>
        <p:spPr>
          <a:xfrm>
            <a:off x="4637113" y="1209082"/>
            <a:ext cx="2277979" cy="461665"/>
          </a:xfrm>
          <a:prstGeom prst="rect">
            <a:avLst/>
          </a:prstGeom>
          <a:solidFill>
            <a:srgbClr val="FF0000">
              <a:alpha val="30980"/>
            </a:srgbClr>
          </a:solidFill>
          <a:ln>
            <a:solidFill>
              <a:srgbClr val="C00000"/>
            </a:solidFill>
          </a:ln>
        </p:spPr>
        <p:txBody>
          <a:bodyPr wrap="square" rtlCol="0">
            <a:spAutoFit/>
          </a:bodyPr>
          <a:lstStyle/>
          <a:p>
            <a:pPr algn="ctr"/>
            <a:r>
              <a:rPr lang="es-MX" sz="2400" b="1" dirty="0"/>
              <a:t>palabras clave</a:t>
            </a:r>
          </a:p>
        </p:txBody>
      </p:sp>
      <p:sp>
        <p:nvSpPr>
          <p:cNvPr id="6" name="CuadroTexto 5"/>
          <p:cNvSpPr txBox="1"/>
          <p:nvPr/>
        </p:nvSpPr>
        <p:spPr>
          <a:xfrm>
            <a:off x="4637112" y="3919241"/>
            <a:ext cx="2277979" cy="461665"/>
          </a:xfrm>
          <a:prstGeom prst="rect">
            <a:avLst/>
          </a:prstGeom>
          <a:solidFill>
            <a:srgbClr val="FF0000">
              <a:alpha val="30980"/>
            </a:srgbClr>
          </a:solidFill>
          <a:ln>
            <a:solidFill>
              <a:srgbClr val="C00000"/>
            </a:solidFill>
          </a:ln>
        </p:spPr>
        <p:txBody>
          <a:bodyPr wrap="square" rtlCol="0">
            <a:spAutoFit/>
          </a:bodyPr>
          <a:lstStyle/>
          <a:p>
            <a:pPr algn="ctr"/>
            <a:r>
              <a:rPr lang="es-MX" sz="2400" b="1" dirty="0" err="1" smtClean="0"/>
              <a:t>keywords</a:t>
            </a:r>
            <a:endParaRPr lang="es-MX" sz="2400" b="1" dirty="0"/>
          </a:p>
        </p:txBody>
      </p:sp>
      <p:pic>
        <p:nvPicPr>
          <p:cNvPr id="7" name="Imagen 6"/>
          <p:cNvPicPr>
            <a:picLocks noChangeAspect="1"/>
          </p:cNvPicPr>
          <p:nvPr/>
        </p:nvPicPr>
        <p:blipFill rotWithShape="1">
          <a:blip r:embed="rId3"/>
          <a:srcRect l="25000" t="14445" r="26250" b="10000"/>
          <a:stretch/>
        </p:blipFill>
        <p:spPr>
          <a:xfrm>
            <a:off x="7105488" y="299741"/>
            <a:ext cx="4781711" cy="5453359"/>
          </a:xfrm>
          <a:prstGeom prst="rect">
            <a:avLst/>
          </a:prstGeom>
        </p:spPr>
      </p:pic>
      <p:sp>
        <p:nvSpPr>
          <p:cNvPr id="8" name="Elipse 7"/>
          <p:cNvSpPr/>
          <p:nvPr/>
        </p:nvSpPr>
        <p:spPr>
          <a:xfrm>
            <a:off x="2466865" y="5600700"/>
            <a:ext cx="3028950" cy="685800"/>
          </a:xfrm>
          <a:prstGeom prst="ellipse">
            <a:avLst/>
          </a:prstGeom>
          <a:solidFill>
            <a:srgbClr val="FF0000">
              <a:alpha val="38039"/>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0" name="Conector recto de flecha 9"/>
          <p:cNvCxnSpPr/>
          <p:nvPr/>
        </p:nvCxnSpPr>
        <p:spPr>
          <a:xfrm flipV="1">
            <a:off x="5491167" y="5676900"/>
            <a:ext cx="1614321" cy="266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ipse 13"/>
          <p:cNvSpPr/>
          <p:nvPr/>
        </p:nvSpPr>
        <p:spPr>
          <a:xfrm>
            <a:off x="2466865" y="6019800"/>
            <a:ext cx="3028950" cy="685800"/>
          </a:xfrm>
          <a:prstGeom prst="ellipse">
            <a:avLst/>
          </a:prstGeom>
          <a:solidFill>
            <a:srgbClr val="FF0000">
              <a:alpha val="38039"/>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4190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5194" t="24965" r="1881" b="20444"/>
          <a:stretch/>
        </p:blipFill>
        <p:spPr>
          <a:xfrm>
            <a:off x="342212" y="1774209"/>
            <a:ext cx="11135555" cy="4123472"/>
          </a:xfrm>
          <a:prstGeom prst="rect">
            <a:avLst/>
          </a:prstGeom>
        </p:spPr>
      </p:pic>
      <p:pic>
        <p:nvPicPr>
          <p:cNvPr id="5" name="Imagen 4"/>
          <p:cNvPicPr>
            <a:picLocks noChangeAspect="1"/>
          </p:cNvPicPr>
          <p:nvPr/>
        </p:nvPicPr>
        <p:blipFill rotWithShape="1">
          <a:blip r:embed="rId3"/>
          <a:srcRect l="77496" t="39801" r="10959" b="43333"/>
          <a:stretch/>
        </p:blipFill>
        <p:spPr>
          <a:xfrm>
            <a:off x="10134847" y="2101756"/>
            <a:ext cx="1759372" cy="1445772"/>
          </a:xfrm>
          <a:prstGeom prst="rect">
            <a:avLst/>
          </a:prstGeom>
          <a:effectLst>
            <a:outerShdw blurRad="50800" dist="101600" dir="5400000" algn="t" rotWithShape="0">
              <a:prstClr val="black">
                <a:alpha val="40000"/>
              </a:prstClr>
            </a:outerShdw>
          </a:effectLst>
        </p:spPr>
      </p:pic>
      <p:pic>
        <p:nvPicPr>
          <p:cNvPr id="6" name="Imagen 5"/>
          <p:cNvPicPr>
            <a:picLocks noChangeAspect="1"/>
          </p:cNvPicPr>
          <p:nvPr/>
        </p:nvPicPr>
        <p:blipFill rotWithShape="1">
          <a:blip r:embed="rId4"/>
          <a:srcRect l="4358" t="12069" r="69314" b="78856"/>
          <a:stretch/>
        </p:blipFill>
        <p:spPr>
          <a:xfrm>
            <a:off x="8741586" y="207919"/>
            <a:ext cx="3152633" cy="611225"/>
          </a:xfrm>
          <a:prstGeom prst="rect">
            <a:avLst/>
          </a:prstGeom>
          <a:effectLst>
            <a:outerShdw blurRad="50800" dist="114300" dir="5400000" algn="t" rotWithShape="0">
              <a:prstClr val="black">
                <a:alpha val="40000"/>
              </a:prstClr>
            </a:outerShdw>
          </a:effectLst>
        </p:spPr>
      </p:pic>
      <p:sp>
        <p:nvSpPr>
          <p:cNvPr id="7" name="CuadroTexto 6"/>
          <p:cNvSpPr txBox="1"/>
          <p:nvPr/>
        </p:nvSpPr>
        <p:spPr>
          <a:xfrm>
            <a:off x="221231" y="300250"/>
            <a:ext cx="6609950" cy="707886"/>
          </a:xfrm>
          <a:prstGeom prst="rect">
            <a:avLst/>
          </a:prstGeom>
          <a:solidFill>
            <a:srgbClr val="FFC000"/>
          </a:solidFill>
          <a:scene3d>
            <a:camera prst="orthographicFront"/>
            <a:lightRig rig="threePt" dir="t"/>
          </a:scene3d>
          <a:sp3d>
            <a:bevelT/>
          </a:sp3d>
        </p:spPr>
        <p:txBody>
          <a:bodyPr wrap="square" rtlCol="0">
            <a:spAutoFit/>
          </a:bodyPr>
          <a:lstStyle/>
          <a:p>
            <a:r>
              <a:rPr lang="es-MX" sz="2000" dirty="0"/>
              <a:t>Consultas de </a:t>
            </a:r>
            <a:r>
              <a:rPr lang="es-MX" sz="2000" b="1" dirty="0" err="1">
                <a:effectLst>
                  <a:outerShdw blurRad="38100" dist="38100" dir="2700000" algn="tl">
                    <a:srgbClr val="000000">
                      <a:alpha val="43137"/>
                    </a:srgbClr>
                  </a:outerShdw>
                </a:effectLst>
              </a:rPr>
              <a:t>Biblat</a:t>
            </a:r>
            <a:r>
              <a:rPr lang="es-MX" sz="2000" dirty="0"/>
              <a:t> (consultas según </a:t>
            </a:r>
            <a:r>
              <a:rPr lang="es-MX" sz="2000" b="1" dirty="0"/>
              <a:t>Google </a:t>
            </a:r>
            <a:r>
              <a:rPr lang="es-MX" sz="2000" b="1" dirty="0" err="1"/>
              <a:t>Analytics</a:t>
            </a:r>
            <a:r>
              <a:rPr lang="es-MX" sz="2000" dirty="0"/>
              <a:t>)</a:t>
            </a:r>
          </a:p>
          <a:p>
            <a:r>
              <a:rPr lang="es-MX" sz="2000" dirty="0"/>
              <a:t>Conteo entre de </a:t>
            </a:r>
            <a:r>
              <a:rPr lang="es-MX" sz="2000" b="1" dirty="0"/>
              <a:t>2014</a:t>
            </a:r>
            <a:r>
              <a:rPr lang="es-MX" sz="2000" dirty="0"/>
              <a:t> a </a:t>
            </a:r>
            <a:r>
              <a:rPr lang="es-MX" sz="2000" b="1" dirty="0"/>
              <a:t>jul. 2016</a:t>
            </a:r>
          </a:p>
        </p:txBody>
      </p:sp>
      <p:grpSp>
        <p:nvGrpSpPr>
          <p:cNvPr id="9" name="Grupo 8"/>
          <p:cNvGrpSpPr/>
          <p:nvPr/>
        </p:nvGrpSpPr>
        <p:grpSpPr>
          <a:xfrm>
            <a:off x="9232294" y="5152546"/>
            <a:ext cx="2815389" cy="1700200"/>
            <a:chOff x="9228220" y="2683045"/>
            <a:chExt cx="2815389" cy="1700200"/>
          </a:xfrm>
        </p:grpSpPr>
        <p:sp>
          <p:nvSpPr>
            <p:cNvPr id="10" name="Llamada rectangular 9"/>
            <p:cNvSpPr/>
            <p:nvPr/>
          </p:nvSpPr>
          <p:spPr>
            <a:xfrm rot="5400000">
              <a:off x="9811752" y="2099513"/>
              <a:ext cx="1648326" cy="2815389"/>
            </a:xfrm>
            <a:prstGeom prst="wedgeRectCallout">
              <a:avLst>
                <a:gd name="adj1" fmla="val -163071"/>
                <a:gd name="adj2" fmla="val -3830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p:cNvSpPr txBox="1"/>
            <p:nvPr/>
          </p:nvSpPr>
          <p:spPr>
            <a:xfrm>
              <a:off x="9498931" y="2721252"/>
              <a:ext cx="2298031" cy="1661993"/>
            </a:xfrm>
            <a:prstGeom prst="rect">
              <a:avLst/>
            </a:prstGeom>
            <a:noFill/>
          </p:spPr>
          <p:txBody>
            <a:bodyPr wrap="square" rtlCol="0">
              <a:spAutoFit/>
            </a:bodyPr>
            <a:lstStyle/>
            <a:p>
              <a:pPr algn="ctr"/>
              <a:r>
                <a:rPr lang="es-MX" sz="2800" b="1" dirty="0"/>
                <a:t>3,915 consultas diarias </a:t>
              </a:r>
            </a:p>
            <a:p>
              <a:pPr algn="ctr"/>
              <a:r>
                <a:rPr lang="es-MX" dirty="0"/>
                <a:t>(el día 5 abril 2016)</a:t>
              </a:r>
            </a:p>
          </p:txBody>
        </p:sp>
      </p:grpSp>
      <p:grpSp>
        <p:nvGrpSpPr>
          <p:cNvPr id="12" name="Grupo 11"/>
          <p:cNvGrpSpPr/>
          <p:nvPr/>
        </p:nvGrpSpPr>
        <p:grpSpPr>
          <a:xfrm>
            <a:off x="6281549" y="5008729"/>
            <a:ext cx="2815389" cy="1974558"/>
            <a:chOff x="9228220" y="2683045"/>
            <a:chExt cx="2815389" cy="1792533"/>
          </a:xfrm>
        </p:grpSpPr>
        <p:sp>
          <p:nvSpPr>
            <p:cNvPr id="13" name="Llamada rectangular 12"/>
            <p:cNvSpPr/>
            <p:nvPr/>
          </p:nvSpPr>
          <p:spPr>
            <a:xfrm rot="5400000">
              <a:off x="9811752" y="2099513"/>
              <a:ext cx="1648326" cy="2815389"/>
            </a:xfrm>
            <a:prstGeom prst="wedgeRectCallout">
              <a:avLst>
                <a:gd name="adj1" fmla="val -177704"/>
                <a:gd name="adj2" fmla="val -7999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p:cNvSpPr txBox="1"/>
            <p:nvPr/>
          </p:nvSpPr>
          <p:spPr>
            <a:xfrm>
              <a:off x="9498931" y="2721252"/>
              <a:ext cx="2298031" cy="1754326"/>
            </a:xfrm>
            <a:prstGeom prst="rect">
              <a:avLst/>
            </a:prstGeom>
            <a:noFill/>
          </p:spPr>
          <p:txBody>
            <a:bodyPr wrap="square" rtlCol="0">
              <a:spAutoFit/>
            </a:bodyPr>
            <a:lstStyle/>
            <a:p>
              <a:pPr algn="ctr"/>
              <a:r>
                <a:rPr lang="es-MX" sz="2400" dirty="0"/>
                <a:t>Pico máximo de consultas:</a:t>
              </a:r>
            </a:p>
            <a:p>
              <a:pPr algn="ctr"/>
              <a:r>
                <a:rPr lang="es-MX" sz="2400" b="1" dirty="0"/>
                <a:t>42,265</a:t>
              </a:r>
              <a:r>
                <a:rPr lang="es-MX" dirty="0"/>
                <a:t> </a:t>
              </a:r>
            </a:p>
            <a:p>
              <a:pPr algn="ctr"/>
              <a:r>
                <a:rPr lang="es-MX" dirty="0"/>
                <a:t>consultas en un día</a:t>
              </a:r>
            </a:p>
            <a:p>
              <a:pPr algn="ctr"/>
              <a:r>
                <a:rPr lang="es-MX" dirty="0"/>
                <a:t>19 marzo 2016</a:t>
              </a:r>
            </a:p>
          </p:txBody>
        </p:sp>
      </p:grpSp>
      <p:grpSp>
        <p:nvGrpSpPr>
          <p:cNvPr id="20" name="Grupo 19"/>
          <p:cNvGrpSpPr/>
          <p:nvPr/>
        </p:nvGrpSpPr>
        <p:grpSpPr>
          <a:xfrm>
            <a:off x="7928129" y="1162408"/>
            <a:ext cx="2474182" cy="1362428"/>
            <a:chOff x="7928129" y="1162408"/>
            <a:chExt cx="2474182" cy="1362428"/>
          </a:xfrm>
        </p:grpSpPr>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2026" y="1162408"/>
              <a:ext cx="890979" cy="590758"/>
            </a:xfrm>
            <a:prstGeom prst="rect">
              <a:avLst/>
            </a:prstGeom>
          </p:spPr>
        </p:pic>
        <p:sp>
          <p:nvSpPr>
            <p:cNvPr id="16" name="CuadroTexto 15"/>
            <p:cNvSpPr txBox="1"/>
            <p:nvPr/>
          </p:nvSpPr>
          <p:spPr>
            <a:xfrm>
              <a:off x="7928129" y="1684481"/>
              <a:ext cx="2474182" cy="523220"/>
            </a:xfrm>
            <a:prstGeom prst="rect">
              <a:avLst/>
            </a:prstGeom>
            <a:solidFill>
              <a:srgbClr val="FF0000"/>
            </a:solidFill>
          </p:spPr>
          <p:txBody>
            <a:bodyPr wrap="square" rtlCol="0">
              <a:spAutoFit/>
            </a:bodyPr>
            <a:lstStyle/>
            <a:p>
              <a:pPr algn="ctr"/>
              <a:r>
                <a:rPr lang="es-MX" sz="1400" b="1" dirty="0">
                  <a:solidFill>
                    <a:schemeClr val="accent4">
                      <a:lumMod val="60000"/>
                      <a:lumOff val="40000"/>
                    </a:schemeClr>
                  </a:solidFill>
                </a:rPr>
                <a:t>al parecer este inusual pico de consultas provino de China</a:t>
              </a:r>
            </a:p>
          </p:txBody>
        </p:sp>
        <p:cxnSp>
          <p:nvCxnSpPr>
            <p:cNvPr id="18" name="Conector recto de flecha 17"/>
            <p:cNvCxnSpPr/>
            <p:nvPr/>
          </p:nvCxnSpPr>
          <p:spPr>
            <a:xfrm>
              <a:off x="9962866" y="2197290"/>
              <a:ext cx="13647" cy="3275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upo 25"/>
          <p:cNvGrpSpPr/>
          <p:nvPr/>
        </p:nvGrpSpPr>
        <p:grpSpPr>
          <a:xfrm>
            <a:off x="1882796" y="2101756"/>
            <a:ext cx="2298031" cy="919045"/>
            <a:chOff x="1882796" y="2101756"/>
            <a:chExt cx="2298031" cy="919045"/>
          </a:xfrm>
        </p:grpSpPr>
        <p:sp>
          <p:nvSpPr>
            <p:cNvPr id="22" name="Llamada rectangular 21"/>
            <p:cNvSpPr/>
            <p:nvPr/>
          </p:nvSpPr>
          <p:spPr>
            <a:xfrm rot="5400000">
              <a:off x="2575597" y="1517227"/>
              <a:ext cx="919041" cy="2088108"/>
            </a:xfrm>
            <a:prstGeom prst="wedgeRectCallout">
              <a:avLst>
                <a:gd name="adj1" fmla="val 194672"/>
                <a:gd name="adj2" fmla="val 2270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CuadroTexto 22"/>
            <p:cNvSpPr txBox="1"/>
            <p:nvPr/>
          </p:nvSpPr>
          <p:spPr>
            <a:xfrm>
              <a:off x="1882796" y="2101756"/>
              <a:ext cx="2298031" cy="799016"/>
            </a:xfrm>
            <a:prstGeom prst="rect">
              <a:avLst/>
            </a:prstGeom>
            <a:noFill/>
          </p:spPr>
          <p:txBody>
            <a:bodyPr wrap="square" rtlCol="0">
              <a:spAutoFit/>
            </a:bodyPr>
            <a:lstStyle/>
            <a:p>
              <a:pPr algn="ctr"/>
              <a:r>
                <a:rPr lang="es-MX" sz="2400" b="1" dirty="0"/>
                <a:t>1,938,689 </a:t>
              </a:r>
              <a:r>
                <a:rPr lang="es-MX" sz="2400" dirty="0"/>
                <a:t>usuarios únicos</a:t>
              </a:r>
              <a:endParaRPr lang="es-MX" dirty="0"/>
            </a:p>
          </p:txBody>
        </p:sp>
      </p:grpSp>
      <p:grpSp>
        <p:nvGrpSpPr>
          <p:cNvPr id="27" name="Grupo 26"/>
          <p:cNvGrpSpPr/>
          <p:nvPr/>
        </p:nvGrpSpPr>
        <p:grpSpPr>
          <a:xfrm>
            <a:off x="3981094" y="2101761"/>
            <a:ext cx="2298031" cy="919041"/>
            <a:chOff x="3981094" y="2101761"/>
            <a:chExt cx="2298031" cy="919041"/>
          </a:xfrm>
        </p:grpSpPr>
        <p:sp>
          <p:nvSpPr>
            <p:cNvPr id="24" name="Llamada rectangular 23"/>
            <p:cNvSpPr/>
            <p:nvPr/>
          </p:nvSpPr>
          <p:spPr>
            <a:xfrm rot="5400000">
              <a:off x="4711990" y="1517228"/>
              <a:ext cx="919041" cy="2088108"/>
            </a:xfrm>
            <a:prstGeom prst="wedgeRectCallout">
              <a:avLst>
                <a:gd name="adj1" fmla="val 179822"/>
                <a:gd name="adj2" fmla="val 27282"/>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CuadroTexto 24"/>
            <p:cNvSpPr txBox="1"/>
            <p:nvPr/>
          </p:nvSpPr>
          <p:spPr>
            <a:xfrm>
              <a:off x="3981094" y="2161771"/>
              <a:ext cx="2298031" cy="830997"/>
            </a:xfrm>
            <a:prstGeom prst="rect">
              <a:avLst/>
            </a:prstGeom>
            <a:noFill/>
          </p:spPr>
          <p:txBody>
            <a:bodyPr wrap="square" rtlCol="0">
              <a:spAutoFit/>
            </a:bodyPr>
            <a:lstStyle/>
            <a:p>
              <a:pPr algn="ctr"/>
              <a:r>
                <a:rPr lang="es-MX" sz="2400" b="1" dirty="0"/>
                <a:t>3,680,535</a:t>
              </a:r>
            </a:p>
            <a:p>
              <a:pPr algn="ctr"/>
              <a:r>
                <a:rPr lang="es-MX" sz="2400" dirty="0"/>
                <a:t>consultas</a:t>
              </a:r>
              <a:endParaRPr lang="es-MX" dirty="0"/>
            </a:p>
          </p:txBody>
        </p:sp>
      </p:grpSp>
    </p:spTree>
    <p:extLst>
      <p:ext uri="{BB962C8B-B14F-4D97-AF65-F5344CB8AC3E}">
        <p14:creationId xmlns:p14="http://schemas.microsoft.com/office/powerpoint/2010/main" val="20668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71001" t="17556" r="8624" b="47333"/>
          <a:stretch/>
        </p:blipFill>
        <p:spPr>
          <a:xfrm>
            <a:off x="5706979" y="2011356"/>
            <a:ext cx="3105150" cy="3009900"/>
          </a:xfrm>
          <a:prstGeom prst="rect">
            <a:avLst/>
          </a:prstGeom>
        </p:spPr>
      </p:pic>
      <p:pic>
        <p:nvPicPr>
          <p:cNvPr id="5" name="Imagen 4"/>
          <p:cNvPicPr>
            <a:picLocks noChangeAspect="1"/>
          </p:cNvPicPr>
          <p:nvPr/>
        </p:nvPicPr>
        <p:blipFill rotWithShape="1">
          <a:blip r:embed="rId2"/>
          <a:srcRect l="20876" t="20668" r="49812" b="49555"/>
          <a:stretch/>
        </p:blipFill>
        <p:spPr>
          <a:xfrm>
            <a:off x="680034" y="2400300"/>
            <a:ext cx="4467225" cy="2552700"/>
          </a:xfrm>
          <a:prstGeom prst="rect">
            <a:avLst/>
          </a:prstGeom>
        </p:spPr>
      </p:pic>
      <p:pic>
        <p:nvPicPr>
          <p:cNvPr id="6" name="Imagen 5"/>
          <p:cNvPicPr>
            <a:picLocks noChangeAspect="1"/>
          </p:cNvPicPr>
          <p:nvPr/>
        </p:nvPicPr>
        <p:blipFill rotWithShape="1">
          <a:blip r:embed="rId3"/>
          <a:srcRect l="4358" t="12069" r="69314" b="78856"/>
          <a:stretch/>
        </p:blipFill>
        <p:spPr>
          <a:xfrm>
            <a:off x="2805111" y="105473"/>
            <a:ext cx="3152633" cy="611225"/>
          </a:xfrm>
          <a:prstGeom prst="rect">
            <a:avLst/>
          </a:prstGeom>
          <a:effectLst>
            <a:outerShdw blurRad="50800" dist="114300" dir="5400000" algn="t" rotWithShape="0">
              <a:prstClr val="black">
                <a:alpha val="40000"/>
              </a:prstClr>
            </a:outerShdw>
          </a:effectLst>
        </p:spPr>
      </p:pic>
      <p:pic>
        <p:nvPicPr>
          <p:cNvPr id="7" name="Imagen 6"/>
          <p:cNvPicPr>
            <a:picLocks noChangeAspect="1"/>
          </p:cNvPicPr>
          <p:nvPr/>
        </p:nvPicPr>
        <p:blipFill rotWithShape="1">
          <a:blip r:embed="rId4"/>
          <a:srcRect l="4298" t="11053" r="75241" b="77271"/>
          <a:stretch/>
        </p:blipFill>
        <p:spPr>
          <a:xfrm>
            <a:off x="273001" y="55516"/>
            <a:ext cx="2279699" cy="731804"/>
          </a:xfrm>
          <a:prstGeom prst="rect">
            <a:avLst/>
          </a:prstGeom>
        </p:spPr>
      </p:pic>
      <p:sp>
        <p:nvSpPr>
          <p:cNvPr id="8" name="CuadroTexto 7"/>
          <p:cNvSpPr txBox="1"/>
          <p:nvPr/>
        </p:nvSpPr>
        <p:spPr>
          <a:xfrm>
            <a:off x="8613772" y="2984152"/>
            <a:ext cx="2860158" cy="1384995"/>
          </a:xfrm>
          <a:prstGeom prst="rect">
            <a:avLst/>
          </a:prstGeom>
          <a:noFill/>
        </p:spPr>
        <p:txBody>
          <a:bodyPr wrap="square" rtlCol="0">
            <a:spAutoFit/>
          </a:bodyPr>
          <a:lstStyle/>
          <a:p>
            <a:r>
              <a:rPr lang="es-MX" sz="2800" dirty="0"/>
              <a:t>casi el </a:t>
            </a:r>
            <a:r>
              <a:rPr lang="es-MX" sz="2800" b="1" dirty="0"/>
              <a:t>90%</a:t>
            </a:r>
            <a:r>
              <a:rPr lang="es-MX" sz="2800" dirty="0"/>
              <a:t> de las consultas son de nuevos visitantes</a:t>
            </a:r>
          </a:p>
        </p:txBody>
      </p:sp>
    </p:spTree>
    <p:extLst>
      <p:ext uri="{BB962C8B-B14F-4D97-AF65-F5344CB8AC3E}">
        <p14:creationId xmlns:p14="http://schemas.microsoft.com/office/powerpoint/2010/main" val="1052163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0000" t="14678" r="53368" b="7848"/>
          <a:stretch/>
        </p:blipFill>
        <p:spPr>
          <a:xfrm>
            <a:off x="449178" y="0"/>
            <a:ext cx="5582653" cy="6641431"/>
          </a:xfrm>
          <a:prstGeom prst="rect">
            <a:avLst/>
          </a:prstGeom>
        </p:spPr>
      </p:pic>
      <p:sp>
        <p:nvSpPr>
          <p:cNvPr id="5" name="CuadroTexto 4"/>
          <p:cNvSpPr txBox="1"/>
          <p:nvPr/>
        </p:nvSpPr>
        <p:spPr>
          <a:xfrm>
            <a:off x="7756290" y="350286"/>
            <a:ext cx="3914274" cy="1815882"/>
          </a:xfrm>
          <a:prstGeom prst="rect">
            <a:avLst/>
          </a:prstGeom>
          <a:solidFill>
            <a:srgbClr val="FFC000"/>
          </a:solidFill>
          <a:scene3d>
            <a:camera prst="orthographicFront"/>
            <a:lightRig rig="threePt" dir="t"/>
          </a:scene3d>
          <a:sp3d>
            <a:bevelT/>
          </a:sp3d>
        </p:spPr>
        <p:txBody>
          <a:bodyPr wrap="square" rtlCol="0">
            <a:spAutoFit/>
          </a:bodyPr>
          <a:lstStyle/>
          <a:p>
            <a:r>
              <a:rPr lang="es-MX" sz="2000" dirty="0"/>
              <a:t>Consultas de </a:t>
            </a:r>
            <a:r>
              <a:rPr lang="es-MX" sz="2000" b="1" dirty="0" err="1">
                <a:effectLst>
                  <a:outerShdw blurRad="38100" dist="38100" dir="2700000" algn="tl">
                    <a:srgbClr val="000000">
                      <a:alpha val="43137"/>
                    </a:srgbClr>
                  </a:outerShdw>
                </a:effectLst>
              </a:rPr>
              <a:t>Biblat</a:t>
            </a:r>
            <a:r>
              <a:rPr lang="es-MX" sz="2000" dirty="0"/>
              <a:t> por país </a:t>
            </a:r>
          </a:p>
          <a:p>
            <a:r>
              <a:rPr lang="es-MX" sz="2000" dirty="0"/>
              <a:t>(según </a:t>
            </a:r>
            <a:r>
              <a:rPr lang="es-MX" sz="2000" b="1" dirty="0"/>
              <a:t>Google </a:t>
            </a:r>
            <a:r>
              <a:rPr lang="es-MX" sz="2000" b="1" dirty="0" err="1"/>
              <a:t>Analytics</a:t>
            </a:r>
            <a:r>
              <a:rPr lang="es-MX" sz="2000" dirty="0"/>
              <a:t>)</a:t>
            </a:r>
          </a:p>
          <a:p>
            <a:r>
              <a:rPr lang="es-MX" sz="2000" dirty="0"/>
              <a:t>Conteo entre de </a:t>
            </a:r>
            <a:r>
              <a:rPr lang="es-MX" sz="2000" b="1" dirty="0"/>
              <a:t>2014</a:t>
            </a:r>
            <a:r>
              <a:rPr lang="es-MX" sz="2000" dirty="0"/>
              <a:t> a </a:t>
            </a:r>
            <a:r>
              <a:rPr lang="es-MX" sz="2000" b="1" dirty="0"/>
              <a:t>jul. 2016</a:t>
            </a:r>
          </a:p>
          <a:p>
            <a:endParaRPr lang="es-MX" sz="2000" b="1" dirty="0"/>
          </a:p>
          <a:p>
            <a:pPr algn="ctr"/>
            <a:r>
              <a:rPr lang="es-MX" sz="3200" b="1" dirty="0"/>
              <a:t>25 primeros países</a:t>
            </a:r>
            <a:endParaRPr lang="es-MX" sz="2000" b="1" dirty="0"/>
          </a:p>
        </p:txBody>
      </p:sp>
      <p:grpSp>
        <p:nvGrpSpPr>
          <p:cNvPr id="16" name="Grupo 15"/>
          <p:cNvGrpSpPr/>
          <p:nvPr/>
        </p:nvGrpSpPr>
        <p:grpSpPr>
          <a:xfrm>
            <a:off x="6310563" y="2390277"/>
            <a:ext cx="2298031" cy="1216376"/>
            <a:chOff x="6310563" y="2390277"/>
            <a:chExt cx="2298031" cy="1216376"/>
          </a:xfrm>
        </p:grpSpPr>
        <p:sp>
          <p:nvSpPr>
            <p:cNvPr id="10" name="Llamada rectangular 9"/>
            <p:cNvSpPr/>
            <p:nvPr/>
          </p:nvSpPr>
          <p:spPr>
            <a:xfrm rot="5400000">
              <a:off x="6914147" y="1876931"/>
              <a:ext cx="1090865" cy="2117558"/>
            </a:xfrm>
            <a:prstGeom prst="wedgeRectCallout">
              <a:avLst>
                <a:gd name="adj1" fmla="val -173232"/>
                <a:gd name="adj2" fmla="val 132793"/>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p:cNvSpPr txBox="1"/>
            <p:nvPr/>
          </p:nvSpPr>
          <p:spPr>
            <a:xfrm>
              <a:off x="6310563" y="2406324"/>
              <a:ext cx="2298031" cy="1200329"/>
            </a:xfrm>
            <a:prstGeom prst="rect">
              <a:avLst/>
            </a:prstGeom>
            <a:noFill/>
          </p:spPr>
          <p:txBody>
            <a:bodyPr wrap="square" rtlCol="0">
              <a:spAutoFit/>
            </a:bodyPr>
            <a:lstStyle/>
            <a:p>
              <a:pPr algn="ctr"/>
              <a:r>
                <a:rPr lang="es-MX" sz="2400" b="1" dirty="0"/>
                <a:t>México</a:t>
              </a:r>
              <a:r>
                <a:rPr lang="es-MX" sz="2400" dirty="0"/>
                <a:t>: más del </a:t>
              </a:r>
              <a:r>
                <a:rPr lang="es-MX" sz="2400" b="1" dirty="0">
                  <a:effectLst>
                    <a:outerShdw blurRad="38100" dist="38100" dir="2700000" algn="tl">
                      <a:srgbClr val="000000">
                        <a:alpha val="43137"/>
                      </a:srgbClr>
                    </a:outerShdw>
                  </a:effectLst>
                </a:rPr>
                <a:t>85 %</a:t>
              </a:r>
              <a:r>
                <a:rPr lang="es-MX" sz="2400" dirty="0"/>
                <a:t> de las consultas</a:t>
              </a:r>
              <a:endParaRPr lang="es-MX" dirty="0"/>
            </a:p>
          </p:txBody>
        </p:sp>
      </p:grpSp>
      <p:grpSp>
        <p:nvGrpSpPr>
          <p:cNvPr id="15" name="Grupo 14"/>
          <p:cNvGrpSpPr/>
          <p:nvPr/>
        </p:nvGrpSpPr>
        <p:grpSpPr>
          <a:xfrm>
            <a:off x="6031831" y="97932"/>
            <a:ext cx="1636294" cy="1443789"/>
            <a:chOff x="8630653" y="112295"/>
            <a:chExt cx="1636294" cy="1443789"/>
          </a:xfrm>
        </p:grpSpPr>
        <p:sp>
          <p:nvSpPr>
            <p:cNvPr id="13" name="Elipse 12"/>
            <p:cNvSpPr/>
            <p:nvPr/>
          </p:nvSpPr>
          <p:spPr>
            <a:xfrm>
              <a:off x="8630653" y="112295"/>
              <a:ext cx="1636294" cy="1443789"/>
            </a:xfrm>
            <a:prstGeom prst="ellipse">
              <a:avLst/>
            </a:prstGeom>
            <a:solidFill>
              <a:srgbClr val="FF0000"/>
            </a:solidFill>
            <a:ln>
              <a:solidFill>
                <a:srgbClr val="C00000"/>
              </a:solidFill>
            </a:ln>
            <a:effectLst>
              <a:outerShdw blurRad="177800" dist="114300" dir="60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4" name="Imagen 13"/>
            <p:cNvPicPr>
              <a:picLocks noChangeAspect="1"/>
            </p:cNvPicPr>
            <p:nvPr/>
          </p:nvPicPr>
          <p:blipFill>
            <a:blip r:embed="rId3"/>
            <a:stretch>
              <a:fillRect/>
            </a:stretch>
          </p:blipFill>
          <p:spPr>
            <a:xfrm>
              <a:off x="8718818" y="321919"/>
              <a:ext cx="1524132" cy="1048603"/>
            </a:xfrm>
            <a:prstGeom prst="rect">
              <a:avLst/>
            </a:prstGeom>
          </p:spPr>
        </p:pic>
      </p:grpSp>
      <p:sp>
        <p:nvSpPr>
          <p:cNvPr id="17" name="Elipse 16"/>
          <p:cNvSpPr/>
          <p:nvPr/>
        </p:nvSpPr>
        <p:spPr>
          <a:xfrm>
            <a:off x="449178" y="1541721"/>
            <a:ext cx="805464" cy="255181"/>
          </a:xfrm>
          <a:prstGeom prst="ellipse">
            <a:avLst/>
          </a:prstGeom>
          <a:solidFill>
            <a:srgbClr val="FF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Elipse 17"/>
          <p:cNvSpPr/>
          <p:nvPr/>
        </p:nvSpPr>
        <p:spPr>
          <a:xfrm>
            <a:off x="449178" y="4756297"/>
            <a:ext cx="805464" cy="255181"/>
          </a:xfrm>
          <a:prstGeom prst="ellipse">
            <a:avLst/>
          </a:prstGeom>
          <a:solidFill>
            <a:srgbClr val="FF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CuadroTexto 18"/>
          <p:cNvSpPr txBox="1"/>
          <p:nvPr/>
        </p:nvSpPr>
        <p:spPr>
          <a:xfrm>
            <a:off x="6296521" y="4202299"/>
            <a:ext cx="2695214" cy="1107996"/>
          </a:xfrm>
          <a:prstGeom prst="rect">
            <a:avLst/>
          </a:prstGeom>
          <a:noFill/>
        </p:spPr>
        <p:txBody>
          <a:bodyPr wrap="square" rtlCol="0">
            <a:spAutoFit/>
          </a:bodyPr>
          <a:lstStyle/>
          <a:p>
            <a:r>
              <a:rPr lang="es-MX" sz="2400" b="1" dirty="0">
                <a:effectLst>
                  <a:outerShdw blurRad="38100" dist="38100" dir="2700000" algn="tl">
                    <a:srgbClr val="000000">
                      <a:alpha val="43137"/>
                    </a:srgbClr>
                  </a:outerShdw>
                </a:effectLst>
              </a:rPr>
              <a:t>China</a:t>
            </a:r>
            <a:r>
              <a:rPr lang="es-MX" sz="2400" dirty="0"/>
              <a:t> (lugar 4) e </a:t>
            </a:r>
            <a:r>
              <a:rPr lang="es-MX" sz="2400" b="1" dirty="0">
                <a:effectLst>
                  <a:outerShdw blurRad="38100" dist="38100" dir="2700000" algn="tl">
                    <a:srgbClr val="000000">
                      <a:alpha val="43137"/>
                    </a:srgbClr>
                  </a:outerShdw>
                </a:effectLst>
              </a:rPr>
              <a:t>India</a:t>
            </a:r>
            <a:r>
              <a:rPr lang="es-MX" sz="2400" dirty="0"/>
              <a:t> (18)</a:t>
            </a:r>
          </a:p>
          <a:p>
            <a:endParaRPr lang="es-MX" dirty="0"/>
          </a:p>
        </p:txBody>
      </p:sp>
    </p:spTree>
    <p:extLst>
      <p:ext uri="{BB962C8B-B14F-4D97-AF65-F5344CB8AC3E}">
        <p14:creationId xmlns:p14="http://schemas.microsoft.com/office/powerpoint/2010/main" val="220863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9843" t="14174" r="53605" b="10281"/>
          <a:stretch/>
        </p:blipFill>
        <p:spPr>
          <a:xfrm>
            <a:off x="0" y="324852"/>
            <a:ext cx="5570621" cy="6476071"/>
          </a:xfrm>
          <a:prstGeom prst="rect">
            <a:avLst/>
          </a:prstGeom>
        </p:spPr>
      </p:pic>
      <p:sp>
        <p:nvSpPr>
          <p:cNvPr id="5" name="CuadroTexto 4"/>
          <p:cNvSpPr txBox="1"/>
          <p:nvPr/>
        </p:nvSpPr>
        <p:spPr>
          <a:xfrm>
            <a:off x="7756290" y="350286"/>
            <a:ext cx="3914274" cy="1815882"/>
          </a:xfrm>
          <a:prstGeom prst="rect">
            <a:avLst/>
          </a:prstGeom>
          <a:solidFill>
            <a:srgbClr val="FFC000"/>
          </a:solidFill>
          <a:scene3d>
            <a:camera prst="orthographicFront"/>
            <a:lightRig rig="threePt" dir="t"/>
          </a:scene3d>
          <a:sp3d>
            <a:bevelT/>
          </a:sp3d>
        </p:spPr>
        <p:txBody>
          <a:bodyPr wrap="square" rtlCol="0">
            <a:spAutoFit/>
          </a:bodyPr>
          <a:lstStyle/>
          <a:p>
            <a:r>
              <a:rPr lang="es-MX" sz="2000" dirty="0"/>
              <a:t>Consultas de </a:t>
            </a:r>
            <a:r>
              <a:rPr lang="es-MX" sz="2000" b="1" dirty="0" err="1">
                <a:effectLst>
                  <a:outerShdw blurRad="38100" dist="38100" dir="2700000" algn="tl">
                    <a:srgbClr val="000000">
                      <a:alpha val="43137"/>
                    </a:srgbClr>
                  </a:outerShdw>
                </a:effectLst>
              </a:rPr>
              <a:t>Biblat</a:t>
            </a:r>
            <a:r>
              <a:rPr lang="es-MX" sz="2000" dirty="0"/>
              <a:t> por ciudades</a:t>
            </a:r>
          </a:p>
          <a:p>
            <a:r>
              <a:rPr lang="es-MX" sz="2000" dirty="0"/>
              <a:t>(según </a:t>
            </a:r>
            <a:r>
              <a:rPr lang="es-MX" sz="2000" b="1" dirty="0"/>
              <a:t>Google </a:t>
            </a:r>
            <a:r>
              <a:rPr lang="es-MX" sz="2000" b="1" dirty="0" err="1"/>
              <a:t>Analytics</a:t>
            </a:r>
            <a:r>
              <a:rPr lang="es-MX" sz="2000" dirty="0"/>
              <a:t>)</a:t>
            </a:r>
          </a:p>
          <a:p>
            <a:r>
              <a:rPr lang="es-MX" sz="2000" dirty="0"/>
              <a:t>Conteo entre de </a:t>
            </a:r>
            <a:r>
              <a:rPr lang="es-MX" sz="2000" b="1" dirty="0"/>
              <a:t>2014</a:t>
            </a:r>
            <a:r>
              <a:rPr lang="es-MX" sz="2000" dirty="0"/>
              <a:t> a </a:t>
            </a:r>
            <a:r>
              <a:rPr lang="es-MX" sz="2000" b="1" dirty="0"/>
              <a:t>jul. 2016</a:t>
            </a:r>
          </a:p>
          <a:p>
            <a:endParaRPr lang="es-MX" sz="2000" b="1" dirty="0"/>
          </a:p>
          <a:p>
            <a:pPr algn="ctr"/>
            <a:r>
              <a:rPr lang="es-MX" sz="3200" b="1" dirty="0"/>
              <a:t>25 primeras ciudades</a:t>
            </a:r>
            <a:endParaRPr lang="es-MX" sz="2000" b="1" dirty="0"/>
          </a:p>
        </p:txBody>
      </p:sp>
      <p:grpSp>
        <p:nvGrpSpPr>
          <p:cNvPr id="6" name="Grupo 5"/>
          <p:cNvGrpSpPr/>
          <p:nvPr/>
        </p:nvGrpSpPr>
        <p:grpSpPr>
          <a:xfrm>
            <a:off x="6310563" y="2390277"/>
            <a:ext cx="2298031" cy="1216376"/>
            <a:chOff x="6310563" y="2390277"/>
            <a:chExt cx="2298031" cy="1216376"/>
          </a:xfrm>
        </p:grpSpPr>
        <p:sp>
          <p:nvSpPr>
            <p:cNvPr id="7" name="Llamada rectangular 6"/>
            <p:cNvSpPr/>
            <p:nvPr/>
          </p:nvSpPr>
          <p:spPr>
            <a:xfrm rot="5400000">
              <a:off x="6914147" y="1876931"/>
              <a:ext cx="1090865" cy="2117558"/>
            </a:xfrm>
            <a:prstGeom prst="wedgeRectCallout">
              <a:avLst>
                <a:gd name="adj1" fmla="val -144556"/>
                <a:gd name="adj2" fmla="val 14927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6310563" y="2406324"/>
              <a:ext cx="2298031" cy="1200329"/>
            </a:xfrm>
            <a:prstGeom prst="rect">
              <a:avLst/>
            </a:prstGeom>
            <a:noFill/>
          </p:spPr>
          <p:txBody>
            <a:bodyPr wrap="square" rtlCol="0">
              <a:spAutoFit/>
            </a:bodyPr>
            <a:lstStyle/>
            <a:p>
              <a:pPr algn="ctr"/>
              <a:r>
                <a:rPr lang="es-MX" sz="2400" b="1" dirty="0"/>
                <a:t>Cd. de México</a:t>
              </a:r>
              <a:r>
                <a:rPr lang="es-MX" sz="2400" dirty="0"/>
                <a:t>: más del </a:t>
              </a:r>
              <a:r>
                <a:rPr lang="es-MX" sz="2400" b="1" dirty="0">
                  <a:effectLst>
                    <a:outerShdw blurRad="38100" dist="38100" dir="2700000" algn="tl">
                      <a:srgbClr val="000000">
                        <a:alpha val="43137"/>
                      </a:srgbClr>
                    </a:outerShdw>
                  </a:effectLst>
                </a:rPr>
                <a:t>80 %</a:t>
              </a:r>
              <a:r>
                <a:rPr lang="es-MX" sz="2400" dirty="0"/>
                <a:t> de las consultas</a:t>
              </a:r>
              <a:endParaRPr lang="es-MX" dirty="0"/>
            </a:p>
          </p:txBody>
        </p:sp>
      </p:grpSp>
      <p:sp>
        <p:nvSpPr>
          <p:cNvPr id="10" name="Elipse 9"/>
          <p:cNvSpPr/>
          <p:nvPr/>
        </p:nvSpPr>
        <p:spPr>
          <a:xfrm>
            <a:off x="5757143" y="324852"/>
            <a:ext cx="1636294" cy="1443789"/>
          </a:xfrm>
          <a:prstGeom prst="ellipse">
            <a:avLst/>
          </a:prstGeom>
          <a:solidFill>
            <a:srgbClr val="FF0000"/>
          </a:solidFill>
          <a:ln>
            <a:solidFill>
              <a:srgbClr val="C00000"/>
            </a:solidFill>
          </a:ln>
          <a:effectLst>
            <a:outerShdw blurRad="177800" dist="114300" dir="60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CuadroTexto 11"/>
          <p:cNvSpPr txBox="1"/>
          <p:nvPr/>
        </p:nvSpPr>
        <p:spPr>
          <a:xfrm>
            <a:off x="6296521" y="4202299"/>
            <a:ext cx="2695214" cy="2215991"/>
          </a:xfrm>
          <a:prstGeom prst="rect">
            <a:avLst/>
          </a:prstGeom>
          <a:noFill/>
        </p:spPr>
        <p:txBody>
          <a:bodyPr wrap="square" rtlCol="0">
            <a:spAutoFit/>
          </a:bodyPr>
          <a:lstStyle/>
          <a:p>
            <a:r>
              <a:rPr lang="es-MX" sz="2400" b="1" dirty="0">
                <a:effectLst>
                  <a:outerShdw blurRad="38100" dist="38100" dir="2700000" algn="tl">
                    <a:srgbClr val="000000">
                      <a:alpha val="43137"/>
                    </a:srgbClr>
                  </a:outerShdw>
                </a:effectLst>
              </a:rPr>
              <a:t>3 ciudades chinas</a:t>
            </a:r>
            <a:r>
              <a:rPr lang="es-MX" sz="2400" dirty="0"/>
              <a:t> destacan:</a:t>
            </a:r>
          </a:p>
          <a:p>
            <a:r>
              <a:rPr lang="es-MX" sz="2400" dirty="0"/>
              <a:t>Beijing (5)</a:t>
            </a:r>
          </a:p>
          <a:p>
            <a:r>
              <a:rPr lang="es-MX" sz="2400" dirty="0"/>
              <a:t>Chongqing (6)</a:t>
            </a:r>
          </a:p>
          <a:p>
            <a:r>
              <a:rPr lang="es-MX" sz="2400" dirty="0"/>
              <a:t>Zibo (15)</a:t>
            </a:r>
          </a:p>
          <a:p>
            <a:endParaRPr lang="es-MX" dirty="0"/>
          </a:p>
        </p:txBody>
      </p:sp>
      <p:sp>
        <p:nvSpPr>
          <p:cNvPr id="13" name="CuadroTexto 12"/>
          <p:cNvSpPr txBox="1"/>
          <p:nvPr/>
        </p:nvSpPr>
        <p:spPr>
          <a:xfrm>
            <a:off x="5813224" y="584901"/>
            <a:ext cx="1524132" cy="830997"/>
          </a:xfrm>
          <a:prstGeom prst="rect">
            <a:avLst/>
          </a:prstGeom>
          <a:noFill/>
        </p:spPr>
        <p:txBody>
          <a:bodyPr wrap="square" rtlCol="0">
            <a:spAutoFit/>
          </a:bodyPr>
          <a:lstStyle/>
          <a:p>
            <a:pPr algn="ctr"/>
            <a:r>
              <a:rPr lang="es-MX" sz="2400" b="1" dirty="0">
                <a:solidFill>
                  <a:srgbClr val="FFC000"/>
                </a:solidFill>
                <a:effectLst>
                  <a:outerShdw blurRad="38100" dist="38100" dir="2700000" algn="tl">
                    <a:srgbClr val="000000">
                      <a:alpha val="43137"/>
                    </a:srgbClr>
                  </a:outerShdw>
                </a:effectLst>
              </a:rPr>
              <a:t>Top 25</a:t>
            </a:r>
          </a:p>
          <a:p>
            <a:pPr algn="ctr"/>
            <a:r>
              <a:rPr lang="es-MX" sz="2400" b="1" dirty="0">
                <a:solidFill>
                  <a:srgbClr val="FFC000"/>
                </a:solidFill>
                <a:effectLst>
                  <a:outerShdw blurRad="38100" dist="38100" dir="2700000" algn="tl">
                    <a:srgbClr val="000000">
                      <a:alpha val="43137"/>
                    </a:srgbClr>
                  </a:outerShdw>
                </a:effectLst>
              </a:rPr>
              <a:t>ciudades</a:t>
            </a:r>
          </a:p>
        </p:txBody>
      </p:sp>
      <p:sp>
        <p:nvSpPr>
          <p:cNvPr id="14" name="Elipse 13"/>
          <p:cNvSpPr/>
          <p:nvPr/>
        </p:nvSpPr>
        <p:spPr>
          <a:xfrm>
            <a:off x="0" y="2038577"/>
            <a:ext cx="805464" cy="255181"/>
          </a:xfrm>
          <a:prstGeom prst="ellipse">
            <a:avLst/>
          </a:prstGeom>
          <a:solidFill>
            <a:srgbClr val="FF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Elipse 14"/>
          <p:cNvSpPr/>
          <p:nvPr/>
        </p:nvSpPr>
        <p:spPr>
          <a:xfrm>
            <a:off x="0" y="2262686"/>
            <a:ext cx="805464" cy="255181"/>
          </a:xfrm>
          <a:prstGeom prst="ellipse">
            <a:avLst/>
          </a:prstGeom>
          <a:solidFill>
            <a:srgbClr val="FF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Elipse 15"/>
          <p:cNvSpPr/>
          <p:nvPr/>
        </p:nvSpPr>
        <p:spPr>
          <a:xfrm>
            <a:off x="0" y="4307695"/>
            <a:ext cx="805464" cy="255181"/>
          </a:xfrm>
          <a:prstGeom prst="ellipse">
            <a:avLst/>
          </a:prstGeom>
          <a:solidFill>
            <a:srgbClr val="FF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09857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marL="0" indent="0" algn="ctr">
              <a:buNone/>
            </a:pPr>
            <a:r>
              <a:rPr lang="es-MX" dirty="0" smtClean="0"/>
              <a:t>Ejemplos de indicadores ofrecidos por el portal </a:t>
            </a:r>
            <a:endParaRPr lang="es-MX" dirty="0"/>
          </a:p>
        </p:txBody>
      </p:sp>
      <p:pic>
        <p:nvPicPr>
          <p:cNvPr id="4" name="Imagen 3"/>
          <p:cNvPicPr>
            <a:picLocks noChangeAspect="1"/>
          </p:cNvPicPr>
          <p:nvPr/>
        </p:nvPicPr>
        <p:blipFill rotWithShape="1">
          <a:blip r:embed="rId2"/>
          <a:srcRect l="4298" t="11053" r="75241" b="77271"/>
          <a:stretch/>
        </p:blipFill>
        <p:spPr>
          <a:xfrm>
            <a:off x="3766813" y="2505914"/>
            <a:ext cx="4658373" cy="1495380"/>
          </a:xfrm>
          <a:prstGeom prst="rect">
            <a:avLst/>
          </a:prstGeom>
        </p:spPr>
      </p:pic>
    </p:spTree>
    <p:extLst>
      <p:ext uri="{BB962C8B-B14F-4D97-AF65-F5344CB8AC3E}">
        <p14:creationId xmlns:p14="http://schemas.microsoft.com/office/powerpoint/2010/main" val="472460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4328" t="11751" r="24627" b="6896"/>
          <a:stretch/>
        </p:blipFill>
        <p:spPr>
          <a:xfrm>
            <a:off x="69333" y="141601"/>
            <a:ext cx="6235932" cy="5590459"/>
          </a:xfrm>
          <a:prstGeom prst="rect">
            <a:avLst/>
          </a:prstGeom>
        </p:spPr>
      </p:pic>
      <p:sp>
        <p:nvSpPr>
          <p:cNvPr id="5" name="CuadroTexto 4"/>
          <p:cNvSpPr txBox="1"/>
          <p:nvPr/>
        </p:nvSpPr>
        <p:spPr>
          <a:xfrm>
            <a:off x="0" y="5772033"/>
            <a:ext cx="6073254" cy="523220"/>
          </a:xfrm>
          <a:prstGeom prst="rect">
            <a:avLst/>
          </a:prstGeom>
          <a:noFill/>
        </p:spPr>
        <p:txBody>
          <a:bodyPr wrap="square" rtlCol="0">
            <a:spAutoFit/>
          </a:bodyPr>
          <a:lstStyle/>
          <a:p>
            <a:r>
              <a:rPr lang="es-MX" sz="1400" dirty="0">
                <a:hlinkClick r:id="rId3"/>
              </a:rPr>
              <a:t>http://biblat.unam.mx/es/frecuencias/disciplina</a:t>
            </a:r>
            <a:endParaRPr lang="es-MX" sz="1400" dirty="0"/>
          </a:p>
          <a:p>
            <a:endParaRPr lang="es-MX" sz="1400" dirty="0"/>
          </a:p>
        </p:txBody>
      </p:sp>
      <p:sp>
        <p:nvSpPr>
          <p:cNvPr id="7" name="Rectángulo 6"/>
          <p:cNvSpPr/>
          <p:nvPr/>
        </p:nvSpPr>
        <p:spPr>
          <a:xfrm>
            <a:off x="0" y="5445456"/>
            <a:ext cx="6141493" cy="286603"/>
          </a:xfrm>
          <a:prstGeom prst="rect">
            <a:avLst/>
          </a:prstGeom>
          <a:solidFill>
            <a:srgbClr val="FF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p:cNvPicPr>
            <a:picLocks noChangeAspect="1"/>
          </p:cNvPicPr>
          <p:nvPr/>
        </p:nvPicPr>
        <p:blipFill rotWithShape="1">
          <a:blip r:embed="rId4"/>
          <a:srcRect l="31582" t="31334" r="31702" b="36348"/>
          <a:stretch/>
        </p:blipFill>
        <p:spPr>
          <a:xfrm>
            <a:off x="6334429" y="279779"/>
            <a:ext cx="3018307" cy="1494430"/>
          </a:xfrm>
          <a:prstGeom prst="rect">
            <a:avLst/>
          </a:prstGeom>
        </p:spPr>
      </p:pic>
      <p:sp>
        <p:nvSpPr>
          <p:cNvPr id="9" name="Elipse 8"/>
          <p:cNvSpPr/>
          <p:nvPr/>
        </p:nvSpPr>
        <p:spPr>
          <a:xfrm>
            <a:off x="3357348" y="279779"/>
            <a:ext cx="1146412" cy="272955"/>
          </a:xfrm>
          <a:prstGeom prst="ellipse">
            <a:avLst/>
          </a:prstGeom>
          <a:solidFill>
            <a:schemeClr val="accent6">
              <a:lumMod val="75000"/>
              <a:alpha val="2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1" name="Conector recto de flecha 10"/>
          <p:cNvCxnSpPr>
            <a:stCxn id="9" idx="7"/>
          </p:cNvCxnSpPr>
          <p:nvPr/>
        </p:nvCxnSpPr>
        <p:spPr>
          <a:xfrm flipV="1">
            <a:off x="4335872" y="313899"/>
            <a:ext cx="2051280" cy="585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6305265" y="0"/>
            <a:ext cx="5586484" cy="415498"/>
          </a:xfrm>
          <a:prstGeom prst="rect">
            <a:avLst/>
          </a:prstGeom>
          <a:noFill/>
        </p:spPr>
        <p:txBody>
          <a:bodyPr wrap="square" rtlCol="0">
            <a:spAutoFit/>
          </a:bodyPr>
          <a:lstStyle/>
          <a:p>
            <a:r>
              <a:rPr lang="es-MX" sz="1050" dirty="0">
                <a:hlinkClick r:id="rId5"/>
              </a:rPr>
              <a:t>http://biblat.unam.mx/es/frecuencias/disciplina/bibliotecologia-y-ciencia-de-la-informacion/pais</a:t>
            </a:r>
            <a:endParaRPr lang="es-MX" sz="1050" dirty="0"/>
          </a:p>
          <a:p>
            <a:endParaRPr lang="es-MX" sz="1050" dirty="0"/>
          </a:p>
        </p:txBody>
      </p:sp>
      <p:pic>
        <p:nvPicPr>
          <p:cNvPr id="13" name="Imagen 12"/>
          <p:cNvPicPr>
            <a:picLocks noChangeAspect="1"/>
          </p:cNvPicPr>
          <p:nvPr/>
        </p:nvPicPr>
        <p:blipFill rotWithShape="1">
          <a:blip r:embed="rId6"/>
          <a:srcRect l="35165" t="10001" r="35194" b="4985"/>
          <a:stretch/>
        </p:blipFill>
        <p:spPr>
          <a:xfrm>
            <a:off x="6305265" y="1881314"/>
            <a:ext cx="3044391" cy="4911493"/>
          </a:xfrm>
          <a:prstGeom prst="rect">
            <a:avLst/>
          </a:prstGeom>
        </p:spPr>
      </p:pic>
      <p:sp>
        <p:nvSpPr>
          <p:cNvPr id="15" name="Elipse 14"/>
          <p:cNvSpPr/>
          <p:nvPr/>
        </p:nvSpPr>
        <p:spPr>
          <a:xfrm>
            <a:off x="4306337" y="259307"/>
            <a:ext cx="1146412" cy="272955"/>
          </a:xfrm>
          <a:prstGeom prst="ellipse">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6" name="Conector recto de flecha 15"/>
          <p:cNvCxnSpPr/>
          <p:nvPr/>
        </p:nvCxnSpPr>
        <p:spPr>
          <a:xfrm>
            <a:off x="5090615" y="492050"/>
            <a:ext cx="1311123" cy="13892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9381815" y="394354"/>
            <a:ext cx="2320908" cy="1508105"/>
          </a:xfrm>
          <a:prstGeom prst="rect">
            <a:avLst/>
          </a:prstGeom>
          <a:solidFill>
            <a:srgbClr val="FFC000"/>
          </a:solidFill>
          <a:effectLst>
            <a:outerShdw blurRad="50800" dist="1270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s-MX" sz="2000" b="1" dirty="0" smtClean="0">
                <a:effectLst>
                  <a:outerShdw blurRad="38100" dist="38100" dir="2700000" algn="tl">
                    <a:srgbClr val="000000">
                      <a:alpha val="43137"/>
                    </a:srgbClr>
                  </a:outerShdw>
                </a:effectLst>
              </a:rPr>
              <a:t>← </a:t>
            </a:r>
            <a:r>
              <a:rPr lang="es-MX" b="1" dirty="0" smtClean="0"/>
              <a:t>documentos publicados por revistas según el país de publicación de la revista  </a:t>
            </a:r>
            <a:endParaRPr lang="es-MX" sz="2000" b="1" dirty="0"/>
          </a:p>
        </p:txBody>
      </p:sp>
      <p:sp>
        <p:nvSpPr>
          <p:cNvPr id="17" name="CuadroTexto 16"/>
          <p:cNvSpPr txBox="1"/>
          <p:nvPr/>
        </p:nvSpPr>
        <p:spPr>
          <a:xfrm>
            <a:off x="9349656" y="2009564"/>
            <a:ext cx="2320908" cy="677108"/>
          </a:xfrm>
          <a:prstGeom prst="rect">
            <a:avLst/>
          </a:prstGeom>
          <a:solidFill>
            <a:srgbClr val="FFC000"/>
          </a:solidFill>
          <a:effectLst>
            <a:outerShdw blurRad="50800" dist="1270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s-MX" sz="2000" b="1" dirty="0" smtClean="0">
                <a:effectLst>
                  <a:outerShdw blurRad="38100" dist="38100" dir="2700000" algn="tl">
                    <a:srgbClr val="000000">
                      <a:alpha val="43137"/>
                    </a:srgbClr>
                  </a:outerShdw>
                </a:effectLst>
              </a:rPr>
              <a:t>← </a:t>
            </a:r>
            <a:r>
              <a:rPr lang="es-MX" b="1" dirty="0" smtClean="0"/>
              <a:t>documentos publicados por revista</a:t>
            </a:r>
            <a:endParaRPr lang="es-MX" sz="2000" b="1" dirty="0"/>
          </a:p>
        </p:txBody>
      </p:sp>
    </p:spTree>
    <p:extLst>
      <p:ext uri="{BB962C8B-B14F-4D97-AF65-F5344CB8AC3E}">
        <p14:creationId xmlns:p14="http://schemas.microsoft.com/office/powerpoint/2010/main" val="1601868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2557175" y="259672"/>
            <a:ext cx="6200775" cy="6553200"/>
            <a:chOff x="2557175" y="259672"/>
            <a:chExt cx="6200775" cy="6553200"/>
          </a:xfrm>
        </p:grpSpPr>
        <p:sp>
          <p:nvSpPr>
            <p:cNvPr id="2" name="Elipse 1"/>
            <p:cNvSpPr/>
            <p:nvPr/>
          </p:nvSpPr>
          <p:spPr>
            <a:xfrm>
              <a:off x="2557175" y="259672"/>
              <a:ext cx="6200775" cy="6553200"/>
            </a:xfrm>
            <a:prstGeom prst="ellipse">
              <a:avLst/>
            </a:prstGeom>
            <a:solidFill>
              <a:srgbClr val="C00000"/>
            </a:solidFill>
            <a:effectLst>
              <a:outerShdw blurRad="508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2" descr="http://t2.gstatic.com/images?q=tbn:CDy-FcvCj8jzIM:http://www.caicyt.gov.ar/reunion-latindex/imagenes/logo_latindex.gif/image"/>
            <p:cNvPicPr>
              <a:picLocks noChangeAspect="1" noChangeArrowheads="1"/>
            </p:cNvPicPr>
            <p:nvPr/>
          </p:nvPicPr>
          <p:blipFill>
            <a:blip r:embed="rId2" cstate="print"/>
            <a:srcRect/>
            <a:stretch>
              <a:fillRect/>
            </a:stretch>
          </p:blipFill>
          <p:spPr bwMode="auto">
            <a:xfrm>
              <a:off x="5082785" y="1095418"/>
              <a:ext cx="1029891" cy="14922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uadroTexto 23"/>
            <p:cNvSpPr txBox="1"/>
            <p:nvPr/>
          </p:nvSpPr>
          <p:spPr>
            <a:xfrm>
              <a:off x="4885213" y="413253"/>
              <a:ext cx="2697915" cy="646331"/>
            </a:xfrm>
            <a:prstGeom prst="rect">
              <a:avLst/>
            </a:prstGeom>
            <a:noFill/>
          </p:spPr>
          <p:txBody>
            <a:bodyPr wrap="square" rtlCol="0">
              <a:spAutoFit/>
            </a:bodyPr>
            <a:lstStyle/>
            <a:p>
              <a:r>
                <a:rPr lang="es-MX" sz="3600" b="1" dirty="0">
                  <a:solidFill>
                    <a:schemeClr val="bg1">
                      <a:lumMod val="95000"/>
                    </a:schemeClr>
                  </a:solidFill>
                  <a:effectLst>
                    <a:outerShdw blurRad="38100" dist="38100" dir="2700000" algn="tl">
                      <a:srgbClr val="000000">
                        <a:alpha val="43137"/>
                      </a:srgbClr>
                    </a:outerShdw>
                  </a:effectLst>
                </a:rPr>
                <a:t>24,728</a:t>
              </a:r>
              <a:r>
                <a:rPr lang="es-MX" sz="2800" b="1" dirty="0">
                  <a:solidFill>
                    <a:schemeClr val="bg1">
                      <a:lumMod val="95000"/>
                    </a:schemeClr>
                  </a:solidFill>
                </a:rPr>
                <a:t> </a:t>
              </a:r>
            </a:p>
          </p:txBody>
        </p:sp>
      </p:grpSp>
      <p:sp>
        <p:nvSpPr>
          <p:cNvPr id="81" name="CuadroTexto 80"/>
          <p:cNvSpPr txBox="1"/>
          <p:nvPr/>
        </p:nvSpPr>
        <p:spPr>
          <a:xfrm>
            <a:off x="7658358" y="1466585"/>
            <a:ext cx="4054126" cy="738664"/>
          </a:xfrm>
          <a:prstGeom prst="rect">
            <a:avLst/>
          </a:prstGeom>
          <a:noFill/>
        </p:spPr>
        <p:txBody>
          <a:bodyPr wrap="square" rtlCol="0">
            <a:spAutoFit/>
          </a:bodyPr>
          <a:lstStyle/>
          <a:p>
            <a:pPr algn="r"/>
            <a:r>
              <a:rPr lang="es-MX" sz="1400" dirty="0"/>
              <a:t>Depto. de Bibliografía Latinoamericana </a:t>
            </a:r>
          </a:p>
          <a:p>
            <a:pPr algn="r"/>
            <a:r>
              <a:rPr lang="es-MX" sz="1400" dirty="0"/>
              <a:t>DIRECCIÓN GNL. DE BIBLIOTECAS</a:t>
            </a:r>
          </a:p>
          <a:p>
            <a:pPr algn="r"/>
            <a:r>
              <a:rPr lang="es-MX" sz="1400" dirty="0"/>
              <a:t>                      UNAM</a:t>
            </a:r>
          </a:p>
        </p:txBody>
      </p:sp>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28" y="5316288"/>
            <a:ext cx="2093961" cy="891251"/>
          </a:xfrm>
          <a:prstGeom prst="rect">
            <a:avLst/>
          </a:prstGeom>
        </p:spPr>
      </p:pic>
      <p:pic>
        <p:nvPicPr>
          <p:cNvPr id="28" name="Imagen 27"/>
          <p:cNvPicPr>
            <a:picLocks noChangeAspect="1"/>
          </p:cNvPicPr>
          <p:nvPr/>
        </p:nvPicPr>
        <p:blipFill rotWithShape="1">
          <a:blip r:embed="rId4"/>
          <a:srcRect l="49138" t="61264" r="33847" b="17562"/>
          <a:stretch/>
        </p:blipFill>
        <p:spPr>
          <a:xfrm>
            <a:off x="340023" y="2957420"/>
            <a:ext cx="1516416" cy="1179434"/>
          </a:xfrm>
          <a:prstGeom prst="rect">
            <a:avLst/>
          </a:prstGeom>
        </p:spPr>
      </p:pic>
      <p:pic>
        <p:nvPicPr>
          <p:cNvPr id="29" name="Imagen 28"/>
          <p:cNvPicPr>
            <a:picLocks noChangeAspect="1"/>
          </p:cNvPicPr>
          <p:nvPr/>
        </p:nvPicPr>
        <p:blipFill rotWithShape="1">
          <a:blip r:embed="rId5"/>
          <a:srcRect l="70630" t="56805" r="5887" b="22498"/>
          <a:stretch/>
        </p:blipFill>
        <p:spPr>
          <a:xfrm>
            <a:off x="165286" y="4136854"/>
            <a:ext cx="1990418" cy="1096416"/>
          </a:xfrm>
          <a:prstGeom prst="rect">
            <a:avLst/>
          </a:prstGeom>
        </p:spPr>
      </p:pic>
      <p:pic>
        <p:nvPicPr>
          <p:cNvPr id="30" name="Picture 2" descr="http://t2.gstatic.com/images?q=tbn:CDy-FcvCj8jzIM:http://www.caicyt.gov.ar/reunion-latindex/imagenes/logo_latindex.gif/image"/>
          <p:cNvPicPr>
            <a:picLocks noChangeAspect="1" noChangeArrowheads="1"/>
          </p:cNvPicPr>
          <p:nvPr/>
        </p:nvPicPr>
        <p:blipFill>
          <a:blip r:embed="rId2" cstate="print"/>
          <a:srcRect/>
          <a:stretch>
            <a:fillRect/>
          </a:stretch>
        </p:blipFill>
        <p:spPr bwMode="auto">
          <a:xfrm>
            <a:off x="425178" y="313459"/>
            <a:ext cx="1029891" cy="14922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o 12"/>
          <p:cNvGrpSpPr/>
          <p:nvPr/>
        </p:nvGrpSpPr>
        <p:grpSpPr>
          <a:xfrm>
            <a:off x="2956364" y="935050"/>
            <a:ext cx="5627695" cy="6087133"/>
            <a:chOff x="-1474874" y="1938805"/>
            <a:chExt cx="5627695" cy="6087133"/>
          </a:xfrm>
        </p:grpSpPr>
        <p:grpSp>
          <p:nvGrpSpPr>
            <p:cNvPr id="52" name="Grupo 51"/>
            <p:cNvGrpSpPr/>
            <p:nvPr/>
          </p:nvGrpSpPr>
          <p:grpSpPr>
            <a:xfrm>
              <a:off x="-1474874" y="1938805"/>
              <a:ext cx="5627695" cy="6087133"/>
              <a:chOff x="1816450" y="6945775"/>
              <a:chExt cx="4895512" cy="5718544"/>
            </a:xfrm>
          </p:grpSpPr>
          <p:pic>
            <p:nvPicPr>
              <p:cNvPr id="40" name="Imagen 39"/>
              <p:cNvPicPr>
                <a:picLocks noChangeAspect="1"/>
              </p:cNvPicPr>
              <p:nvPr/>
            </p:nvPicPr>
            <p:blipFill>
              <a:blip r:embed="rId6"/>
              <a:stretch>
                <a:fillRect/>
              </a:stretch>
            </p:blipFill>
            <p:spPr>
              <a:xfrm>
                <a:off x="1816450" y="6945775"/>
                <a:ext cx="4895512" cy="5718544"/>
              </a:xfrm>
              <a:prstGeom prst="rect">
                <a:avLst/>
              </a:prstGeom>
            </p:spPr>
          </p:pic>
          <p:sp>
            <p:nvSpPr>
              <p:cNvPr id="44" name="CuadroTexto 43"/>
              <p:cNvSpPr txBox="1"/>
              <p:nvPr/>
            </p:nvSpPr>
            <p:spPr>
              <a:xfrm>
                <a:off x="3385710" y="7120862"/>
                <a:ext cx="2166833" cy="584775"/>
              </a:xfrm>
              <a:prstGeom prst="rect">
                <a:avLst/>
              </a:prstGeom>
              <a:noFill/>
            </p:spPr>
            <p:txBody>
              <a:bodyPr wrap="square" rtlCol="0">
                <a:spAutoFit/>
              </a:bodyPr>
              <a:lstStyle/>
              <a:p>
                <a:r>
                  <a:rPr lang="es-MX" sz="3200" b="1" dirty="0">
                    <a:solidFill>
                      <a:schemeClr val="accent4">
                        <a:lumMod val="40000"/>
                        <a:lumOff val="60000"/>
                      </a:schemeClr>
                    </a:solidFill>
                    <a:effectLst>
                      <a:outerShdw blurRad="38100" dist="38100" dir="2700000" algn="tl">
                        <a:srgbClr val="000000">
                          <a:alpha val="43137"/>
                        </a:srgbClr>
                      </a:outerShdw>
                    </a:effectLst>
                  </a:rPr>
                  <a:t>Catálogo</a:t>
                </a:r>
                <a:endParaRPr lang="es-MX" b="1" dirty="0">
                  <a:solidFill>
                    <a:schemeClr val="accent4">
                      <a:lumMod val="40000"/>
                      <a:lumOff val="60000"/>
                    </a:schemeClr>
                  </a:solidFill>
                  <a:effectLst>
                    <a:outerShdw blurRad="38100" dist="38100" dir="2700000" algn="tl">
                      <a:srgbClr val="000000">
                        <a:alpha val="43137"/>
                      </a:srgbClr>
                    </a:outerShdw>
                  </a:effectLst>
                </a:endParaRPr>
              </a:p>
            </p:txBody>
          </p:sp>
        </p:grpSp>
        <p:sp>
          <p:nvSpPr>
            <p:cNvPr id="46" name="CuadroTexto 45"/>
            <p:cNvSpPr txBox="1"/>
            <p:nvPr/>
          </p:nvSpPr>
          <p:spPr>
            <a:xfrm>
              <a:off x="313631" y="2550342"/>
              <a:ext cx="2697915" cy="646331"/>
            </a:xfrm>
            <a:prstGeom prst="rect">
              <a:avLst/>
            </a:prstGeom>
            <a:noFill/>
          </p:spPr>
          <p:txBody>
            <a:bodyPr wrap="square" rtlCol="0">
              <a:spAutoFit/>
            </a:bodyPr>
            <a:lstStyle/>
            <a:p>
              <a:r>
                <a:rPr lang="es-MX" sz="3600" b="1" dirty="0">
                  <a:solidFill>
                    <a:schemeClr val="bg1">
                      <a:lumMod val="95000"/>
                    </a:schemeClr>
                  </a:solidFill>
                  <a:effectLst>
                    <a:outerShdw blurRad="38100" dist="38100" dir="2700000" algn="tl">
                      <a:srgbClr val="000000">
                        <a:alpha val="43137"/>
                      </a:srgbClr>
                    </a:outerShdw>
                  </a:effectLst>
                </a:rPr>
                <a:t>  8,520</a:t>
              </a:r>
              <a:r>
                <a:rPr lang="es-MX" sz="2800" b="1" dirty="0">
                  <a:solidFill>
                    <a:schemeClr val="bg1">
                      <a:lumMod val="95000"/>
                    </a:schemeClr>
                  </a:solidFill>
                </a:rPr>
                <a:t> </a:t>
              </a:r>
            </a:p>
          </p:txBody>
        </p:sp>
        <p:pic>
          <p:nvPicPr>
            <p:cNvPr id="31" name="Picture 2" descr="http://t2.gstatic.com/images?q=tbn:CDy-FcvCj8jzIM:http://www.caicyt.gov.ar/reunion-latindex/imagenes/logo_latindex.gif/image"/>
            <p:cNvPicPr>
              <a:picLocks noChangeAspect="1" noChangeArrowheads="1"/>
            </p:cNvPicPr>
            <p:nvPr/>
          </p:nvPicPr>
          <p:blipFill>
            <a:blip r:embed="rId2" cstate="print"/>
            <a:srcRect/>
            <a:stretch>
              <a:fillRect/>
            </a:stretch>
          </p:blipFill>
          <p:spPr bwMode="auto">
            <a:xfrm>
              <a:off x="569019" y="3232492"/>
              <a:ext cx="1029891" cy="14922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Imagen 13"/>
          <p:cNvPicPr>
            <a:picLocks noChangeAspect="1"/>
          </p:cNvPicPr>
          <p:nvPr/>
        </p:nvPicPr>
        <p:blipFill>
          <a:blip r:embed="rId7"/>
          <a:stretch>
            <a:fillRect/>
          </a:stretch>
        </p:blipFill>
        <p:spPr>
          <a:xfrm>
            <a:off x="3147077" y="2067011"/>
            <a:ext cx="4968671" cy="4767485"/>
          </a:xfrm>
          <a:prstGeom prst="rect">
            <a:avLst/>
          </a:prstGeom>
        </p:spPr>
      </p:pic>
      <p:grpSp>
        <p:nvGrpSpPr>
          <p:cNvPr id="18" name="Grupo 17"/>
          <p:cNvGrpSpPr/>
          <p:nvPr/>
        </p:nvGrpSpPr>
        <p:grpSpPr>
          <a:xfrm>
            <a:off x="3556952" y="2957420"/>
            <a:ext cx="4148919" cy="3912895"/>
            <a:chOff x="-1791339" y="2679432"/>
            <a:chExt cx="4148919" cy="3912895"/>
          </a:xfrm>
        </p:grpSpPr>
        <p:sp>
          <p:nvSpPr>
            <p:cNvPr id="16" name="Elipse 15"/>
            <p:cNvSpPr/>
            <p:nvPr/>
          </p:nvSpPr>
          <p:spPr>
            <a:xfrm>
              <a:off x="-1791339" y="2679432"/>
              <a:ext cx="4148919" cy="3912895"/>
            </a:xfrm>
            <a:prstGeom prst="ellipse">
              <a:avLst/>
            </a:prstGeom>
            <a:solidFill>
              <a:srgbClr val="C00000"/>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5" name="Picture 22" descr="logo_scielo2"/>
            <p:cNvPicPr>
              <a:picLocks noChangeAspect="1" noChangeArrowheads="1"/>
            </p:cNvPicPr>
            <p:nvPr/>
          </p:nvPicPr>
          <p:blipFill>
            <a:blip r:embed="rId8" cstate="print"/>
            <a:srcRect/>
            <a:stretch>
              <a:fillRect/>
            </a:stretch>
          </p:blipFill>
          <p:spPr bwMode="auto">
            <a:xfrm>
              <a:off x="-900956" y="4215039"/>
              <a:ext cx="2158611" cy="1714512"/>
            </a:xfrm>
            <a:prstGeom prst="rect">
              <a:avLst/>
            </a:prstGeom>
            <a:noFill/>
            <a:ln w="9525">
              <a:noFill/>
              <a:miter lim="800000"/>
              <a:headEnd/>
              <a:tailEnd/>
            </a:ln>
            <a:scene3d>
              <a:camera prst="orthographicFront"/>
              <a:lightRig rig="threePt" dir="t"/>
            </a:scene3d>
            <a:sp3d>
              <a:bevelT/>
            </a:sp3d>
          </p:spPr>
        </p:pic>
        <p:sp>
          <p:nvSpPr>
            <p:cNvPr id="17" name="CuadroTexto 16"/>
            <p:cNvSpPr txBox="1"/>
            <p:nvPr/>
          </p:nvSpPr>
          <p:spPr>
            <a:xfrm>
              <a:off x="-275671" y="3095672"/>
              <a:ext cx="1952252" cy="584775"/>
            </a:xfrm>
            <a:prstGeom prst="rect">
              <a:avLst/>
            </a:prstGeom>
            <a:noFill/>
          </p:spPr>
          <p:txBody>
            <a:bodyPr wrap="square" rtlCol="0">
              <a:spAutoFit/>
            </a:bodyPr>
            <a:lstStyle/>
            <a:p>
              <a:r>
                <a:rPr lang="es-MX" sz="3200" b="1" dirty="0">
                  <a:solidFill>
                    <a:schemeClr val="bg1">
                      <a:lumMod val="95000"/>
                    </a:schemeClr>
                  </a:solidFill>
                  <a:effectLst>
                    <a:outerShdw blurRad="38100" dist="38100" dir="2700000" algn="tl">
                      <a:srgbClr val="000000">
                        <a:alpha val="43137"/>
                      </a:srgbClr>
                    </a:outerShdw>
                  </a:effectLst>
                </a:rPr>
                <a:t>1,250</a:t>
              </a:r>
            </a:p>
          </p:txBody>
        </p:sp>
      </p:grpSp>
      <p:pic>
        <p:nvPicPr>
          <p:cNvPr id="38" name="Picture 2" descr="http://t2.gstatic.com/images?q=tbn:CDy-FcvCj8jzIM:http://www.caicyt.gov.ar/reunion-latindex/imagenes/logo_latindex.gif/image"/>
          <p:cNvPicPr>
            <a:picLocks noChangeAspect="1" noChangeArrowheads="1"/>
          </p:cNvPicPr>
          <p:nvPr/>
        </p:nvPicPr>
        <p:blipFill>
          <a:blip r:embed="rId2" cstate="print"/>
          <a:srcRect/>
          <a:stretch>
            <a:fillRect/>
          </a:stretch>
        </p:blipFill>
        <p:spPr bwMode="auto">
          <a:xfrm>
            <a:off x="888273" y="1416334"/>
            <a:ext cx="1029891" cy="14922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orma libre 18"/>
          <p:cNvSpPr/>
          <p:nvPr/>
        </p:nvSpPr>
        <p:spPr>
          <a:xfrm>
            <a:off x="1537597" y="340627"/>
            <a:ext cx="2813826" cy="929492"/>
          </a:xfrm>
          <a:custGeom>
            <a:avLst/>
            <a:gdLst>
              <a:gd name="connsiteX0" fmla="*/ 3138986 w 3138986"/>
              <a:gd name="connsiteY0" fmla="*/ 410000 h 929492"/>
              <a:gd name="connsiteX1" fmla="*/ 1542198 w 3138986"/>
              <a:gd name="connsiteY1" fmla="*/ 14215 h 929492"/>
              <a:gd name="connsiteX2" fmla="*/ 873457 w 3138986"/>
              <a:gd name="connsiteY2" fmla="*/ 860376 h 929492"/>
              <a:gd name="connsiteX3" fmla="*/ 0 w 3138986"/>
              <a:gd name="connsiteY3" fmla="*/ 819433 h 929492"/>
            </a:gdLst>
            <a:ahLst/>
            <a:cxnLst>
              <a:cxn ang="0">
                <a:pos x="connsiteX0" y="connsiteY0"/>
              </a:cxn>
              <a:cxn ang="0">
                <a:pos x="connsiteX1" y="connsiteY1"/>
              </a:cxn>
              <a:cxn ang="0">
                <a:pos x="connsiteX2" y="connsiteY2"/>
              </a:cxn>
              <a:cxn ang="0">
                <a:pos x="connsiteX3" y="connsiteY3"/>
              </a:cxn>
            </a:cxnLst>
            <a:rect l="l" t="t" r="r" b="b"/>
            <a:pathLst>
              <a:path w="3138986" h="929492">
                <a:moveTo>
                  <a:pt x="3138986" y="410000"/>
                </a:moveTo>
                <a:cubicBezTo>
                  <a:pt x="2529386" y="174576"/>
                  <a:pt x="1919786" y="-60848"/>
                  <a:pt x="1542198" y="14215"/>
                </a:cubicBezTo>
                <a:cubicBezTo>
                  <a:pt x="1164610" y="89278"/>
                  <a:pt x="1130490" y="726173"/>
                  <a:pt x="873457" y="860376"/>
                </a:cubicBezTo>
                <a:cubicBezTo>
                  <a:pt x="616424" y="994579"/>
                  <a:pt x="308212" y="907006"/>
                  <a:pt x="0" y="819433"/>
                </a:cubicBezTo>
              </a:path>
            </a:pathLst>
          </a:custGeom>
          <a:noFill/>
          <a:ln w="38100">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Forma libre 19"/>
          <p:cNvSpPr/>
          <p:nvPr/>
        </p:nvSpPr>
        <p:spPr>
          <a:xfrm>
            <a:off x="1924334" y="1746913"/>
            <a:ext cx="2934269" cy="696094"/>
          </a:xfrm>
          <a:custGeom>
            <a:avLst/>
            <a:gdLst>
              <a:gd name="connsiteX0" fmla="*/ 2934269 w 2934269"/>
              <a:gd name="connsiteY0" fmla="*/ 0 h 696094"/>
              <a:gd name="connsiteX1" fmla="*/ 1446663 w 2934269"/>
              <a:gd name="connsiteY1" fmla="*/ 696036 h 696094"/>
              <a:gd name="connsiteX2" fmla="*/ 859809 w 2934269"/>
              <a:gd name="connsiteY2" fmla="*/ 40944 h 696094"/>
              <a:gd name="connsiteX3" fmla="*/ 0 w 2934269"/>
              <a:gd name="connsiteY3" fmla="*/ 259308 h 696094"/>
            </a:gdLst>
            <a:ahLst/>
            <a:cxnLst>
              <a:cxn ang="0">
                <a:pos x="connsiteX0" y="connsiteY0"/>
              </a:cxn>
              <a:cxn ang="0">
                <a:pos x="connsiteX1" y="connsiteY1"/>
              </a:cxn>
              <a:cxn ang="0">
                <a:pos x="connsiteX2" y="connsiteY2"/>
              </a:cxn>
              <a:cxn ang="0">
                <a:pos x="connsiteX3" y="connsiteY3"/>
              </a:cxn>
            </a:cxnLst>
            <a:rect l="l" t="t" r="r" b="b"/>
            <a:pathLst>
              <a:path w="2934269" h="696094">
                <a:moveTo>
                  <a:pt x="2934269" y="0"/>
                </a:moveTo>
                <a:cubicBezTo>
                  <a:pt x="2363337" y="344606"/>
                  <a:pt x="1792406" y="689212"/>
                  <a:pt x="1446663" y="696036"/>
                </a:cubicBezTo>
                <a:cubicBezTo>
                  <a:pt x="1100920" y="702860"/>
                  <a:pt x="1100919" y="113732"/>
                  <a:pt x="859809" y="40944"/>
                </a:cubicBezTo>
                <a:cubicBezTo>
                  <a:pt x="618699" y="-31844"/>
                  <a:pt x="118280" y="213816"/>
                  <a:pt x="0" y="259308"/>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Forma libre 21"/>
          <p:cNvSpPr/>
          <p:nvPr/>
        </p:nvSpPr>
        <p:spPr>
          <a:xfrm>
            <a:off x="1746913" y="2947916"/>
            <a:ext cx="2934269" cy="851489"/>
          </a:xfrm>
          <a:custGeom>
            <a:avLst/>
            <a:gdLst>
              <a:gd name="connsiteX0" fmla="*/ 2934269 w 2934269"/>
              <a:gd name="connsiteY0" fmla="*/ 0 h 851489"/>
              <a:gd name="connsiteX1" fmla="*/ 1937983 w 2934269"/>
              <a:gd name="connsiteY1" fmla="*/ 450377 h 851489"/>
              <a:gd name="connsiteX2" fmla="*/ 1214651 w 2934269"/>
              <a:gd name="connsiteY2" fmla="*/ 150126 h 851489"/>
              <a:gd name="connsiteX3" fmla="*/ 450377 w 2934269"/>
              <a:gd name="connsiteY3" fmla="*/ 818866 h 851489"/>
              <a:gd name="connsiteX4" fmla="*/ 0 w 2934269"/>
              <a:gd name="connsiteY4" fmla="*/ 750627 h 851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269" h="851489">
                <a:moveTo>
                  <a:pt x="2934269" y="0"/>
                </a:moveTo>
                <a:cubicBezTo>
                  <a:pt x="2579427" y="212678"/>
                  <a:pt x="2224586" y="425356"/>
                  <a:pt x="1937983" y="450377"/>
                </a:cubicBezTo>
                <a:cubicBezTo>
                  <a:pt x="1651380" y="475398"/>
                  <a:pt x="1462585" y="88711"/>
                  <a:pt x="1214651" y="150126"/>
                </a:cubicBezTo>
                <a:cubicBezTo>
                  <a:pt x="966717" y="211541"/>
                  <a:pt x="652819" y="718783"/>
                  <a:pt x="450377" y="818866"/>
                </a:cubicBezTo>
                <a:cubicBezTo>
                  <a:pt x="247935" y="918949"/>
                  <a:pt x="59140" y="757451"/>
                  <a:pt x="0" y="750627"/>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Forma libre 31"/>
          <p:cNvSpPr/>
          <p:nvPr/>
        </p:nvSpPr>
        <p:spPr>
          <a:xfrm>
            <a:off x="2074460" y="3029803"/>
            <a:ext cx="2634018" cy="1651379"/>
          </a:xfrm>
          <a:custGeom>
            <a:avLst/>
            <a:gdLst>
              <a:gd name="connsiteX0" fmla="*/ 2634018 w 2634018"/>
              <a:gd name="connsiteY0" fmla="*/ 0 h 1651379"/>
              <a:gd name="connsiteX1" fmla="*/ 1528549 w 2634018"/>
              <a:gd name="connsiteY1" fmla="*/ 736979 h 1651379"/>
              <a:gd name="connsiteX2" fmla="*/ 1241946 w 2634018"/>
              <a:gd name="connsiteY2" fmla="*/ 1583140 h 1651379"/>
              <a:gd name="connsiteX3" fmla="*/ 491319 w 2634018"/>
              <a:gd name="connsiteY3" fmla="*/ 1405719 h 1651379"/>
              <a:gd name="connsiteX4" fmla="*/ 0 w 2634018"/>
              <a:gd name="connsiteY4" fmla="*/ 1651379 h 165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4018" h="1651379">
                <a:moveTo>
                  <a:pt x="2634018" y="0"/>
                </a:moveTo>
                <a:cubicBezTo>
                  <a:pt x="2197289" y="236561"/>
                  <a:pt x="1760561" y="473122"/>
                  <a:pt x="1528549" y="736979"/>
                </a:cubicBezTo>
                <a:cubicBezTo>
                  <a:pt x="1296537" y="1000836"/>
                  <a:pt x="1414818" y="1471683"/>
                  <a:pt x="1241946" y="1583140"/>
                </a:cubicBezTo>
                <a:cubicBezTo>
                  <a:pt x="1069074" y="1694597"/>
                  <a:pt x="698310" y="1394346"/>
                  <a:pt x="491319" y="1405719"/>
                </a:cubicBezTo>
                <a:cubicBezTo>
                  <a:pt x="284328" y="1417092"/>
                  <a:pt x="142164" y="1534235"/>
                  <a:pt x="0" y="1651379"/>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5" name="Grupo 4"/>
          <p:cNvGrpSpPr/>
          <p:nvPr/>
        </p:nvGrpSpPr>
        <p:grpSpPr>
          <a:xfrm>
            <a:off x="4064877" y="3881292"/>
            <a:ext cx="3247129" cy="3030998"/>
            <a:chOff x="4064877" y="3881292"/>
            <a:chExt cx="3247129" cy="3030998"/>
          </a:xfrm>
        </p:grpSpPr>
        <p:sp>
          <p:nvSpPr>
            <p:cNvPr id="34" name="Elipse 33"/>
            <p:cNvSpPr/>
            <p:nvPr/>
          </p:nvSpPr>
          <p:spPr>
            <a:xfrm>
              <a:off x="4064877" y="3881292"/>
              <a:ext cx="3247129" cy="3030998"/>
            </a:xfrm>
            <a:prstGeom prst="ellipse">
              <a:avLst/>
            </a:prstGeom>
            <a:solidFill>
              <a:srgbClr val="C00000"/>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CuadroTexto 36"/>
            <p:cNvSpPr txBox="1"/>
            <p:nvPr/>
          </p:nvSpPr>
          <p:spPr>
            <a:xfrm>
              <a:off x="5223064" y="4195888"/>
              <a:ext cx="1952252" cy="584775"/>
            </a:xfrm>
            <a:prstGeom prst="rect">
              <a:avLst/>
            </a:prstGeom>
            <a:noFill/>
          </p:spPr>
          <p:txBody>
            <a:bodyPr wrap="square" rtlCol="0">
              <a:spAutoFit/>
            </a:bodyPr>
            <a:lstStyle/>
            <a:p>
              <a:r>
                <a:rPr lang="es-MX" sz="3200" b="1" dirty="0" smtClean="0">
                  <a:solidFill>
                    <a:schemeClr val="bg1">
                      <a:lumMod val="95000"/>
                    </a:schemeClr>
                  </a:solidFill>
                  <a:effectLst>
                    <a:outerShdw blurRad="38100" dist="38100" dir="2700000" algn="tl">
                      <a:srgbClr val="000000">
                        <a:alpha val="43137"/>
                      </a:srgbClr>
                    </a:outerShdw>
                  </a:effectLst>
                </a:rPr>
                <a:t>145</a:t>
              </a:r>
              <a:endParaRPr lang="es-MX" sz="3200" b="1" dirty="0">
                <a:solidFill>
                  <a:schemeClr val="bg1">
                    <a:lumMod val="95000"/>
                  </a:schemeClr>
                </a:solidFill>
                <a:effectLst>
                  <a:outerShdw blurRad="38100" dist="38100" dir="2700000" algn="tl">
                    <a:srgbClr val="000000">
                      <a:alpha val="43137"/>
                    </a:srgbClr>
                  </a:outerShdw>
                </a:effectLst>
              </a:endParaRPr>
            </a:p>
          </p:txBody>
        </p:sp>
        <p:sp>
          <p:nvSpPr>
            <p:cNvPr id="3" name="Rectángulo 2"/>
            <p:cNvSpPr/>
            <p:nvPr/>
          </p:nvSpPr>
          <p:spPr>
            <a:xfrm>
              <a:off x="4678178" y="4829943"/>
              <a:ext cx="2073531" cy="1586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p:cNvPicPr>
              <a:picLocks noChangeAspect="1"/>
            </p:cNvPicPr>
            <p:nvPr/>
          </p:nvPicPr>
          <p:blipFill>
            <a:blip r:embed="rId9"/>
            <a:stretch>
              <a:fillRect/>
            </a:stretch>
          </p:blipFill>
          <p:spPr>
            <a:xfrm>
              <a:off x="4708478" y="4877712"/>
              <a:ext cx="2054530" cy="1511939"/>
            </a:xfrm>
            <a:prstGeom prst="rect">
              <a:avLst/>
            </a:prstGeom>
          </p:spPr>
        </p:pic>
      </p:grpSp>
      <p:sp>
        <p:nvSpPr>
          <p:cNvPr id="7" name="CuadroTexto 6"/>
          <p:cNvSpPr txBox="1"/>
          <p:nvPr/>
        </p:nvSpPr>
        <p:spPr>
          <a:xfrm>
            <a:off x="9685421" y="6015789"/>
            <a:ext cx="2273968" cy="369332"/>
          </a:xfrm>
          <a:prstGeom prst="rect">
            <a:avLst/>
          </a:prstGeom>
          <a:noFill/>
        </p:spPr>
        <p:txBody>
          <a:bodyPr wrap="square" rtlCol="0">
            <a:spAutoFit/>
          </a:bodyPr>
          <a:lstStyle/>
          <a:p>
            <a:endParaRPr lang="es-MX" dirty="0"/>
          </a:p>
        </p:txBody>
      </p:sp>
      <p:sp>
        <p:nvSpPr>
          <p:cNvPr id="8" name="CuadroTexto 7"/>
          <p:cNvSpPr txBox="1"/>
          <p:nvPr/>
        </p:nvSpPr>
        <p:spPr>
          <a:xfrm>
            <a:off x="9458686" y="6115574"/>
            <a:ext cx="2017453" cy="369332"/>
          </a:xfrm>
          <a:prstGeom prst="rect">
            <a:avLst/>
          </a:prstGeom>
          <a:noFill/>
        </p:spPr>
        <p:txBody>
          <a:bodyPr wrap="square" rtlCol="0">
            <a:spAutoFit/>
          </a:bodyPr>
          <a:lstStyle/>
          <a:p>
            <a:r>
              <a:rPr lang="es-MX" dirty="0" smtClean="0"/>
              <a:t>Datos a julio 2016</a:t>
            </a:r>
            <a:endParaRPr lang="es-MX" dirty="0"/>
          </a:p>
        </p:txBody>
      </p:sp>
      <p:sp>
        <p:nvSpPr>
          <p:cNvPr id="36" name="CuadroTexto 35"/>
          <p:cNvSpPr txBox="1"/>
          <p:nvPr/>
        </p:nvSpPr>
        <p:spPr>
          <a:xfrm>
            <a:off x="9230854" y="349935"/>
            <a:ext cx="2440314" cy="1015663"/>
          </a:xfrm>
          <a:prstGeom prst="rect">
            <a:avLst/>
          </a:prstGeom>
          <a:solidFill>
            <a:srgbClr val="FFC000"/>
          </a:solidFill>
          <a:scene3d>
            <a:camera prst="orthographicFront"/>
            <a:lightRig rig="threePt" dir="t"/>
          </a:scene3d>
          <a:sp3d>
            <a:bevelT/>
          </a:sp3d>
        </p:spPr>
        <p:txBody>
          <a:bodyPr wrap="square" rtlCol="0">
            <a:spAutoFit/>
          </a:bodyPr>
          <a:lstStyle/>
          <a:p>
            <a:r>
              <a:rPr lang="es-MX" sz="2000" dirty="0" smtClean="0"/>
              <a:t>Cobertura en número de títulos por sistema de información</a:t>
            </a:r>
            <a:endParaRPr lang="es-MX" sz="2000" b="1" dirty="0"/>
          </a:p>
        </p:txBody>
      </p:sp>
    </p:spTree>
    <p:extLst>
      <p:ext uri="{BB962C8B-B14F-4D97-AF65-F5344CB8AC3E}">
        <p14:creationId xmlns:p14="http://schemas.microsoft.com/office/powerpoint/2010/main" val="243663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strVal val="#ppt_h"/>
                                          </p:val>
                                        </p:tav>
                                        <p:tav tm="100000">
                                          <p:val>
                                            <p:strVal val="#ppt_h"/>
                                          </p:val>
                                        </p:tav>
                                      </p:tavLst>
                                    </p:anim>
                                  </p:childTnLst>
                                </p:cTn>
                              </p:par>
                              <p:par>
                                <p:cTn id="30" presetID="17" presetClass="entr" presetSubtype="1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p:cTn id="40" dur="500" fill="hold"/>
                                        <p:tgtEl>
                                          <p:spTgt spid="38"/>
                                        </p:tgtEl>
                                        <p:attrNameLst>
                                          <p:attrName>ppt_w</p:attrName>
                                        </p:attrNameLst>
                                      </p:cBhvr>
                                      <p:tavLst>
                                        <p:tav tm="0">
                                          <p:val>
                                            <p:fltVal val="0"/>
                                          </p:val>
                                        </p:tav>
                                        <p:tav tm="100000">
                                          <p:val>
                                            <p:strVal val="#ppt_w"/>
                                          </p:val>
                                        </p:tav>
                                      </p:tavLst>
                                    </p:anim>
                                    <p:anim calcmode="lin" valueType="num">
                                      <p:cBhvr>
                                        <p:cTn id="41" dur="500" fill="hold"/>
                                        <p:tgtEl>
                                          <p:spTgt spid="38"/>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strVal val="#ppt_h"/>
                                          </p:val>
                                        </p:tav>
                                        <p:tav tm="100000">
                                          <p:val>
                                            <p:strVal val="#ppt_h"/>
                                          </p:val>
                                        </p:tav>
                                      </p:tavLst>
                                    </p:anim>
                                  </p:childTnLst>
                                </p:cTn>
                              </p:par>
                              <p:par>
                                <p:cTn id="46" presetID="17" presetClass="entr" presetSubtype="1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strVal val="#ppt_h"/>
                                          </p:val>
                                        </p:tav>
                                        <p:tav tm="100000">
                                          <p:val>
                                            <p:strVal val="#ppt_h"/>
                                          </p:val>
                                        </p:tav>
                                      </p:tavLst>
                                    </p:anim>
                                  </p:childTnLst>
                                </p:cTn>
                              </p:par>
                              <p:par>
                                <p:cTn id="50" presetID="17" presetClass="entr" presetSubtype="1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strVal val="#ppt_h"/>
                                          </p:val>
                                        </p:tav>
                                        <p:tav tm="100000">
                                          <p:val>
                                            <p:strVal val="#ppt_h"/>
                                          </p:val>
                                        </p:tav>
                                      </p:tavLst>
                                    </p:anim>
                                  </p:childTnLst>
                                </p:cTn>
                              </p:par>
                              <p:par>
                                <p:cTn id="54" presetID="17" presetClass="entr" presetSubtype="1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500" fill="hold"/>
                                        <p:tgtEl>
                                          <p:spTgt spid="29"/>
                                        </p:tgtEl>
                                        <p:attrNameLst>
                                          <p:attrName>ppt_w</p:attrName>
                                        </p:attrNameLst>
                                      </p:cBhvr>
                                      <p:tavLst>
                                        <p:tav tm="0">
                                          <p:val>
                                            <p:fltVal val="0"/>
                                          </p:val>
                                        </p:tav>
                                        <p:tav tm="100000">
                                          <p:val>
                                            <p:strVal val="#ppt_w"/>
                                          </p:val>
                                        </p:tav>
                                      </p:tavLst>
                                    </p:anim>
                                    <p:anim calcmode="lin" valueType="num">
                                      <p:cBhvr>
                                        <p:cTn id="57" dur="500" fill="hold"/>
                                        <p:tgtEl>
                                          <p:spTgt spid="29"/>
                                        </p:tgtEl>
                                        <p:attrNameLst>
                                          <p:attrName>ppt_h</p:attrName>
                                        </p:attrNameLst>
                                      </p:cBhvr>
                                      <p:tavLst>
                                        <p:tav tm="0">
                                          <p:val>
                                            <p:strVal val="#ppt_h"/>
                                          </p:val>
                                        </p:tav>
                                        <p:tav tm="100000">
                                          <p:val>
                                            <p:strVal val="#ppt_h"/>
                                          </p:val>
                                        </p:tav>
                                      </p:tavLst>
                                    </p:anim>
                                  </p:childTnLst>
                                </p:cTn>
                              </p:par>
                              <p:par>
                                <p:cTn id="58" presetID="17" presetClass="entr" presetSubtype="1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animEffect transition="in" filter="fade">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4625" t="11777" r="19125" b="4222"/>
          <a:stretch/>
        </p:blipFill>
        <p:spPr>
          <a:xfrm>
            <a:off x="310142" y="381000"/>
            <a:ext cx="9081508" cy="6477000"/>
          </a:xfrm>
          <a:prstGeom prst="rect">
            <a:avLst/>
          </a:prstGeom>
        </p:spPr>
      </p:pic>
      <p:pic>
        <p:nvPicPr>
          <p:cNvPr id="6" name="Imagen 5"/>
          <p:cNvPicPr>
            <a:picLocks noChangeAspect="1"/>
          </p:cNvPicPr>
          <p:nvPr/>
        </p:nvPicPr>
        <p:blipFill rotWithShape="1">
          <a:blip r:embed="rId2"/>
          <a:srcRect l="14625" t="88367" r="19125" b="6198"/>
          <a:stretch/>
        </p:blipFill>
        <p:spPr>
          <a:xfrm>
            <a:off x="310142" y="6019800"/>
            <a:ext cx="9081508" cy="838200"/>
          </a:xfrm>
          <a:prstGeom prst="rect">
            <a:avLst/>
          </a:prstGeom>
        </p:spPr>
      </p:pic>
      <p:graphicFrame>
        <p:nvGraphicFramePr>
          <p:cNvPr id="7" name="Tabla 6"/>
          <p:cNvGraphicFramePr>
            <a:graphicFrameLocks noGrp="1"/>
          </p:cNvGraphicFramePr>
          <p:nvPr>
            <p:extLst/>
          </p:nvPr>
        </p:nvGraphicFramePr>
        <p:xfrm>
          <a:off x="9007522" y="0"/>
          <a:ext cx="2934269" cy="9948669"/>
        </p:xfrm>
        <a:graphic>
          <a:graphicData uri="http://schemas.openxmlformats.org/drawingml/2006/table">
            <a:tbl>
              <a:tblPr>
                <a:tableStyleId>{3C2FFA5D-87B4-456A-9821-1D502468CF0F}</a:tableStyleId>
              </a:tblPr>
              <a:tblGrid>
                <a:gridCol w="1787857">
                  <a:extLst>
                    <a:ext uri="{9D8B030D-6E8A-4147-A177-3AD203B41FA5}">
                      <a16:colId xmlns:a16="http://schemas.microsoft.com/office/drawing/2014/main" xmlns="" val="1547625713"/>
                    </a:ext>
                  </a:extLst>
                </a:gridCol>
                <a:gridCol w="1146412">
                  <a:extLst>
                    <a:ext uri="{9D8B030D-6E8A-4147-A177-3AD203B41FA5}">
                      <a16:colId xmlns:a16="http://schemas.microsoft.com/office/drawing/2014/main" xmlns="" val="1290318182"/>
                    </a:ext>
                  </a:extLst>
                </a:gridCol>
              </a:tblGrid>
              <a:tr h="340196">
                <a:tc>
                  <a:txBody>
                    <a:bodyPr/>
                    <a:lstStyle/>
                    <a:p>
                      <a:r>
                        <a:rPr lang="es-MX" sz="2000" b="1" dirty="0">
                          <a:effectLst/>
                        </a:rPr>
                        <a:t>País</a:t>
                      </a:r>
                    </a:p>
                  </a:txBody>
                  <a:tcPr marL="31081" marR="31081" marT="15540" marB="15540" anchor="ctr">
                    <a:solidFill>
                      <a:schemeClr val="bg1">
                        <a:lumMod val="65000"/>
                      </a:schemeClr>
                    </a:solidFill>
                  </a:tcPr>
                </a:tc>
                <a:tc>
                  <a:txBody>
                    <a:bodyPr/>
                    <a:lstStyle/>
                    <a:p>
                      <a:r>
                        <a:rPr lang="es-MX" sz="1800" b="1" dirty="0">
                          <a:effectLst/>
                        </a:rPr>
                        <a:t>Frecuencia</a:t>
                      </a:r>
                    </a:p>
                  </a:txBody>
                  <a:tcPr marL="31081" marR="31081" marT="15540" marB="15540" anchor="ctr">
                    <a:solidFill>
                      <a:schemeClr val="bg1">
                        <a:lumMod val="65000"/>
                      </a:schemeClr>
                    </a:solidFill>
                  </a:tcPr>
                </a:tc>
                <a:extLst>
                  <a:ext uri="{0D108BD9-81ED-4DB2-BD59-A6C34878D82A}">
                    <a16:rowId xmlns:a16="http://schemas.microsoft.com/office/drawing/2014/main" xmlns="" val="1708404529"/>
                  </a:ext>
                </a:extLst>
              </a:tr>
              <a:tr h="278453">
                <a:tc>
                  <a:txBody>
                    <a:bodyPr/>
                    <a:lstStyle/>
                    <a:p>
                      <a:r>
                        <a:rPr lang="es-MX" sz="1600" b="1" dirty="0">
                          <a:solidFill>
                            <a:schemeClr val="bg1">
                              <a:lumMod val="95000"/>
                            </a:schemeClr>
                          </a:solidFill>
                        </a:rPr>
                        <a:t>Chile</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1,083</a:t>
                      </a:r>
                    </a:p>
                  </a:txBody>
                  <a:tcPr marL="31081" marR="31081" marT="15540" marB="15540" anchor="ctr">
                    <a:solidFill>
                      <a:schemeClr val="bg1">
                        <a:lumMod val="65000"/>
                      </a:schemeClr>
                    </a:solidFill>
                  </a:tcPr>
                </a:tc>
                <a:extLst>
                  <a:ext uri="{0D108BD9-81ED-4DB2-BD59-A6C34878D82A}">
                    <a16:rowId xmlns:a16="http://schemas.microsoft.com/office/drawing/2014/main" xmlns="" val="3932420479"/>
                  </a:ext>
                </a:extLst>
              </a:tr>
              <a:tr h="278453">
                <a:tc>
                  <a:txBody>
                    <a:bodyPr/>
                    <a:lstStyle/>
                    <a:p>
                      <a:r>
                        <a:rPr lang="es-MX" sz="1600" b="1">
                          <a:solidFill>
                            <a:schemeClr val="bg1">
                              <a:lumMod val="95000"/>
                            </a:schemeClr>
                          </a:solidFill>
                        </a:rPr>
                        <a:t>México</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372</a:t>
                      </a:r>
                    </a:p>
                  </a:txBody>
                  <a:tcPr marL="31081" marR="31081" marT="15540" marB="15540" anchor="ctr">
                    <a:solidFill>
                      <a:schemeClr val="bg1">
                        <a:lumMod val="65000"/>
                      </a:schemeClr>
                    </a:solidFill>
                  </a:tcPr>
                </a:tc>
                <a:extLst>
                  <a:ext uri="{0D108BD9-81ED-4DB2-BD59-A6C34878D82A}">
                    <a16:rowId xmlns:a16="http://schemas.microsoft.com/office/drawing/2014/main" xmlns="" val="376179112"/>
                  </a:ext>
                </a:extLst>
              </a:tr>
              <a:tr h="278453">
                <a:tc>
                  <a:txBody>
                    <a:bodyPr/>
                    <a:lstStyle/>
                    <a:p>
                      <a:r>
                        <a:rPr lang="es-MX" sz="1600" b="1">
                          <a:solidFill>
                            <a:schemeClr val="bg1">
                              <a:lumMod val="95000"/>
                            </a:schemeClr>
                          </a:solidFill>
                        </a:rPr>
                        <a:t>Brasil</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201</a:t>
                      </a:r>
                    </a:p>
                  </a:txBody>
                  <a:tcPr marL="31081" marR="31081" marT="15540" marB="15540" anchor="ctr">
                    <a:solidFill>
                      <a:schemeClr val="bg1">
                        <a:lumMod val="65000"/>
                      </a:schemeClr>
                    </a:solidFill>
                  </a:tcPr>
                </a:tc>
                <a:extLst>
                  <a:ext uri="{0D108BD9-81ED-4DB2-BD59-A6C34878D82A}">
                    <a16:rowId xmlns:a16="http://schemas.microsoft.com/office/drawing/2014/main" xmlns="" val="1924600213"/>
                  </a:ext>
                </a:extLst>
              </a:tr>
              <a:tr h="278453">
                <a:tc>
                  <a:txBody>
                    <a:bodyPr/>
                    <a:lstStyle/>
                    <a:p>
                      <a:r>
                        <a:rPr lang="es-MX" sz="1600" b="1">
                          <a:solidFill>
                            <a:schemeClr val="bg1">
                              <a:lumMod val="95000"/>
                            </a:schemeClr>
                          </a:solidFill>
                        </a:rPr>
                        <a:t>Argentina</a:t>
                      </a:r>
                    </a:p>
                  </a:txBody>
                  <a:tcPr marL="31081" marR="31081" marT="15540" marB="15540" anchor="ctr">
                    <a:solidFill>
                      <a:schemeClr val="bg1">
                        <a:lumMod val="65000"/>
                      </a:schemeClr>
                    </a:solidFill>
                  </a:tcPr>
                </a:tc>
                <a:tc>
                  <a:txBody>
                    <a:bodyPr/>
                    <a:lstStyle/>
                    <a:p>
                      <a:r>
                        <a:rPr lang="es-MX" sz="1600" b="1">
                          <a:solidFill>
                            <a:schemeClr val="bg1">
                              <a:lumMod val="95000"/>
                            </a:schemeClr>
                          </a:solidFill>
                        </a:rPr>
                        <a:t>163</a:t>
                      </a:r>
                    </a:p>
                  </a:txBody>
                  <a:tcPr marL="31081" marR="31081" marT="15540" marB="15540" anchor="ctr">
                    <a:solidFill>
                      <a:schemeClr val="bg1">
                        <a:lumMod val="65000"/>
                      </a:schemeClr>
                    </a:solidFill>
                  </a:tcPr>
                </a:tc>
                <a:extLst>
                  <a:ext uri="{0D108BD9-81ED-4DB2-BD59-A6C34878D82A}">
                    <a16:rowId xmlns:a16="http://schemas.microsoft.com/office/drawing/2014/main" xmlns="" val="1880642074"/>
                  </a:ext>
                </a:extLst>
              </a:tr>
              <a:tr h="278453">
                <a:tc>
                  <a:txBody>
                    <a:bodyPr/>
                    <a:lstStyle/>
                    <a:p>
                      <a:r>
                        <a:rPr lang="es-MX" sz="1600" b="1">
                          <a:solidFill>
                            <a:schemeClr val="bg1">
                              <a:lumMod val="95000"/>
                            </a:schemeClr>
                          </a:solidFill>
                        </a:rPr>
                        <a:t>España</a:t>
                      </a:r>
                    </a:p>
                  </a:txBody>
                  <a:tcPr marL="31081" marR="31081" marT="15540" marB="15540" anchor="ctr">
                    <a:solidFill>
                      <a:schemeClr val="bg1">
                        <a:lumMod val="65000"/>
                      </a:schemeClr>
                    </a:solidFill>
                  </a:tcPr>
                </a:tc>
                <a:tc>
                  <a:txBody>
                    <a:bodyPr/>
                    <a:lstStyle/>
                    <a:p>
                      <a:r>
                        <a:rPr lang="es-MX" sz="1600" b="1">
                          <a:solidFill>
                            <a:schemeClr val="bg1">
                              <a:lumMod val="95000"/>
                            </a:schemeClr>
                          </a:solidFill>
                        </a:rPr>
                        <a:t>128</a:t>
                      </a:r>
                    </a:p>
                  </a:txBody>
                  <a:tcPr marL="31081" marR="31081" marT="15540" marB="15540" anchor="ctr">
                    <a:solidFill>
                      <a:schemeClr val="bg1">
                        <a:lumMod val="65000"/>
                      </a:schemeClr>
                    </a:solidFill>
                  </a:tcPr>
                </a:tc>
                <a:extLst>
                  <a:ext uri="{0D108BD9-81ED-4DB2-BD59-A6C34878D82A}">
                    <a16:rowId xmlns:a16="http://schemas.microsoft.com/office/drawing/2014/main" xmlns="" val="1110473813"/>
                  </a:ext>
                </a:extLst>
              </a:tr>
              <a:tr h="278453">
                <a:tc>
                  <a:txBody>
                    <a:bodyPr/>
                    <a:lstStyle/>
                    <a:p>
                      <a:r>
                        <a:rPr lang="es-MX" sz="1600" b="1" dirty="0">
                          <a:solidFill>
                            <a:schemeClr val="bg1">
                              <a:lumMod val="95000"/>
                            </a:schemeClr>
                          </a:solidFill>
                        </a:rPr>
                        <a:t>Colombia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105</a:t>
                      </a:r>
                    </a:p>
                  </a:txBody>
                  <a:tcPr marL="31081" marR="31081" marT="15540" marB="15540" anchor="ctr">
                    <a:solidFill>
                      <a:schemeClr val="bg1">
                        <a:lumMod val="65000"/>
                      </a:schemeClr>
                    </a:solidFill>
                  </a:tcPr>
                </a:tc>
                <a:extLst>
                  <a:ext uri="{0D108BD9-81ED-4DB2-BD59-A6C34878D82A}">
                    <a16:rowId xmlns:a16="http://schemas.microsoft.com/office/drawing/2014/main" xmlns="" val="952839341"/>
                  </a:ext>
                </a:extLst>
              </a:tr>
              <a:tr h="278453">
                <a:tc>
                  <a:txBody>
                    <a:bodyPr/>
                    <a:lstStyle/>
                    <a:p>
                      <a:r>
                        <a:rPr lang="es-MX" sz="1600" b="1">
                          <a:solidFill>
                            <a:schemeClr val="bg1">
                              <a:lumMod val="95000"/>
                            </a:schemeClr>
                          </a:solidFill>
                        </a:rPr>
                        <a:t>Uruguay</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29</a:t>
                      </a:r>
                    </a:p>
                  </a:txBody>
                  <a:tcPr marL="31081" marR="31081" marT="15540" marB="15540" anchor="ctr">
                    <a:solidFill>
                      <a:schemeClr val="bg1">
                        <a:lumMod val="65000"/>
                      </a:schemeClr>
                    </a:solidFill>
                  </a:tcPr>
                </a:tc>
                <a:extLst>
                  <a:ext uri="{0D108BD9-81ED-4DB2-BD59-A6C34878D82A}">
                    <a16:rowId xmlns:a16="http://schemas.microsoft.com/office/drawing/2014/main" xmlns="" val="206991874"/>
                  </a:ext>
                </a:extLst>
              </a:tr>
              <a:tr h="330755">
                <a:tc>
                  <a:txBody>
                    <a:bodyPr/>
                    <a:lstStyle/>
                    <a:p>
                      <a:r>
                        <a:rPr lang="es-MX" sz="1600" b="1" dirty="0">
                          <a:solidFill>
                            <a:schemeClr val="bg1">
                              <a:lumMod val="95000"/>
                            </a:schemeClr>
                          </a:solidFill>
                        </a:rPr>
                        <a:t>EUA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28</a:t>
                      </a:r>
                    </a:p>
                  </a:txBody>
                  <a:tcPr marL="31081" marR="31081" marT="15540" marB="15540" anchor="ctr">
                    <a:solidFill>
                      <a:schemeClr val="bg1">
                        <a:lumMod val="65000"/>
                      </a:schemeClr>
                    </a:solidFill>
                  </a:tcPr>
                </a:tc>
                <a:extLst>
                  <a:ext uri="{0D108BD9-81ED-4DB2-BD59-A6C34878D82A}">
                    <a16:rowId xmlns:a16="http://schemas.microsoft.com/office/drawing/2014/main" xmlns="" val="1088304483"/>
                  </a:ext>
                </a:extLst>
              </a:tr>
              <a:tr h="278453">
                <a:tc>
                  <a:txBody>
                    <a:bodyPr/>
                    <a:lstStyle/>
                    <a:p>
                      <a:r>
                        <a:rPr lang="es-MX" sz="1600" b="1">
                          <a:solidFill>
                            <a:schemeClr val="bg1">
                              <a:lumMod val="95000"/>
                            </a:schemeClr>
                          </a:solidFill>
                        </a:rPr>
                        <a:t>Turquía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28</a:t>
                      </a:r>
                    </a:p>
                  </a:txBody>
                  <a:tcPr marL="31081" marR="31081" marT="15540" marB="15540" anchor="ctr">
                    <a:solidFill>
                      <a:schemeClr val="bg1">
                        <a:lumMod val="65000"/>
                      </a:schemeClr>
                    </a:solidFill>
                  </a:tcPr>
                </a:tc>
                <a:extLst>
                  <a:ext uri="{0D108BD9-81ED-4DB2-BD59-A6C34878D82A}">
                    <a16:rowId xmlns:a16="http://schemas.microsoft.com/office/drawing/2014/main" xmlns="" val="3887972066"/>
                  </a:ext>
                </a:extLst>
              </a:tr>
              <a:tr h="278453">
                <a:tc>
                  <a:txBody>
                    <a:bodyPr/>
                    <a:lstStyle/>
                    <a:p>
                      <a:r>
                        <a:rPr lang="es-MX" sz="1600" b="1">
                          <a:solidFill>
                            <a:schemeClr val="bg1">
                              <a:lumMod val="95000"/>
                            </a:schemeClr>
                          </a:solidFill>
                        </a:rPr>
                        <a:t>Inglaterra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9</a:t>
                      </a:r>
                    </a:p>
                  </a:txBody>
                  <a:tcPr marL="31081" marR="31081" marT="15540" marB="15540" anchor="ctr">
                    <a:solidFill>
                      <a:schemeClr val="bg1">
                        <a:lumMod val="65000"/>
                      </a:schemeClr>
                    </a:solidFill>
                  </a:tcPr>
                </a:tc>
                <a:extLst>
                  <a:ext uri="{0D108BD9-81ED-4DB2-BD59-A6C34878D82A}">
                    <a16:rowId xmlns:a16="http://schemas.microsoft.com/office/drawing/2014/main" xmlns="" val="3764626402"/>
                  </a:ext>
                </a:extLst>
              </a:tr>
              <a:tr h="278453">
                <a:tc>
                  <a:txBody>
                    <a:bodyPr/>
                    <a:lstStyle/>
                    <a:p>
                      <a:r>
                        <a:rPr lang="es-MX" sz="1600" b="1" dirty="0">
                          <a:solidFill>
                            <a:schemeClr val="bg1">
                              <a:lumMod val="95000"/>
                            </a:schemeClr>
                          </a:solidFill>
                        </a:rPr>
                        <a:t>Reino Unido</a:t>
                      </a:r>
                    </a:p>
                  </a:txBody>
                  <a:tcPr marL="31081" marR="31081" marT="15540" marB="15540" anchor="ctr">
                    <a:solidFill>
                      <a:schemeClr val="bg1">
                        <a:lumMod val="65000"/>
                      </a:schemeClr>
                    </a:solidFill>
                  </a:tcPr>
                </a:tc>
                <a:tc>
                  <a:txBody>
                    <a:bodyPr/>
                    <a:lstStyle/>
                    <a:p>
                      <a:r>
                        <a:rPr lang="es-MX" sz="1600" b="1">
                          <a:solidFill>
                            <a:schemeClr val="bg1">
                              <a:lumMod val="95000"/>
                            </a:schemeClr>
                          </a:solidFill>
                        </a:rPr>
                        <a:t>9</a:t>
                      </a:r>
                    </a:p>
                  </a:txBody>
                  <a:tcPr marL="31081" marR="31081" marT="15540" marB="15540" anchor="ctr">
                    <a:solidFill>
                      <a:schemeClr val="bg1">
                        <a:lumMod val="65000"/>
                      </a:schemeClr>
                    </a:solidFill>
                  </a:tcPr>
                </a:tc>
                <a:extLst>
                  <a:ext uri="{0D108BD9-81ED-4DB2-BD59-A6C34878D82A}">
                    <a16:rowId xmlns:a16="http://schemas.microsoft.com/office/drawing/2014/main" xmlns="" val="3452958095"/>
                  </a:ext>
                </a:extLst>
              </a:tr>
              <a:tr h="278453">
                <a:tc>
                  <a:txBody>
                    <a:bodyPr/>
                    <a:lstStyle/>
                    <a:p>
                      <a:r>
                        <a:rPr lang="es-MX" sz="1600" b="1">
                          <a:solidFill>
                            <a:schemeClr val="bg1">
                              <a:lumMod val="95000"/>
                            </a:schemeClr>
                          </a:solidFill>
                        </a:rPr>
                        <a:t>Corea del Sur</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8</a:t>
                      </a:r>
                    </a:p>
                  </a:txBody>
                  <a:tcPr marL="31081" marR="31081" marT="15540" marB="15540" anchor="ctr">
                    <a:solidFill>
                      <a:schemeClr val="bg1">
                        <a:lumMod val="65000"/>
                      </a:schemeClr>
                    </a:solidFill>
                  </a:tcPr>
                </a:tc>
                <a:extLst>
                  <a:ext uri="{0D108BD9-81ED-4DB2-BD59-A6C34878D82A}">
                    <a16:rowId xmlns:a16="http://schemas.microsoft.com/office/drawing/2014/main" xmlns="" val="2386228542"/>
                  </a:ext>
                </a:extLst>
              </a:tr>
              <a:tr h="278453">
                <a:tc>
                  <a:txBody>
                    <a:bodyPr/>
                    <a:lstStyle/>
                    <a:p>
                      <a:r>
                        <a:rPr lang="es-MX" sz="1600" b="1">
                          <a:solidFill>
                            <a:schemeClr val="bg1">
                              <a:lumMod val="95000"/>
                            </a:schemeClr>
                          </a:solidFill>
                        </a:rPr>
                        <a:t>Canadá</a:t>
                      </a:r>
                    </a:p>
                  </a:txBody>
                  <a:tcPr marL="31081" marR="31081" marT="15540" marB="15540" anchor="ctr">
                    <a:solidFill>
                      <a:schemeClr val="bg1">
                        <a:lumMod val="65000"/>
                      </a:schemeClr>
                    </a:solidFill>
                  </a:tcPr>
                </a:tc>
                <a:tc>
                  <a:txBody>
                    <a:bodyPr/>
                    <a:lstStyle/>
                    <a:p>
                      <a:r>
                        <a:rPr lang="es-MX" sz="1600" b="1">
                          <a:solidFill>
                            <a:schemeClr val="bg1">
                              <a:lumMod val="95000"/>
                            </a:schemeClr>
                          </a:solidFill>
                        </a:rPr>
                        <a:t>7</a:t>
                      </a:r>
                    </a:p>
                  </a:txBody>
                  <a:tcPr marL="31081" marR="31081" marT="15540" marB="15540" anchor="ctr">
                    <a:solidFill>
                      <a:schemeClr val="bg1">
                        <a:lumMod val="65000"/>
                      </a:schemeClr>
                    </a:solidFill>
                  </a:tcPr>
                </a:tc>
                <a:extLst>
                  <a:ext uri="{0D108BD9-81ED-4DB2-BD59-A6C34878D82A}">
                    <a16:rowId xmlns:a16="http://schemas.microsoft.com/office/drawing/2014/main" xmlns="" val="1381108783"/>
                  </a:ext>
                </a:extLst>
              </a:tr>
              <a:tr h="278453">
                <a:tc>
                  <a:txBody>
                    <a:bodyPr/>
                    <a:lstStyle/>
                    <a:p>
                      <a:r>
                        <a:rPr lang="es-MX" sz="1600" b="1">
                          <a:solidFill>
                            <a:schemeClr val="bg1">
                              <a:lumMod val="95000"/>
                            </a:schemeClr>
                          </a:solidFill>
                        </a:rPr>
                        <a:t>China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7</a:t>
                      </a:r>
                    </a:p>
                  </a:txBody>
                  <a:tcPr marL="31081" marR="31081" marT="15540" marB="15540" anchor="ctr">
                    <a:solidFill>
                      <a:schemeClr val="bg1">
                        <a:lumMod val="65000"/>
                      </a:schemeClr>
                    </a:solidFill>
                  </a:tcPr>
                </a:tc>
                <a:extLst>
                  <a:ext uri="{0D108BD9-81ED-4DB2-BD59-A6C34878D82A}">
                    <a16:rowId xmlns:a16="http://schemas.microsoft.com/office/drawing/2014/main" xmlns="" val="921782287"/>
                  </a:ext>
                </a:extLst>
              </a:tr>
              <a:tr h="278453">
                <a:tc>
                  <a:txBody>
                    <a:bodyPr/>
                    <a:lstStyle/>
                    <a:p>
                      <a:r>
                        <a:rPr lang="es-MX" sz="1600" b="1">
                          <a:solidFill>
                            <a:schemeClr val="bg1">
                              <a:lumMod val="95000"/>
                            </a:schemeClr>
                          </a:solidFill>
                        </a:rPr>
                        <a:t>Venezuela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6</a:t>
                      </a:r>
                    </a:p>
                  </a:txBody>
                  <a:tcPr marL="31081" marR="31081" marT="15540" marB="15540" anchor="ctr">
                    <a:solidFill>
                      <a:schemeClr val="bg1">
                        <a:lumMod val="65000"/>
                      </a:schemeClr>
                    </a:solidFill>
                  </a:tcPr>
                </a:tc>
                <a:extLst>
                  <a:ext uri="{0D108BD9-81ED-4DB2-BD59-A6C34878D82A}">
                    <a16:rowId xmlns:a16="http://schemas.microsoft.com/office/drawing/2014/main" xmlns="" val="3912945881"/>
                  </a:ext>
                </a:extLst>
              </a:tr>
              <a:tr h="278453">
                <a:tc>
                  <a:txBody>
                    <a:bodyPr/>
                    <a:lstStyle/>
                    <a:p>
                      <a:r>
                        <a:rPr lang="es-MX" sz="1600" b="1">
                          <a:solidFill>
                            <a:schemeClr val="bg1">
                              <a:lumMod val="95000"/>
                            </a:schemeClr>
                          </a:solidFill>
                        </a:rPr>
                        <a:t>Holanda</a:t>
                      </a:r>
                    </a:p>
                  </a:txBody>
                  <a:tcPr marL="31081" marR="31081" marT="15540" marB="15540" anchor="ctr">
                    <a:solidFill>
                      <a:schemeClr val="bg1">
                        <a:lumMod val="65000"/>
                      </a:schemeClr>
                    </a:solidFill>
                  </a:tcPr>
                </a:tc>
                <a:tc>
                  <a:txBody>
                    <a:bodyPr/>
                    <a:lstStyle/>
                    <a:p>
                      <a:r>
                        <a:rPr lang="es-MX" sz="1600" b="1">
                          <a:solidFill>
                            <a:schemeClr val="bg1">
                              <a:lumMod val="95000"/>
                            </a:schemeClr>
                          </a:solidFill>
                        </a:rPr>
                        <a:t>5</a:t>
                      </a:r>
                    </a:p>
                  </a:txBody>
                  <a:tcPr marL="31081" marR="31081" marT="15540" marB="15540" anchor="ctr">
                    <a:solidFill>
                      <a:schemeClr val="bg1">
                        <a:lumMod val="65000"/>
                      </a:schemeClr>
                    </a:solidFill>
                  </a:tcPr>
                </a:tc>
                <a:extLst>
                  <a:ext uri="{0D108BD9-81ED-4DB2-BD59-A6C34878D82A}">
                    <a16:rowId xmlns:a16="http://schemas.microsoft.com/office/drawing/2014/main" xmlns="" val="362298334"/>
                  </a:ext>
                </a:extLst>
              </a:tr>
              <a:tr h="278453">
                <a:tc>
                  <a:txBody>
                    <a:bodyPr/>
                    <a:lstStyle/>
                    <a:p>
                      <a:r>
                        <a:rPr lang="es-MX" sz="1600" b="1">
                          <a:solidFill>
                            <a:schemeClr val="bg1">
                              <a:lumMod val="95000"/>
                            </a:schemeClr>
                          </a:solidFill>
                        </a:rPr>
                        <a:t>Perú</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5</a:t>
                      </a:r>
                    </a:p>
                  </a:txBody>
                  <a:tcPr marL="31081" marR="31081" marT="15540" marB="15540" anchor="ctr">
                    <a:solidFill>
                      <a:schemeClr val="bg1">
                        <a:lumMod val="65000"/>
                      </a:schemeClr>
                    </a:solidFill>
                  </a:tcPr>
                </a:tc>
                <a:extLst>
                  <a:ext uri="{0D108BD9-81ED-4DB2-BD59-A6C34878D82A}">
                    <a16:rowId xmlns:a16="http://schemas.microsoft.com/office/drawing/2014/main" xmlns="" val="381957969"/>
                  </a:ext>
                </a:extLst>
              </a:tr>
              <a:tr h="278453">
                <a:tc>
                  <a:txBody>
                    <a:bodyPr/>
                    <a:lstStyle/>
                    <a:p>
                      <a:r>
                        <a:rPr lang="es-MX" sz="1600" b="1">
                          <a:solidFill>
                            <a:schemeClr val="bg1">
                              <a:lumMod val="95000"/>
                            </a:schemeClr>
                          </a:solidFill>
                        </a:rPr>
                        <a:t>Australia</a:t>
                      </a:r>
                    </a:p>
                  </a:txBody>
                  <a:tcPr marL="31081" marR="31081" marT="15540" marB="15540" anchor="ctr">
                    <a:solidFill>
                      <a:schemeClr val="bg1">
                        <a:lumMod val="65000"/>
                      </a:schemeClr>
                    </a:solidFill>
                  </a:tcPr>
                </a:tc>
                <a:tc>
                  <a:txBody>
                    <a:bodyPr/>
                    <a:lstStyle/>
                    <a:p>
                      <a:r>
                        <a:rPr lang="es-MX" sz="1600" b="1">
                          <a:solidFill>
                            <a:schemeClr val="bg1">
                              <a:lumMod val="95000"/>
                            </a:schemeClr>
                          </a:solidFill>
                        </a:rPr>
                        <a:t>4</a:t>
                      </a:r>
                    </a:p>
                  </a:txBody>
                  <a:tcPr marL="31081" marR="31081" marT="15540" marB="15540" anchor="ctr">
                    <a:solidFill>
                      <a:schemeClr val="bg1">
                        <a:lumMod val="65000"/>
                      </a:schemeClr>
                    </a:solidFill>
                  </a:tcPr>
                </a:tc>
                <a:extLst>
                  <a:ext uri="{0D108BD9-81ED-4DB2-BD59-A6C34878D82A}">
                    <a16:rowId xmlns:a16="http://schemas.microsoft.com/office/drawing/2014/main" xmlns="" val="3807389490"/>
                  </a:ext>
                </a:extLst>
              </a:tr>
              <a:tr h="278453">
                <a:tc>
                  <a:txBody>
                    <a:bodyPr/>
                    <a:lstStyle/>
                    <a:p>
                      <a:r>
                        <a:rPr lang="es-MX" sz="1600" b="1">
                          <a:solidFill>
                            <a:schemeClr val="bg1">
                              <a:lumMod val="95000"/>
                            </a:schemeClr>
                          </a:solidFill>
                        </a:rPr>
                        <a:t>Costa Rica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4</a:t>
                      </a:r>
                    </a:p>
                  </a:txBody>
                  <a:tcPr marL="31081" marR="31081" marT="15540" marB="15540" anchor="ctr">
                    <a:solidFill>
                      <a:schemeClr val="bg1">
                        <a:lumMod val="65000"/>
                      </a:schemeClr>
                    </a:solidFill>
                  </a:tcPr>
                </a:tc>
                <a:extLst>
                  <a:ext uri="{0D108BD9-81ED-4DB2-BD59-A6C34878D82A}">
                    <a16:rowId xmlns:a16="http://schemas.microsoft.com/office/drawing/2014/main" xmlns="" val="88283395"/>
                  </a:ext>
                </a:extLst>
              </a:tr>
              <a:tr h="278453">
                <a:tc>
                  <a:txBody>
                    <a:bodyPr/>
                    <a:lstStyle/>
                    <a:p>
                      <a:r>
                        <a:rPr lang="es-MX" sz="1600" b="1" dirty="0">
                          <a:solidFill>
                            <a:schemeClr val="bg1">
                              <a:lumMod val="95000"/>
                            </a:schemeClr>
                          </a:solidFill>
                        </a:rPr>
                        <a:t>Nigeria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4</a:t>
                      </a:r>
                    </a:p>
                  </a:txBody>
                  <a:tcPr marL="31081" marR="31081" marT="15540" marB="15540" anchor="ctr">
                    <a:solidFill>
                      <a:schemeClr val="bg1">
                        <a:lumMod val="65000"/>
                      </a:schemeClr>
                    </a:solidFill>
                  </a:tcPr>
                </a:tc>
                <a:extLst>
                  <a:ext uri="{0D108BD9-81ED-4DB2-BD59-A6C34878D82A}">
                    <a16:rowId xmlns:a16="http://schemas.microsoft.com/office/drawing/2014/main" xmlns="" val="207124011"/>
                  </a:ext>
                </a:extLst>
              </a:tr>
              <a:tr h="370755">
                <a:tc>
                  <a:txBody>
                    <a:bodyPr/>
                    <a:lstStyle/>
                    <a:p>
                      <a:r>
                        <a:rPr lang="es-MX" sz="1600" b="1">
                          <a:solidFill>
                            <a:schemeClr val="bg1">
                              <a:lumMod val="95000"/>
                            </a:schemeClr>
                          </a:solidFill>
                        </a:rPr>
                        <a:t>Nueva Zelanda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4</a:t>
                      </a:r>
                    </a:p>
                  </a:txBody>
                  <a:tcPr marL="31081" marR="31081" marT="15540" marB="15540" anchor="ctr">
                    <a:solidFill>
                      <a:schemeClr val="bg1">
                        <a:lumMod val="65000"/>
                      </a:schemeClr>
                    </a:solidFill>
                  </a:tcPr>
                </a:tc>
                <a:extLst>
                  <a:ext uri="{0D108BD9-81ED-4DB2-BD59-A6C34878D82A}">
                    <a16:rowId xmlns:a16="http://schemas.microsoft.com/office/drawing/2014/main" xmlns="" val="2074406430"/>
                  </a:ext>
                </a:extLst>
              </a:tr>
              <a:tr h="278453">
                <a:tc>
                  <a:txBody>
                    <a:bodyPr/>
                    <a:lstStyle/>
                    <a:p>
                      <a:r>
                        <a:rPr lang="es-MX" sz="1600" b="1">
                          <a:solidFill>
                            <a:schemeClr val="bg1">
                              <a:lumMod val="95000"/>
                            </a:schemeClr>
                          </a:solidFill>
                        </a:rPr>
                        <a:t>Portugal</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4</a:t>
                      </a:r>
                    </a:p>
                  </a:txBody>
                  <a:tcPr marL="31081" marR="31081" marT="15540" marB="15540" anchor="ctr">
                    <a:solidFill>
                      <a:schemeClr val="bg1">
                        <a:lumMod val="65000"/>
                      </a:schemeClr>
                    </a:solidFill>
                  </a:tcPr>
                </a:tc>
                <a:extLst>
                  <a:ext uri="{0D108BD9-81ED-4DB2-BD59-A6C34878D82A}">
                    <a16:rowId xmlns:a16="http://schemas.microsoft.com/office/drawing/2014/main" xmlns="" val="2115258518"/>
                  </a:ext>
                </a:extLst>
              </a:tr>
              <a:tr h="278453">
                <a:tc>
                  <a:txBody>
                    <a:bodyPr/>
                    <a:lstStyle/>
                    <a:p>
                      <a:r>
                        <a:rPr lang="es-MX" sz="1600" b="1">
                          <a:solidFill>
                            <a:schemeClr val="bg1">
                              <a:lumMod val="95000"/>
                            </a:schemeClr>
                          </a:solidFill>
                        </a:rPr>
                        <a:t>Alemania</a:t>
                      </a:r>
                    </a:p>
                  </a:txBody>
                  <a:tcPr marL="31081" marR="31081" marT="15540" marB="15540" anchor="ctr">
                    <a:solidFill>
                      <a:schemeClr val="bg1">
                        <a:lumMod val="65000"/>
                      </a:schemeClr>
                    </a:solidFill>
                  </a:tcPr>
                </a:tc>
                <a:tc>
                  <a:txBody>
                    <a:bodyPr/>
                    <a:lstStyle/>
                    <a:p>
                      <a:r>
                        <a:rPr lang="es-MX" sz="1600" b="1">
                          <a:solidFill>
                            <a:schemeClr val="bg1">
                              <a:lumMod val="95000"/>
                            </a:schemeClr>
                          </a:solidFill>
                        </a:rPr>
                        <a:t>3</a:t>
                      </a:r>
                    </a:p>
                  </a:txBody>
                  <a:tcPr marL="31081" marR="31081" marT="15540" marB="15540" anchor="ctr">
                    <a:solidFill>
                      <a:schemeClr val="bg1">
                        <a:lumMod val="65000"/>
                      </a:schemeClr>
                    </a:solidFill>
                  </a:tcPr>
                </a:tc>
                <a:extLst>
                  <a:ext uri="{0D108BD9-81ED-4DB2-BD59-A6C34878D82A}">
                    <a16:rowId xmlns:a16="http://schemas.microsoft.com/office/drawing/2014/main" xmlns="" val="1124206235"/>
                  </a:ext>
                </a:extLst>
              </a:tr>
              <a:tr h="278453">
                <a:tc>
                  <a:txBody>
                    <a:bodyPr/>
                    <a:lstStyle/>
                    <a:p>
                      <a:r>
                        <a:rPr lang="es-MX" sz="1600" b="1">
                          <a:solidFill>
                            <a:schemeClr val="bg1">
                              <a:lumMod val="95000"/>
                            </a:schemeClr>
                          </a:solidFill>
                        </a:rPr>
                        <a:t>Escocia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3</a:t>
                      </a:r>
                    </a:p>
                  </a:txBody>
                  <a:tcPr marL="31081" marR="31081" marT="15540" marB="15540" anchor="ctr">
                    <a:solidFill>
                      <a:schemeClr val="bg1">
                        <a:lumMod val="65000"/>
                      </a:schemeClr>
                    </a:solidFill>
                  </a:tcPr>
                </a:tc>
                <a:extLst>
                  <a:ext uri="{0D108BD9-81ED-4DB2-BD59-A6C34878D82A}">
                    <a16:rowId xmlns:a16="http://schemas.microsoft.com/office/drawing/2014/main" xmlns="" val="2421991321"/>
                  </a:ext>
                </a:extLst>
              </a:tr>
              <a:tr h="278453">
                <a:tc>
                  <a:txBody>
                    <a:bodyPr/>
                    <a:lstStyle/>
                    <a:p>
                      <a:r>
                        <a:rPr lang="es-MX" sz="1600" b="1">
                          <a:solidFill>
                            <a:schemeClr val="bg1">
                              <a:lumMod val="95000"/>
                            </a:schemeClr>
                          </a:solidFill>
                        </a:rPr>
                        <a:t>Japón</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3</a:t>
                      </a:r>
                    </a:p>
                  </a:txBody>
                  <a:tcPr marL="31081" marR="31081" marT="15540" marB="15540" anchor="ctr">
                    <a:solidFill>
                      <a:schemeClr val="bg1">
                        <a:lumMod val="65000"/>
                      </a:schemeClr>
                    </a:solidFill>
                  </a:tcPr>
                </a:tc>
                <a:extLst>
                  <a:ext uri="{0D108BD9-81ED-4DB2-BD59-A6C34878D82A}">
                    <a16:rowId xmlns:a16="http://schemas.microsoft.com/office/drawing/2014/main" xmlns="" val="629846653"/>
                  </a:ext>
                </a:extLst>
              </a:tr>
              <a:tr h="278453">
                <a:tc>
                  <a:txBody>
                    <a:bodyPr/>
                    <a:lstStyle/>
                    <a:p>
                      <a:r>
                        <a:rPr lang="es-MX" sz="1600" b="1">
                          <a:solidFill>
                            <a:schemeClr val="bg1">
                              <a:lumMod val="95000"/>
                            </a:schemeClr>
                          </a:solidFill>
                        </a:rPr>
                        <a:t>Siria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3</a:t>
                      </a:r>
                    </a:p>
                  </a:txBody>
                  <a:tcPr marL="31081" marR="31081" marT="15540" marB="15540" anchor="ctr">
                    <a:solidFill>
                      <a:schemeClr val="bg1">
                        <a:lumMod val="65000"/>
                      </a:schemeClr>
                    </a:solidFill>
                  </a:tcPr>
                </a:tc>
                <a:extLst>
                  <a:ext uri="{0D108BD9-81ED-4DB2-BD59-A6C34878D82A}">
                    <a16:rowId xmlns:a16="http://schemas.microsoft.com/office/drawing/2014/main" xmlns="" val="3395160287"/>
                  </a:ext>
                </a:extLst>
              </a:tr>
              <a:tr h="278453">
                <a:tc>
                  <a:txBody>
                    <a:bodyPr/>
                    <a:lstStyle/>
                    <a:p>
                      <a:r>
                        <a:rPr lang="es-MX" sz="1600" b="1">
                          <a:solidFill>
                            <a:schemeClr val="bg1">
                              <a:lumMod val="95000"/>
                            </a:schemeClr>
                          </a:solidFill>
                        </a:rPr>
                        <a:t>Polonia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2</a:t>
                      </a:r>
                    </a:p>
                  </a:txBody>
                  <a:tcPr marL="31081" marR="31081" marT="15540" marB="15540" anchor="ctr">
                    <a:solidFill>
                      <a:schemeClr val="bg1">
                        <a:lumMod val="65000"/>
                      </a:schemeClr>
                    </a:solidFill>
                  </a:tcPr>
                </a:tc>
                <a:extLst>
                  <a:ext uri="{0D108BD9-81ED-4DB2-BD59-A6C34878D82A}">
                    <a16:rowId xmlns:a16="http://schemas.microsoft.com/office/drawing/2014/main" xmlns="" val="891496421"/>
                  </a:ext>
                </a:extLst>
              </a:tr>
              <a:tr h="262719">
                <a:tc>
                  <a:txBody>
                    <a:bodyPr/>
                    <a:lstStyle/>
                    <a:p>
                      <a:r>
                        <a:rPr lang="es-MX" sz="1600" b="1" dirty="0">
                          <a:solidFill>
                            <a:schemeClr val="bg1">
                              <a:lumMod val="95000"/>
                            </a:schemeClr>
                          </a:solidFill>
                        </a:rPr>
                        <a:t>RFA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2</a:t>
                      </a:r>
                    </a:p>
                  </a:txBody>
                  <a:tcPr marL="31081" marR="31081" marT="15540" marB="15540" anchor="ctr">
                    <a:solidFill>
                      <a:schemeClr val="bg1">
                        <a:lumMod val="65000"/>
                      </a:schemeClr>
                    </a:solidFill>
                  </a:tcPr>
                </a:tc>
                <a:extLst>
                  <a:ext uri="{0D108BD9-81ED-4DB2-BD59-A6C34878D82A}">
                    <a16:rowId xmlns:a16="http://schemas.microsoft.com/office/drawing/2014/main" xmlns="" val="4110343265"/>
                  </a:ext>
                </a:extLst>
              </a:tr>
              <a:tr h="278453">
                <a:tc>
                  <a:txBody>
                    <a:bodyPr/>
                    <a:lstStyle/>
                    <a:p>
                      <a:r>
                        <a:rPr lang="es-MX" sz="1600" b="1">
                          <a:solidFill>
                            <a:schemeClr val="bg1">
                              <a:lumMod val="95000"/>
                            </a:schemeClr>
                          </a:solidFill>
                        </a:rPr>
                        <a:t>Cuba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1</a:t>
                      </a:r>
                    </a:p>
                  </a:txBody>
                  <a:tcPr marL="31081" marR="31081" marT="15540" marB="15540" anchor="ctr">
                    <a:solidFill>
                      <a:schemeClr val="bg1">
                        <a:lumMod val="65000"/>
                      </a:schemeClr>
                    </a:solidFill>
                  </a:tcPr>
                </a:tc>
                <a:extLst>
                  <a:ext uri="{0D108BD9-81ED-4DB2-BD59-A6C34878D82A}">
                    <a16:rowId xmlns:a16="http://schemas.microsoft.com/office/drawing/2014/main" xmlns="" val="674978869"/>
                  </a:ext>
                </a:extLst>
              </a:tr>
              <a:tr h="278453">
                <a:tc>
                  <a:txBody>
                    <a:bodyPr/>
                    <a:lstStyle/>
                    <a:p>
                      <a:r>
                        <a:rPr lang="es-MX" sz="1600" b="1">
                          <a:solidFill>
                            <a:schemeClr val="bg1">
                              <a:lumMod val="95000"/>
                            </a:schemeClr>
                          </a:solidFill>
                        </a:rPr>
                        <a:t>Francia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1</a:t>
                      </a:r>
                    </a:p>
                  </a:txBody>
                  <a:tcPr marL="31081" marR="31081" marT="15540" marB="15540" anchor="ctr">
                    <a:solidFill>
                      <a:schemeClr val="bg1">
                        <a:lumMod val="65000"/>
                      </a:schemeClr>
                    </a:solidFill>
                  </a:tcPr>
                </a:tc>
                <a:extLst>
                  <a:ext uri="{0D108BD9-81ED-4DB2-BD59-A6C34878D82A}">
                    <a16:rowId xmlns:a16="http://schemas.microsoft.com/office/drawing/2014/main" xmlns="" val="976566935"/>
                  </a:ext>
                </a:extLst>
              </a:tr>
              <a:tr h="278453">
                <a:tc>
                  <a:txBody>
                    <a:bodyPr/>
                    <a:lstStyle/>
                    <a:p>
                      <a:r>
                        <a:rPr lang="es-MX" sz="1600" b="1">
                          <a:solidFill>
                            <a:schemeClr val="bg1">
                              <a:lumMod val="95000"/>
                            </a:schemeClr>
                          </a:solidFill>
                        </a:rPr>
                        <a:t>Irán</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1</a:t>
                      </a:r>
                    </a:p>
                  </a:txBody>
                  <a:tcPr marL="31081" marR="31081" marT="15540" marB="15540" anchor="ctr">
                    <a:solidFill>
                      <a:schemeClr val="bg1">
                        <a:lumMod val="65000"/>
                      </a:schemeClr>
                    </a:solidFill>
                  </a:tcPr>
                </a:tc>
                <a:extLst>
                  <a:ext uri="{0D108BD9-81ED-4DB2-BD59-A6C34878D82A}">
                    <a16:rowId xmlns:a16="http://schemas.microsoft.com/office/drawing/2014/main" xmlns="" val="1653309513"/>
                  </a:ext>
                </a:extLst>
              </a:tr>
              <a:tr h="278453">
                <a:tc>
                  <a:txBody>
                    <a:bodyPr/>
                    <a:lstStyle/>
                    <a:p>
                      <a:r>
                        <a:rPr lang="es-MX" sz="1600" b="1">
                          <a:solidFill>
                            <a:schemeClr val="bg1">
                              <a:lumMod val="95000"/>
                            </a:schemeClr>
                          </a:solidFill>
                        </a:rPr>
                        <a:t>Noruega</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1</a:t>
                      </a:r>
                    </a:p>
                  </a:txBody>
                  <a:tcPr marL="31081" marR="31081" marT="15540" marB="15540" anchor="ctr">
                    <a:solidFill>
                      <a:schemeClr val="bg1">
                        <a:lumMod val="65000"/>
                      </a:schemeClr>
                    </a:solidFill>
                  </a:tcPr>
                </a:tc>
                <a:extLst>
                  <a:ext uri="{0D108BD9-81ED-4DB2-BD59-A6C34878D82A}">
                    <a16:rowId xmlns:a16="http://schemas.microsoft.com/office/drawing/2014/main" xmlns="" val="127780171"/>
                  </a:ext>
                </a:extLst>
              </a:tr>
              <a:tr h="278453">
                <a:tc>
                  <a:txBody>
                    <a:bodyPr/>
                    <a:lstStyle/>
                    <a:p>
                      <a:r>
                        <a:rPr lang="es-MX" sz="1600" b="1">
                          <a:solidFill>
                            <a:schemeClr val="bg1">
                              <a:lumMod val="95000"/>
                            </a:schemeClr>
                          </a:solidFill>
                        </a:rPr>
                        <a:t>Panamá</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1</a:t>
                      </a:r>
                    </a:p>
                  </a:txBody>
                  <a:tcPr marL="31081" marR="31081" marT="15540" marB="15540" anchor="ctr">
                    <a:solidFill>
                      <a:schemeClr val="bg1">
                        <a:lumMod val="65000"/>
                      </a:schemeClr>
                    </a:solidFill>
                  </a:tcPr>
                </a:tc>
                <a:extLst>
                  <a:ext uri="{0D108BD9-81ED-4DB2-BD59-A6C34878D82A}">
                    <a16:rowId xmlns:a16="http://schemas.microsoft.com/office/drawing/2014/main" xmlns="" val="3404669008"/>
                  </a:ext>
                </a:extLst>
              </a:tr>
              <a:tr h="278453">
                <a:tc>
                  <a:txBody>
                    <a:bodyPr/>
                    <a:lstStyle/>
                    <a:p>
                      <a:r>
                        <a:rPr lang="es-MX" sz="1600" b="1">
                          <a:solidFill>
                            <a:schemeClr val="bg1">
                              <a:lumMod val="95000"/>
                            </a:schemeClr>
                          </a:solidFill>
                        </a:rPr>
                        <a:t>Puerto Rico</a:t>
                      </a:r>
                    </a:p>
                  </a:txBody>
                  <a:tcPr marL="31081" marR="31081" marT="15540" marB="15540" anchor="ctr">
                    <a:solidFill>
                      <a:schemeClr val="bg1">
                        <a:lumMod val="65000"/>
                      </a:schemeClr>
                    </a:solidFill>
                  </a:tcPr>
                </a:tc>
                <a:tc>
                  <a:txBody>
                    <a:bodyPr/>
                    <a:lstStyle/>
                    <a:p>
                      <a:r>
                        <a:rPr lang="es-MX" sz="1600" b="1" dirty="0">
                          <a:solidFill>
                            <a:schemeClr val="bg1">
                              <a:lumMod val="95000"/>
                            </a:schemeClr>
                          </a:solidFill>
                        </a:rPr>
                        <a:t>1</a:t>
                      </a:r>
                    </a:p>
                  </a:txBody>
                  <a:tcPr marL="31081" marR="31081" marT="15540" marB="15540" anchor="ctr">
                    <a:solidFill>
                      <a:schemeClr val="bg1">
                        <a:lumMod val="65000"/>
                      </a:schemeClr>
                    </a:solidFill>
                  </a:tcPr>
                </a:tc>
                <a:extLst>
                  <a:ext uri="{0D108BD9-81ED-4DB2-BD59-A6C34878D82A}">
                    <a16:rowId xmlns:a16="http://schemas.microsoft.com/office/drawing/2014/main" xmlns="" val="4293771090"/>
                  </a:ext>
                </a:extLst>
              </a:tr>
            </a:tbl>
          </a:graphicData>
        </a:graphic>
      </p:graphicFrame>
      <p:cxnSp>
        <p:nvCxnSpPr>
          <p:cNvPr id="12" name="Conector recto de flecha 11"/>
          <p:cNvCxnSpPr/>
          <p:nvPr/>
        </p:nvCxnSpPr>
        <p:spPr>
          <a:xfrm flipV="1">
            <a:off x="3207224" y="3166282"/>
            <a:ext cx="5800298" cy="20471"/>
          </a:xfrm>
          <a:prstGeom prst="straightConnector1">
            <a:avLst/>
          </a:prstGeom>
          <a:ln w="104775">
            <a:tailEnd type="triangle"/>
          </a:ln>
          <a:effectLst>
            <a:outerShdw blurRad="50800" dist="1270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2392326" y="0"/>
            <a:ext cx="5337544" cy="830997"/>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MX" sz="1600" b="1" dirty="0"/>
              <a:t>Tasa de autoría exógena</a:t>
            </a:r>
            <a:r>
              <a:rPr lang="es-MX" sz="1600" dirty="0"/>
              <a:t>, o grado de </a:t>
            </a:r>
            <a:r>
              <a:rPr lang="es-MX" sz="1600" b="1" dirty="0"/>
              <a:t>internacionalización</a:t>
            </a:r>
            <a:r>
              <a:rPr lang="es-MX" sz="1600" dirty="0"/>
              <a:t> de la revista: no. de autores cuyas afiliaciones pertenecen a un país diferente al país en el que se edita la revista</a:t>
            </a:r>
          </a:p>
        </p:txBody>
      </p:sp>
    </p:spTree>
    <p:extLst>
      <p:ext uri="{BB962C8B-B14F-4D97-AF65-F5344CB8AC3E}">
        <p14:creationId xmlns:p14="http://schemas.microsoft.com/office/powerpoint/2010/main" val="232266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8"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5000" fill="hold"/>
                                        <p:tgtEl>
                                          <p:spTgt spid="7"/>
                                        </p:tgtEl>
                                        <p:attrNameLst>
                                          <p:attrName>ppt_x</p:attrName>
                                        </p:attrNameLst>
                                      </p:cBhvr>
                                      <p:tavLst>
                                        <p:tav tm="0">
                                          <p:val>
                                            <p:strVal val="#ppt_x"/>
                                          </p:val>
                                        </p:tav>
                                        <p:tav tm="100000">
                                          <p:val>
                                            <p:strVal val="#ppt_x"/>
                                          </p:val>
                                        </p:tav>
                                      </p:tavLst>
                                    </p:anim>
                                    <p:anim calcmode="lin" valueType="num">
                                      <p:cBhvr>
                                        <p:cTn id="18" dur="15000" fill="hold"/>
                                        <p:tgtEl>
                                          <p:spTgt spid="7"/>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15053" t="10000" r="17789" b="4854"/>
          <a:stretch/>
        </p:blipFill>
        <p:spPr>
          <a:xfrm>
            <a:off x="1036698" y="128337"/>
            <a:ext cx="10234863" cy="6272463"/>
          </a:xfrm>
          <a:prstGeom prst="rect">
            <a:avLst/>
          </a:prstGeom>
        </p:spPr>
      </p:pic>
      <p:pic>
        <p:nvPicPr>
          <p:cNvPr id="7" name="Imagen 6"/>
          <p:cNvPicPr>
            <a:picLocks noChangeAspect="1"/>
          </p:cNvPicPr>
          <p:nvPr/>
        </p:nvPicPr>
        <p:blipFill>
          <a:blip r:embed="rId3"/>
          <a:stretch>
            <a:fillRect/>
          </a:stretch>
        </p:blipFill>
        <p:spPr>
          <a:xfrm>
            <a:off x="3412999" y="6448926"/>
            <a:ext cx="8779001" cy="530398"/>
          </a:xfrm>
          <a:prstGeom prst="rect">
            <a:avLst/>
          </a:prstGeom>
        </p:spPr>
      </p:pic>
      <p:pic>
        <p:nvPicPr>
          <p:cNvPr id="8" name="Imagen 7"/>
          <p:cNvPicPr>
            <a:picLocks noChangeAspect="1"/>
          </p:cNvPicPr>
          <p:nvPr/>
        </p:nvPicPr>
        <p:blipFill rotWithShape="1">
          <a:blip r:embed="rId2"/>
          <a:srcRect l="15053" t="10000" r="68118" b="86842"/>
          <a:stretch/>
        </p:blipFill>
        <p:spPr>
          <a:xfrm>
            <a:off x="852214" y="0"/>
            <a:ext cx="6809871" cy="617620"/>
          </a:xfrm>
          <a:prstGeom prst="rect">
            <a:avLst/>
          </a:prstGeom>
        </p:spPr>
      </p:pic>
      <p:sp>
        <p:nvSpPr>
          <p:cNvPr id="2" name="CuadroTexto 1"/>
          <p:cNvSpPr txBox="1"/>
          <p:nvPr/>
        </p:nvSpPr>
        <p:spPr>
          <a:xfrm>
            <a:off x="2711301" y="2126512"/>
            <a:ext cx="2296633" cy="1815882"/>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MX" sz="1600" dirty="0"/>
              <a:t>Ejemplo de gráficas de indicadores sobre revistas más productivas </a:t>
            </a:r>
            <a:r>
              <a:rPr lang="es-MX" sz="1600" dirty="0" smtClean="0"/>
              <a:t> </a:t>
            </a:r>
            <a:r>
              <a:rPr lang="es-MX" sz="1600" dirty="0"/>
              <a:t>en el área </a:t>
            </a:r>
            <a:r>
              <a:rPr lang="es-MX" sz="1600" dirty="0" smtClean="0"/>
              <a:t>según la</a:t>
            </a:r>
            <a:r>
              <a:rPr lang="es-MX" sz="1600" dirty="0" smtClean="0"/>
              <a:t> </a:t>
            </a:r>
            <a:r>
              <a:rPr lang="es-MX" sz="1600" b="1" dirty="0"/>
              <a:t>Ley de Bradford </a:t>
            </a:r>
            <a:r>
              <a:rPr lang="es-MX" sz="1600" dirty="0" smtClean="0"/>
              <a:t>(Bibliotecología </a:t>
            </a:r>
            <a:r>
              <a:rPr lang="es-MX" sz="1600" dirty="0"/>
              <a:t>y Ciencia de la </a:t>
            </a:r>
            <a:r>
              <a:rPr lang="es-MX" sz="1600" dirty="0" smtClean="0"/>
              <a:t>información)</a:t>
            </a:r>
            <a:endParaRPr lang="es-MX" sz="1600" dirty="0"/>
          </a:p>
        </p:txBody>
      </p:sp>
    </p:spTree>
    <p:extLst>
      <p:ext uri="{BB962C8B-B14F-4D97-AF65-F5344CB8AC3E}">
        <p14:creationId xmlns:p14="http://schemas.microsoft.com/office/powerpoint/2010/main" val="2762578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9789" t="9999" r="26105" b="16456"/>
          <a:stretch/>
        </p:blipFill>
        <p:spPr>
          <a:xfrm>
            <a:off x="213610" y="352926"/>
            <a:ext cx="6123022" cy="5743073"/>
          </a:xfrm>
          <a:prstGeom prst="rect">
            <a:avLst/>
          </a:prstGeom>
        </p:spPr>
      </p:pic>
      <p:pic>
        <p:nvPicPr>
          <p:cNvPr id="5" name="Imagen 4"/>
          <p:cNvPicPr>
            <a:picLocks noChangeAspect="1"/>
          </p:cNvPicPr>
          <p:nvPr/>
        </p:nvPicPr>
        <p:blipFill rotWithShape="1">
          <a:blip r:embed="rId3"/>
          <a:srcRect l="15053" t="10000" r="68118" b="86842"/>
          <a:stretch/>
        </p:blipFill>
        <p:spPr>
          <a:xfrm>
            <a:off x="213610" y="0"/>
            <a:ext cx="6809871" cy="617620"/>
          </a:xfrm>
          <a:prstGeom prst="rect">
            <a:avLst/>
          </a:prstGeom>
        </p:spPr>
      </p:pic>
      <p:pic>
        <p:nvPicPr>
          <p:cNvPr id="6" name="Imagen 5"/>
          <p:cNvPicPr>
            <a:picLocks noChangeAspect="1"/>
          </p:cNvPicPr>
          <p:nvPr/>
        </p:nvPicPr>
        <p:blipFill rotWithShape="1">
          <a:blip r:embed="rId2"/>
          <a:srcRect l="33046" t="79949" r="57594" b="16456"/>
          <a:stretch/>
        </p:blipFill>
        <p:spPr>
          <a:xfrm>
            <a:off x="0" y="5831406"/>
            <a:ext cx="2449379" cy="529185"/>
          </a:xfrm>
          <a:prstGeom prst="rect">
            <a:avLst/>
          </a:prstGeom>
        </p:spPr>
      </p:pic>
      <p:pic>
        <p:nvPicPr>
          <p:cNvPr id="7" name="Imagen 6"/>
          <p:cNvPicPr>
            <a:picLocks noChangeAspect="1"/>
          </p:cNvPicPr>
          <p:nvPr/>
        </p:nvPicPr>
        <p:blipFill rotWithShape="1">
          <a:blip r:embed="rId2"/>
          <a:srcRect l="57717" t="79948" r="26105" b="16456"/>
          <a:stretch/>
        </p:blipFill>
        <p:spPr>
          <a:xfrm>
            <a:off x="3618545" y="5847245"/>
            <a:ext cx="4106775" cy="513346"/>
          </a:xfrm>
          <a:prstGeom prst="rect">
            <a:avLst/>
          </a:prstGeom>
        </p:spPr>
      </p:pic>
      <p:pic>
        <p:nvPicPr>
          <p:cNvPr id="8" name="Imagen 7"/>
          <p:cNvPicPr>
            <a:picLocks noChangeAspect="1"/>
          </p:cNvPicPr>
          <p:nvPr/>
        </p:nvPicPr>
        <p:blipFill rotWithShape="1">
          <a:blip r:embed="rId4"/>
          <a:srcRect l="13474" t="38070" r="13895" b="24878"/>
          <a:stretch/>
        </p:blipFill>
        <p:spPr>
          <a:xfrm>
            <a:off x="6336632" y="979177"/>
            <a:ext cx="5811928" cy="1667771"/>
          </a:xfrm>
          <a:prstGeom prst="rect">
            <a:avLst/>
          </a:prstGeom>
        </p:spPr>
      </p:pic>
      <p:pic>
        <p:nvPicPr>
          <p:cNvPr id="9" name="Imagen 8"/>
          <p:cNvPicPr>
            <a:picLocks noChangeAspect="1"/>
          </p:cNvPicPr>
          <p:nvPr/>
        </p:nvPicPr>
        <p:blipFill rotWithShape="1">
          <a:blip r:embed="rId5"/>
          <a:srcRect l="16527" t="49111" r="16316" b="34983"/>
          <a:stretch/>
        </p:blipFill>
        <p:spPr>
          <a:xfrm>
            <a:off x="6336632" y="2823411"/>
            <a:ext cx="5811928" cy="774317"/>
          </a:xfrm>
          <a:prstGeom prst="rect">
            <a:avLst/>
          </a:prstGeom>
        </p:spPr>
      </p:pic>
      <p:pic>
        <p:nvPicPr>
          <p:cNvPr id="10" name="Imagen 9"/>
          <p:cNvPicPr>
            <a:picLocks noChangeAspect="1"/>
          </p:cNvPicPr>
          <p:nvPr/>
        </p:nvPicPr>
        <p:blipFill rotWithShape="1">
          <a:blip r:embed="rId6"/>
          <a:srcRect l="16210" t="32830" r="16316" b="29556"/>
          <a:stretch/>
        </p:blipFill>
        <p:spPr>
          <a:xfrm>
            <a:off x="6336632" y="3763247"/>
            <a:ext cx="5802181" cy="1819406"/>
          </a:xfrm>
          <a:prstGeom prst="rect">
            <a:avLst/>
          </a:prstGeom>
        </p:spPr>
      </p:pic>
    </p:spTree>
    <p:extLst>
      <p:ext uri="{BB962C8B-B14F-4D97-AF65-F5344CB8AC3E}">
        <p14:creationId xmlns:p14="http://schemas.microsoft.com/office/powerpoint/2010/main" val="7336826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8955" t="15094" r="18537" b="16766"/>
          <a:stretch/>
        </p:blipFill>
        <p:spPr>
          <a:xfrm>
            <a:off x="532262" y="450376"/>
            <a:ext cx="9526137" cy="5841242"/>
          </a:xfrm>
          <a:prstGeom prst="rect">
            <a:avLst/>
          </a:prstGeom>
        </p:spPr>
      </p:pic>
      <p:sp>
        <p:nvSpPr>
          <p:cNvPr id="6" name="CuadroTexto 5"/>
          <p:cNvSpPr txBox="1"/>
          <p:nvPr/>
        </p:nvSpPr>
        <p:spPr>
          <a:xfrm>
            <a:off x="3698543" y="6396335"/>
            <a:ext cx="8297839" cy="461665"/>
          </a:xfrm>
          <a:prstGeom prst="rect">
            <a:avLst/>
          </a:prstGeom>
          <a:noFill/>
        </p:spPr>
        <p:txBody>
          <a:bodyPr wrap="square" rtlCol="0">
            <a:spAutoFit/>
          </a:bodyPr>
          <a:lstStyle/>
          <a:p>
            <a:r>
              <a:rPr lang="es-MX" sz="1200" dirty="0">
                <a:hlinkClick r:id="rId3"/>
              </a:rPr>
              <a:t>http://biblat.unam.mx/es/indicadores/modelo-bradford-institucion/disciplina/bibliotecologia-y-ciencia-de-la-informacion</a:t>
            </a:r>
            <a:endParaRPr lang="es-MX" sz="1200" dirty="0"/>
          </a:p>
          <a:p>
            <a:endParaRPr lang="es-MX" sz="1200" dirty="0"/>
          </a:p>
        </p:txBody>
      </p:sp>
      <p:sp>
        <p:nvSpPr>
          <p:cNvPr id="5" name="CuadroTexto 4"/>
          <p:cNvSpPr txBox="1"/>
          <p:nvPr/>
        </p:nvSpPr>
        <p:spPr>
          <a:xfrm>
            <a:off x="1765003" y="1701210"/>
            <a:ext cx="2296633" cy="1815882"/>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MX" sz="1600" dirty="0"/>
              <a:t>Ejemplo de gráficas de indicadores sobre instituciones más productivas </a:t>
            </a:r>
            <a:r>
              <a:rPr lang="es-MX" sz="1600" dirty="0" smtClean="0"/>
              <a:t>en </a:t>
            </a:r>
            <a:r>
              <a:rPr lang="es-MX" sz="1600" dirty="0"/>
              <a:t>el área de </a:t>
            </a:r>
            <a:r>
              <a:rPr lang="es-MX" sz="1600" b="1" dirty="0"/>
              <a:t>Ley de Bradford </a:t>
            </a:r>
            <a:r>
              <a:rPr lang="es-MX" sz="1600" dirty="0" smtClean="0"/>
              <a:t>(Bibliotecología </a:t>
            </a:r>
            <a:r>
              <a:rPr lang="es-MX" sz="1600" dirty="0"/>
              <a:t>y Ciencia de la </a:t>
            </a:r>
            <a:r>
              <a:rPr lang="es-MX" sz="1600" dirty="0" smtClean="0"/>
              <a:t>información)</a:t>
            </a:r>
            <a:endParaRPr lang="es-MX" sz="1600" dirty="0"/>
          </a:p>
        </p:txBody>
      </p:sp>
    </p:spTree>
    <p:extLst>
      <p:ext uri="{BB962C8B-B14F-4D97-AF65-F5344CB8AC3E}">
        <p14:creationId xmlns:p14="http://schemas.microsoft.com/office/powerpoint/2010/main" val="2284102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8328" t="14457" r="19343" b="17403"/>
          <a:stretch/>
        </p:blipFill>
        <p:spPr>
          <a:xfrm>
            <a:off x="900753" y="423080"/>
            <a:ext cx="9498842" cy="5841242"/>
          </a:xfrm>
          <a:prstGeom prst="rect">
            <a:avLst/>
          </a:prstGeom>
        </p:spPr>
      </p:pic>
    </p:spTree>
    <p:extLst>
      <p:ext uri="{BB962C8B-B14F-4D97-AF65-F5344CB8AC3E}">
        <p14:creationId xmlns:p14="http://schemas.microsoft.com/office/powerpoint/2010/main" val="2451248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4568" t="17005" r="16387" b="38736"/>
          <a:stretch/>
        </p:blipFill>
        <p:spPr>
          <a:xfrm>
            <a:off x="163773" y="450377"/>
            <a:ext cx="5568287" cy="2007761"/>
          </a:xfrm>
          <a:prstGeom prst="rect">
            <a:avLst/>
          </a:prstGeom>
        </p:spPr>
      </p:pic>
      <p:pic>
        <p:nvPicPr>
          <p:cNvPr id="3" name="Imagen 2"/>
          <p:cNvPicPr>
            <a:picLocks noChangeAspect="1"/>
          </p:cNvPicPr>
          <p:nvPr/>
        </p:nvPicPr>
        <p:blipFill rotWithShape="1">
          <a:blip r:embed="rId3"/>
          <a:srcRect l="24776" t="10001" r="24358" b="4348"/>
          <a:stretch/>
        </p:blipFill>
        <p:spPr>
          <a:xfrm>
            <a:off x="5896897" y="450377"/>
            <a:ext cx="6181371" cy="5854891"/>
          </a:xfrm>
          <a:prstGeom prst="rect">
            <a:avLst/>
          </a:prstGeom>
        </p:spPr>
      </p:pic>
    </p:spTree>
    <p:extLst>
      <p:ext uri="{BB962C8B-B14F-4D97-AF65-F5344CB8AC3E}">
        <p14:creationId xmlns:p14="http://schemas.microsoft.com/office/powerpoint/2010/main" val="5170197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404937" y="-147406"/>
            <a:ext cx="8458200" cy="683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es-MX" altLang="es-MX" sz="1800" b="0" i="0" u="none" strike="noStrike" cap="none" normalizeH="0" baseline="0" dirty="0" smtClean="0">
                <a:ln>
                  <a:noFill/>
                </a:ln>
                <a:solidFill>
                  <a:schemeClr val="tx1"/>
                </a:solidFill>
                <a:effectLst/>
                <a:latin typeface="Arial" panose="020B0604020202020204" pitchFamily="34" charset="0"/>
              </a:rPr>
              <a:t/>
            </a:r>
            <a:br>
              <a:rPr kumimoji="0" lang="es-MX" altLang="es-MX" sz="1800" b="0" i="0" u="none" strike="noStrike" cap="none" normalizeH="0" baseline="0" dirty="0" smtClean="0">
                <a:ln>
                  <a:noFill/>
                </a:ln>
                <a:solidFill>
                  <a:schemeClr val="tx1"/>
                </a:solidFill>
                <a:effectLst/>
                <a:latin typeface="Arial" panose="020B0604020202020204" pitchFamily="34" charset="0"/>
              </a:rPr>
            </a:br>
            <a:r>
              <a:rPr lang="es-MX" altLang="es-MX" sz="2000" dirty="0"/>
              <a:t>El </a:t>
            </a:r>
            <a:r>
              <a:rPr lang="es-MX" altLang="es-MX" sz="2000" b="1" dirty="0"/>
              <a:t>Depto. de Información y Servicios Documentales</a:t>
            </a:r>
            <a:r>
              <a:rPr lang="es-MX" altLang="es-MX" sz="2000" dirty="0"/>
              <a:t> informó el </a:t>
            </a:r>
            <a:r>
              <a:rPr lang="es-MX" altLang="es-MX" sz="2000" b="1" dirty="0" smtClean="0"/>
              <a:t>20</a:t>
            </a:r>
            <a:r>
              <a:rPr lang="es-MX" altLang="es-MX" sz="2000" b="1" dirty="0"/>
              <a:t>  de junio</a:t>
            </a:r>
            <a:r>
              <a:rPr lang="es-MX" altLang="es-MX" sz="2000" dirty="0"/>
              <a:t> </a:t>
            </a:r>
            <a:r>
              <a:rPr lang="es-MX" altLang="es-MX" sz="2000" b="1" dirty="0" smtClean="0"/>
              <a:t>2016</a:t>
            </a:r>
            <a:r>
              <a:rPr lang="es-MX" altLang="es-MX" sz="2000" dirty="0" smtClean="0"/>
              <a:t> que recibió </a:t>
            </a:r>
            <a:r>
              <a:rPr lang="es-MX" altLang="es-MX" sz="2000" dirty="0"/>
              <a:t>l</a:t>
            </a:r>
            <a:r>
              <a:rPr lang="es-MX" altLang="es-MX" sz="2000" dirty="0" smtClean="0"/>
              <a:t>a </a:t>
            </a:r>
            <a:r>
              <a:rPr lang="es-MX" altLang="es-MX" sz="2000" dirty="0"/>
              <a:t>solicitud no. </a:t>
            </a:r>
            <a:r>
              <a:rPr lang="es-MX" altLang="es-MX" sz="2000" b="1" dirty="0"/>
              <a:t>11,003</a:t>
            </a:r>
            <a:r>
              <a:rPr lang="es-MX" altLang="es-MX" sz="2000" dirty="0"/>
              <a:t> de documentos indizados </a:t>
            </a:r>
            <a:r>
              <a:rPr lang="es-MX" altLang="es-MX" sz="2000" dirty="0" smtClean="0"/>
              <a:t>en </a:t>
            </a:r>
            <a:r>
              <a:rPr lang="es-MX" altLang="es-MX" sz="2000" b="1" dirty="0">
                <a:hlinkClick r:id="rId2"/>
              </a:rPr>
              <a:t>CLASE</a:t>
            </a:r>
            <a:r>
              <a:rPr lang="es-MX" altLang="es-MX" sz="2000" dirty="0"/>
              <a:t> y </a:t>
            </a:r>
            <a:r>
              <a:rPr lang="es-MX" altLang="es-MX" sz="2000" b="1" dirty="0">
                <a:hlinkClick r:id="rId3"/>
              </a:rPr>
              <a:t>PERIÓDICA</a:t>
            </a:r>
            <a:r>
              <a:rPr lang="es-MX" altLang="es-MX" sz="2000" dirty="0"/>
              <a:t> (contabilizados a partir del </a:t>
            </a:r>
            <a:r>
              <a:rPr lang="es-MX" altLang="es-MX" sz="2000" b="1" dirty="0"/>
              <a:t>5 feb. 2014</a:t>
            </a:r>
            <a:r>
              <a:rPr lang="es-MX" altLang="es-MX" sz="2000" dirty="0"/>
              <a:t>) </a:t>
            </a:r>
            <a:r>
              <a:rPr lang="es-MX" altLang="es-MX" sz="2000" dirty="0" smtClean="0"/>
              <a:t>requeridos </a:t>
            </a:r>
            <a:r>
              <a:rPr lang="es-MX" altLang="es-MX" sz="2000" dirty="0"/>
              <a:t>por los usuarios de </a:t>
            </a:r>
            <a:r>
              <a:rPr lang="es-MX" altLang="es-MX" sz="2000" b="1" dirty="0">
                <a:hlinkClick r:id="rId4"/>
              </a:rPr>
              <a:t>BIBLAT</a:t>
            </a:r>
            <a:r>
              <a:rPr lang="es-MX" altLang="es-MX" sz="2000" dirty="0"/>
              <a:t>.</a:t>
            </a:r>
            <a:br>
              <a:rPr lang="es-MX" altLang="es-MX" sz="2000" dirty="0"/>
            </a:br>
            <a:endParaRPr kumimoji="0" lang="es-MX" altLang="es-MX" sz="2000" b="0" i="0" u="none" strike="noStrike" cap="none" normalizeH="0" baseline="0" dirty="0" smtClean="0">
              <a:ln>
                <a:noFill/>
              </a:ln>
              <a:solidFill>
                <a:schemeClr val="tx1"/>
              </a:solidFill>
              <a:effectLst/>
            </a:endParaRPr>
          </a:p>
          <a:p>
            <a:pPr lvl="0" eaLnBrk="0" fontAlgn="base" hangingPunct="0">
              <a:spcBef>
                <a:spcPct val="0"/>
              </a:spcBef>
              <a:spcAft>
                <a:spcPct val="0"/>
              </a:spcAft>
            </a:pPr>
            <a:r>
              <a:rPr kumimoji="0" lang="es-MX" altLang="es-MX" sz="2000" b="1" i="0" u="none" strike="noStrike" cap="none" normalizeH="0" baseline="0" dirty="0" smtClean="0">
                <a:ln>
                  <a:noFill/>
                </a:ln>
                <a:solidFill>
                  <a:schemeClr val="tx1"/>
                </a:solidFill>
                <a:effectLst/>
                <a:hlinkClick r:id="rId4"/>
              </a:rPr>
              <a:t>BIBLAT</a:t>
            </a:r>
            <a:r>
              <a:rPr kumimoji="0" lang="es-MX" altLang="es-MX" sz="2000" b="0" i="0" u="none" strike="noStrike" cap="none" normalizeH="0" baseline="0" dirty="0" smtClean="0">
                <a:ln>
                  <a:noFill/>
                </a:ln>
                <a:solidFill>
                  <a:schemeClr val="tx1"/>
                </a:solidFill>
                <a:effectLst/>
              </a:rPr>
              <a:t>  ofrece a los usuarios los registros bibliográficos de </a:t>
            </a:r>
            <a:r>
              <a:rPr lang="es-MX" altLang="es-MX" sz="2000" b="1" dirty="0">
                <a:hlinkClick r:id="rId2"/>
              </a:rPr>
              <a:t>CLASE</a:t>
            </a:r>
            <a:r>
              <a:rPr lang="es-MX" altLang="es-MX" sz="2000" dirty="0"/>
              <a:t> y </a:t>
            </a:r>
            <a:r>
              <a:rPr lang="es-MX" altLang="es-MX" sz="2000" b="1" dirty="0">
                <a:hlinkClick r:id="rId3"/>
              </a:rPr>
              <a:t>PERIÓDICA</a:t>
            </a:r>
            <a:r>
              <a:rPr lang="es-MX" altLang="es-MX" sz="2000" dirty="0"/>
              <a:t> </a:t>
            </a:r>
            <a:r>
              <a:rPr kumimoji="0" lang="es-MX" altLang="es-MX" sz="2000" b="0" i="0" u="none" strike="noStrike" cap="none" normalizeH="0" baseline="0" dirty="0" smtClean="0">
                <a:ln>
                  <a:noFill/>
                </a:ln>
                <a:solidFill>
                  <a:schemeClr val="tx1"/>
                </a:solidFill>
                <a:effectLst/>
              </a:rPr>
              <a:t>, así como un enlace dinámico que permite al usuario hacer llegar la solicitud de un documento al </a:t>
            </a:r>
            <a:r>
              <a:rPr kumimoji="0" lang="es-MX" altLang="es-MX" sz="2000" b="1" i="0" u="none" strike="noStrike" cap="none" normalizeH="0" baseline="0" dirty="0" smtClean="0">
                <a:ln>
                  <a:noFill/>
                </a:ln>
                <a:solidFill>
                  <a:schemeClr val="tx1"/>
                </a:solidFill>
                <a:effectLst/>
              </a:rPr>
              <a:t>Departamento de Información y Servicios de Documentación</a:t>
            </a:r>
            <a:r>
              <a:rPr lang="es-MX" altLang="es-MX" sz="2000" dirty="0" smtClean="0"/>
              <a:t>.</a:t>
            </a:r>
          </a:p>
          <a:p>
            <a:pPr lvl="0" eaLnBrk="0" fontAlgn="base" hangingPunct="0">
              <a:spcBef>
                <a:spcPct val="0"/>
              </a:spcBef>
              <a:spcAft>
                <a:spcPct val="0"/>
              </a:spcAft>
            </a:pPr>
            <a:endParaRPr lang="es-MX" altLang="es-MX" sz="2000" dirty="0"/>
          </a:p>
          <a:p>
            <a:pPr lvl="0" eaLnBrk="0" fontAlgn="base" hangingPunct="0">
              <a:spcBef>
                <a:spcPct val="0"/>
              </a:spcBef>
              <a:spcAft>
                <a:spcPct val="0"/>
              </a:spcAft>
            </a:pPr>
            <a:r>
              <a:rPr lang="es-MX" altLang="es-MX" sz="2000" b="1" dirty="0" smtClean="0">
                <a:hlinkClick r:id="rId4"/>
              </a:rPr>
              <a:t>BIBLAT </a:t>
            </a:r>
            <a:r>
              <a:rPr lang="es-MX" altLang="es-MX" sz="2000" dirty="0" smtClean="0"/>
              <a:t>es una plataforma interoperable con Google y otros </a:t>
            </a:r>
            <a:r>
              <a:rPr lang="es-MX" altLang="es-MX" sz="2000" dirty="0" err="1" smtClean="0"/>
              <a:t>metabuscadores</a:t>
            </a:r>
            <a:r>
              <a:rPr lang="es-MX" altLang="es-MX" sz="2000" dirty="0" smtClean="0"/>
              <a:t>, lo que permite la captación de un gran número de usuarios a nivel nacional como internacional </a:t>
            </a:r>
          </a:p>
          <a:p>
            <a:pPr lvl="0" eaLnBrk="0" fontAlgn="base" hangingPunct="0">
              <a:spcBef>
                <a:spcPct val="0"/>
              </a:spcBef>
              <a:spcAft>
                <a:spcPct val="0"/>
              </a:spcAft>
            </a:pPr>
            <a:r>
              <a:rPr kumimoji="0" lang="es-MX" altLang="es-MX" sz="2000" b="0" i="0" u="none" strike="noStrike" cap="none" normalizeH="0" baseline="0" dirty="0" smtClean="0">
                <a:ln>
                  <a:noFill/>
                </a:ln>
                <a:solidFill>
                  <a:schemeClr val="tx1"/>
                </a:solidFill>
                <a:effectLst/>
              </a:rPr>
              <a:t/>
            </a:r>
            <a:br>
              <a:rPr kumimoji="0" lang="es-MX" altLang="es-MX" sz="2000" b="0" i="0" u="none" strike="noStrike" cap="none" normalizeH="0" baseline="0" dirty="0" smtClean="0">
                <a:ln>
                  <a:noFill/>
                </a:ln>
                <a:solidFill>
                  <a:schemeClr val="tx1"/>
                </a:solidFill>
                <a:effectLst/>
              </a:rPr>
            </a:br>
            <a:r>
              <a:rPr kumimoji="0" lang="es-MX" altLang="es-MX" sz="2000" b="1" i="0" u="none" strike="noStrike" cap="none" normalizeH="0" baseline="0" dirty="0" smtClean="0">
                <a:ln>
                  <a:noFill/>
                </a:ln>
                <a:solidFill>
                  <a:schemeClr val="tx1"/>
                </a:solidFill>
                <a:effectLst/>
                <a:hlinkClick r:id="rId4"/>
              </a:rPr>
              <a:t>BIBLAT</a:t>
            </a:r>
            <a:r>
              <a:rPr kumimoji="0" lang="es-MX" altLang="es-MX" sz="2000" b="0" i="0" u="none" strike="noStrike" cap="none" normalizeH="0" baseline="0" dirty="0" smtClean="0">
                <a:ln>
                  <a:noFill/>
                </a:ln>
                <a:solidFill>
                  <a:schemeClr val="tx1"/>
                </a:solidFill>
                <a:effectLst/>
              </a:rPr>
              <a:t>  ha reforzado el vínculo de producción-circulación entre el </a:t>
            </a:r>
            <a:r>
              <a:rPr kumimoji="0" lang="es-MX" altLang="es-MX" sz="2000" b="1" i="0" u="none" strike="noStrike" cap="none" normalizeH="0" baseline="0" dirty="0" smtClean="0">
                <a:ln>
                  <a:noFill/>
                </a:ln>
                <a:solidFill>
                  <a:schemeClr val="tx1"/>
                </a:solidFill>
                <a:effectLst/>
              </a:rPr>
              <a:t>Departamento de Bibliografía Latinoamericana </a:t>
            </a:r>
            <a:r>
              <a:rPr kumimoji="0" lang="es-MX" altLang="es-MX" sz="2000" b="0" i="0" u="none" strike="noStrike" cap="none" normalizeH="0" baseline="0" dirty="0" smtClean="0">
                <a:ln>
                  <a:noFill/>
                </a:ln>
                <a:solidFill>
                  <a:schemeClr val="tx1"/>
                </a:solidFill>
                <a:effectLst/>
              </a:rPr>
              <a:t>y el</a:t>
            </a:r>
            <a:r>
              <a:rPr kumimoji="0" lang="es-MX" altLang="es-MX" sz="2000" b="1" i="0" u="none" strike="noStrike" cap="none" normalizeH="0" baseline="0" dirty="0" smtClean="0">
                <a:ln>
                  <a:noFill/>
                </a:ln>
                <a:solidFill>
                  <a:schemeClr val="tx1"/>
                </a:solidFill>
                <a:effectLst/>
              </a:rPr>
              <a:t> Departamento de Información y Servicios de Documentación</a:t>
            </a:r>
            <a:r>
              <a:rPr kumimoji="0" lang="es-MX" altLang="es-MX" sz="2000" b="0" i="0" u="none" strike="noStrike" cap="none" normalizeH="0" baseline="0" dirty="0" smtClean="0">
                <a:ln>
                  <a:noFill/>
                </a:ln>
                <a:solidFill>
                  <a:schemeClr val="tx1"/>
                </a:solidFill>
                <a:effectLst/>
              </a:rPr>
              <a:t>,</a:t>
            </a:r>
            <a:br>
              <a:rPr kumimoji="0" lang="es-MX" altLang="es-MX" sz="2000" b="0" i="0" u="none" strike="noStrike" cap="none" normalizeH="0" baseline="0" dirty="0" smtClean="0">
                <a:ln>
                  <a:noFill/>
                </a:ln>
                <a:solidFill>
                  <a:schemeClr val="tx1"/>
                </a:solidFill>
                <a:effectLst/>
              </a:rPr>
            </a:br>
            <a:r>
              <a:rPr kumimoji="0" lang="es-MX" altLang="es-MX" sz="2000" b="0" i="0" u="none" strike="noStrike" cap="none" normalizeH="0" baseline="0" dirty="0" smtClean="0">
                <a:ln>
                  <a:noFill/>
                </a:ln>
                <a:solidFill>
                  <a:schemeClr val="tx1"/>
                </a:solidFill>
                <a:effectLst/>
              </a:rPr>
              <a:t>ya que mientras que el primero se dedica a la codificación y producción de registros bibliográficos, el segundo atiende la demanda de los usuarios de los documentos indizados y resguardados en</a:t>
            </a:r>
            <a:br>
              <a:rPr kumimoji="0" lang="es-MX" altLang="es-MX" sz="2000" b="0" i="0" u="none" strike="noStrike" cap="none" normalizeH="0" baseline="0" dirty="0" smtClean="0">
                <a:ln>
                  <a:noFill/>
                </a:ln>
                <a:solidFill>
                  <a:schemeClr val="tx1"/>
                </a:solidFill>
                <a:effectLst/>
              </a:rPr>
            </a:br>
            <a:r>
              <a:rPr kumimoji="0" lang="es-MX" altLang="es-MX" sz="2000" b="0" i="0" u="none" strike="noStrike" cap="none" normalizeH="0" baseline="0" dirty="0" smtClean="0">
                <a:ln>
                  <a:noFill/>
                </a:ln>
                <a:solidFill>
                  <a:schemeClr val="tx1"/>
                </a:solidFill>
                <a:effectLst/>
              </a:rPr>
              <a:t>el acervo de la</a:t>
            </a:r>
            <a:r>
              <a:rPr kumimoji="0" lang="es-MX" altLang="es-MX" sz="2000" b="1" i="0" u="none" strike="noStrike" cap="none" normalizeH="0" baseline="0" dirty="0" smtClean="0">
                <a:ln>
                  <a:noFill/>
                </a:ln>
                <a:solidFill>
                  <a:schemeClr val="tx1"/>
                </a:solidFill>
                <a:effectLst/>
              </a:rPr>
              <a:t> Hemeroteca Latinoamericana</a:t>
            </a:r>
            <a:r>
              <a:rPr kumimoji="0" lang="es-MX" altLang="es-MX" sz="2000" b="0" i="0" u="none" strike="noStrike" cap="none" normalizeH="0" baseline="0" dirty="0" smtClean="0">
                <a:ln>
                  <a:noFill/>
                </a:ln>
                <a:solidFill>
                  <a:schemeClr val="tx1"/>
                </a:solidFill>
                <a:effectLst/>
              </a:rPr>
              <a:t>.</a:t>
            </a:r>
          </a:p>
        </p:txBody>
      </p:sp>
      <p:sp>
        <p:nvSpPr>
          <p:cNvPr id="6" name="AutoShape 3" descr="mailbox://C:/Users/ANTONIO/AppData/Roaming/Thunderbird/Profiles/22gwdola.default/Mail/correodgb.unam-1.mx/Inbox.sbd/Mensajes%20ASP?number=111019302&amp;part=1.2.3&amp;filename=arturo-rend%C3%B3n.jpg"/>
          <p:cNvSpPr>
            <a:spLocks noChangeAspect="1" noChangeArrowheads="1"/>
          </p:cNvSpPr>
          <p:nvPr/>
        </p:nvSpPr>
        <p:spPr bwMode="auto">
          <a:xfrm>
            <a:off x="5724525" y="27876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CuadroTexto 6"/>
          <p:cNvSpPr txBox="1"/>
          <p:nvPr/>
        </p:nvSpPr>
        <p:spPr>
          <a:xfrm>
            <a:off x="228600" y="510674"/>
            <a:ext cx="2967790" cy="1692771"/>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400" b="1" dirty="0" smtClean="0">
                <a:solidFill>
                  <a:schemeClr val="accent2">
                    <a:lumMod val="75000"/>
                  </a:schemeClr>
                </a:solidFill>
                <a:effectLst>
                  <a:outerShdw blurRad="38100" dist="38100" dir="2700000" algn="tl">
                    <a:srgbClr val="000000">
                      <a:alpha val="43137"/>
                    </a:srgbClr>
                  </a:outerShdw>
                </a:effectLst>
              </a:rPr>
              <a:t>BIBLAT</a:t>
            </a:r>
          </a:p>
          <a:p>
            <a:pPr algn="ctr"/>
            <a:r>
              <a:rPr lang="es-MX" sz="2000" dirty="0" smtClean="0"/>
              <a:t>Genera demanda de documentos para el </a:t>
            </a:r>
            <a:r>
              <a:rPr lang="es-MX" altLang="es-MX" sz="2000" b="1" dirty="0"/>
              <a:t>Depto. de Información y Servicios Documentales</a:t>
            </a:r>
            <a:r>
              <a:rPr lang="es-MX" altLang="es-MX" sz="2000" dirty="0"/>
              <a:t> </a:t>
            </a:r>
            <a:r>
              <a:rPr lang="es-MX" dirty="0" smtClean="0">
                <a:solidFill>
                  <a:srgbClr val="0070C0"/>
                </a:solidFill>
              </a:rPr>
              <a:t> </a:t>
            </a:r>
            <a:endParaRPr lang="es-MX" dirty="0">
              <a:solidFill>
                <a:srgbClr val="0070C0"/>
              </a:solidFill>
            </a:endParaRPr>
          </a:p>
        </p:txBody>
      </p:sp>
    </p:spTree>
    <p:extLst>
      <p:ext uri="{BB962C8B-B14F-4D97-AF65-F5344CB8AC3E}">
        <p14:creationId xmlns:p14="http://schemas.microsoft.com/office/powerpoint/2010/main" val="4225129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1770" t="11112" r="32293" b="15926"/>
          <a:stretch/>
        </p:blipFill>
        <p:spPr>
          <a:xfrm>
            <a:off x="1225075" y="152400"/>
            <a:ext cx="3394550" cy="3876675"/>
          </a:xfrm>
          <a:prstGeom prst="rect">
            <a:avLst/>
          </a:prstGeom>
        </p:spPr>
      </p:pic>
      <p:pic>
        <p:nvPicPr>
          <p:cNvPr id="5" name="Imagen 4"/>
          <p:cNvPicPr>
            <a:picLocks noChangeAspect="1"/>
          </p:cNvPicPr>
          <p:nvPr/>
        </p:nvPicPr>
        <p:blipFill rotWithShape="1">
          <a:blip r:embed="rId3"/>
          <a:srcRect l="31771" t="22592" r="32500" b="16666"/>
          <a:stretch/>
        </p:blipFill>
        <p:spPr>
          <a:xfrm>
            <a:off x="1225075" y="3848100"/>
            <a:ext cx="3394550" cy="2903828"/>
          </a:xfrm>
          <a:prstGeom prst="rect">
            <a:avLst/>
          </a:prstGeom>
        </p:spPr>
      </p:pic>
      <p:sp>
        <p:nvSpPr>
          <p:cNvPr id="6" name="CuadroTexto 5"/>
          <p:cNvSpPr txBox="1"/>
          <p:nvPr/>
        </p:nvSpPr>
        <p:spPr>
          <a:xfrm>
            <a:off x="5943599" y="3986212"/>
            <a:ext cx="3438525" cy="2369880"/>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800" b="1" dirty="0" smtClean="0">
                <a:solidFill>
                  <a:schemeClr val="accent2">
                    <a:lumMod val="75000"/>
                  </a:schemeClr>
                </a:solidFill>
                <a:effectLst>
                  <a:outerShdw blurRad="38100" dist="38100" dir="2700000" algn="tl">
                    <a:srgbClr val="000000">
                      <a:alpha val="43137"/>
                    </a:srgbClr>
                  </a:outerShdw>
                </a:effectLst>
              </a:rPr>
              <a:t>BIBLAT</a:t>
            </a:r>
          </a:p>
          <a:p>
            <a:pPr algn="ctr"/>
            <a:r>
              <a:rPr lang="es-MX" altLang="es-MX" sz="2400" dirty="0" smtClean="0"/>
              <a:t>Opción de solicitud en línea del documento dirigida al </a:t>
            </a:r>
          </a:p>
          <a:p>
            <a:pPr algn="ctr"/>
            <a:r>
              <a:rPr lang="es-MX" altLang="es-MX" sz="2400" b="1" dirty="0" smtClean="0"/>
              <a:t>Depto</a:t>
            </a:r>
            <a:r>
              <a:rPr lang="es-MX" altLang="es-MX" sz="2400" b="1" dirty="0"/>
              <a:t>. de Información y Servicios Documentales</a:t>
            </a:r>
            <a:r>
              <a:rPr lang="es-MX" altLang="es-MX" sz="2400" dirty="0"/>
              <a:t> </a:t>
            </a:r>
            <a:r>
              <a:rPr lang="es-MX" sz="2000" dirty="0" smtClean="0">
                <a:solidFill>
                  <a:srgbClr val="0070C0"/>
                </a:solidFill>
              </a:rPr>
              <a:t> </a:t>
            </a:r>
            <a:endParaRPr lang="es-MX" sz="2000" dirty="0">
              <a:solidFill>
                <a:srgbClr val="0070C0"/>
              </a:solidFill>
            </a:endParaRPr>
          </a:p>
        </p:txBody>
      </p:sp>
      <p:sp>
        <p:nvSpPr>
          <p:cNvPr id="9" name="Flecha abajo 8"/>
          <p:cNvSpPr/>
          <p:nvPr/>
        </p:nvSpPr>
        <p:spPr>
          <a:xfrm rot="5400000">
            <a:off x="4953000" y="4680889"/>
            <a:ext cx="571500" cy="1238250"/>
          </a:xfrm>
          <a:prstGeom prst="downArrow">
            <a:avLst/>
          </a:prstGeom>
          <a:solidFill>
            <a:schemeClr val="bg1">
              <a:lumMod val="65000"/>
            </a:schemeClr>
          </a:solidFill>
          <a:ln>
            <a:solidFill>
              <a:schemeClr val="tx1"/>
            </a:solid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159538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594895"/>
            <a:ext cx="2967790" cy="1354217"/>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000" dirty="0" smtClean="0">
                <a:solidFill>
                  <a:srgbClr val="0070C0"/>
                </a:solidFill>
              </a:rPr>
              <a:t>Logos </a:t>
            </a:r>
            <a:r>
              <a:rPr lang="es-MX" sz="2400" b="1" dirty="0" smtClean="0">
                <a:solidFill>
                  <a:srgbClr val="FF0000"/>
                </a:solidFill>
                <a:effectLst>
                  <a:outerShdw blurRad="38100" dist="38100" dir="2700000" algn="tl">
                    <a:srgbClr val="000000">
                      <a:alpha val="43137"/>
                    </a:srgbClr>
                  </a:outerShdw>
                </a:effectLst>
              </a:rPr>
              <a:t>CLASE</a:t>
            </a:r>
            <a:r>
              <a:rPr lang="es-MX" sz="2000" dirty="0" smtClean="0">
                <a:solidFill>
                  <a:srgbClr val="0070C0"/>
                </a:solidFill>
              </a:rPr>
              <a:t> y </a:t>
            </a:r>
            <a:r>
              <a:rPr lang="es-MX" sz="2400" b="1" dirty="0" smtClean="0">
                <a:solidFill>
                  <a:schemeClr val="accent2">
                    <a:lumMod val="75000"/>
                  </a:schemeClr>
                </a:solidFill>
                <a:effectLst>
                  <a:outerShdw blurRad="38100" dist="38100" dir="2700000" algn="tl">
                    <a:srgbClr val="000000">
                      <a:alpha val="43137"/>
                    </a:srgbClr>
                  </a:outerShdw>
                </a:effectLst>
              </a:rPr>
              <a:t>BIBLAT</a:t>
            </a:r>
          </a:p>
          <a:p>
            <a:pPr algn="ctr"/>
            <a:r>
              <a:rPr lang="es-MX" sz="2000" dirty="0" smtClean="0">
                <a:solidFill>
                  <a:srgbClr val="0070C0"/>
                </a:solidFill>
              </a:rPr>
              <a:t>en páginas Web de las revistas</a:t>
            </a:r>
          </a:p>
          <a:p>
            <a:pPr algn="ctr"/>
            <a:r>
              <a:rPr lang="es-MX" dirty="0" smtClean="0">
                <a:solidFill>
                  <a:srgbClr val="0070C0"/>
                </a:solidFill>
              </a:rPr>
              <a:t> </a:t>
            </a:r>
            <a:endParaRPr lang="es-MX" dirty="0">
              <a:solidFill>
                <a:srgbClr val="0070C0"/>
              </a:solidFill>
            </a:endParaRPr>
          </a:p>
        </p:txBody>
      </p:sp>
      <p:grpSp>
        <p:nvGrpSpPr>
          <p:cNvPr id="8" name="Grupo 7"/>
          <p:cNvGrpSpPr/>
          <p:nvPr/>
        </p:nvGrpSpPr>
        <p:grpSpPr>
          <a:xfrm>
            <a:off x="3080085" y="0"/>
            <a:ext cx="4940968" cy="6863208"/>
            <a:chOff x="3080085" y="0"/>
            <a:chExt cx="4940968" cy="6863208"/>
          </a:xfrm>
        </p:grpSpPr>
        <p:pic>
          <p:nvPicPr>
            <p:cNvPr id="4" name="Imagen 3"/>
            <p:cNvPicPr>
              <a:picLocks noChangeAspect="1"/>
            </p:cNvPicPr>
            <p:nvPr/>
          </p:nvPicPr>
          <p:blipFill rotWithShape="1">
            <a:blip r:embed="rId2"/>
            <a:srcRect l="28245" t="7934" r="39737" b="13002"/>
            <a:stretch/>
          </p:blipFill>
          <p:spPr>
            <a:xfrm>
              <a:off x="3080085" y="0"/>
              <a:ext cx="4940968" cy="6863208"/>
            </a:xfrm>
            <a:prstGeom prst="rect">
              <a:avLst/>
            </a:prstGeom>
          </p:spPr>
        </p:pic>
        <p:sp>
          <p:nvSpPr>
            <p:cNvPr id="7" name="CuadroTexto 6"/>
            <p:cNvSpPr txBox="1"/>
            <p:nvPr/>
          </p:nvSpPr>
          <p:spPr>
            <a:xfrm>
              <a:off x="4355431" y="6581001"/>
              <a:ext cx="3505199" cy="276999"/>
            </a:xfrm>
            <a:prstGeom prst="rect">
              <a:avLst/>
            </a:prstGeom>
            <a:solidFill>
              <a:srgbClr val="FFC000"/>
            </a:solidFill>
          </p:spPr>
          <p:txBody>
            <a:bodyPr wrap="square" rtlCol="0">
              <a:spAutoFit/>
            </a:bodyPr>
            <a:lstStyle/>
            <a:p>
              <a:r>
                <a:rPr lang="es-MX" sz="1200" dirty="0">
                  <a:hlinkClick r:id="rId3"/>
                </a:rPr>
                <a:t>http://</a:t>
              </a:r>
              <a:r>
                <a:rPr lang="es-MX" sz="1200" dirty="0" smtClean="0">
                  <a:hlinkClick r:id="rId3"/>
                </a:rPr>
                <a:t>lacolmena.uaemex.mx/index.php/lacolmena</a:t>
              </a:r>
              <a:endParaRPr lang="es-MX" sz="1200" dirty="0"/>
            </a:p>
          </p:txBody>
        </p:sp>
      </p:grpSp>
      <p:sp>
        <p:nvSpPr>
          <p:cNvPr id="18" name="Elipse 17"/>
          <p:cNvSpPr/>
          <p:nvPr/>
        </p:nvSpPr>
        <p:spPr>
          <a:xfrm>
            <a:off x="3080086" y="4151533"/>
            <a:ext cx="1275346" cy="673131"/>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p:cNvPicPr>
            <a:picLocks noChangeAspect="1"/>
          </p:cNvPicPr>
          <p:nvPr/>
        </p:nvPicPr>
        <p:blipFill>
          <a:blip r:embed="rId4"/>
          <a:stretch>
            <a:fillRect/>
          </a:stretch>
        </p:blipFill>
        <p:spPr>
          <a:xfrm>
            <a:off x="3018767" y="-63570"/>
            <a:ext cx="7285351" cy="6990347"/>
          </a:xfrm>
          <a:prstGeom prst="rect">
            <a:avLst/>
          </a:prstGeom>
        </p:spPr>
      </p:pic>
      <p:sp>
        <p:nvSpPr>
          <p:cNvPr id="20" name="Elipse 19"/>
          <p:cNvSpPr/>
          <p:nvPr/>
        </p:nvSpPr>
        <p:spPr>
          <a:xfrm>
            <a:off x="8494295" y="2574759"/>
            <a:ext cx="1515979" cy="998620"/>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p:cNvPicPr>
            <a:picLocks noChangeAspect="1"/>
          </p:cNvPicPr>
          <p:nvPr/>
        </p:nvPicPr>
        <p:blipFill>
          <a:blip r:embed="rId5"/>
          <a:stretch>
            <a:fillRect/>
          </a:stretch>
        </p:blipFill>
        <p:spPr>
          <a:xfrm>
            <a:off x="3018767" y="-594"/>
            <a:ext cx="8943607" cy="6858594"/>
          </a:xfrm>
          <a:prstGeom prst="rect">
            <a:avLst/>
          </a:prstGeom>
        </p:spPr>
      </p:pic>
      <p:sp>
        <p:nvSpPr>
          <p:cNvPr id="26" name="Elipse 25"/>
          <p:cNvSpPr/>
          <p:nvPr/>
        </p:nvSpPr>
        <p:spPr>
          <a:xfrm>
            <a:off x="3332747" y="5377844"/>
            <a:ext cx="1407696" cy="698103"/>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7" name="Grupo 26"/>
          <p:cNvGrpSpPr/>
          <p:nvPr/>
        </p:nvGrpSpPr>
        <p:grpSpPr>
          <a:xfrm>
            <a:off x="2967790" y="-1"/>
            <a:ext cx="9229537" cy="6848515"/>
            <a:chOff x="2962463" y="-10415"/>
            <a:chExt cx="9229537" cy="6863208"/>
          </a:xfrm>
        </p:grpSpPr>
        <p:pic>
          <p:nvPicPr>
            <p:cNvPr id="28" name="Imagen 27"/>
            <p:cNvPicPr>
              <a:picLocks noChangeAspect="1"/>
            </p:cNvPicPr>
            <p:nvPr/>
          </p:nvPicPr>
          <p:blipFill rotWithShape="1">
            <a:blip r:embed="rId6"/>
            <a:srcRect t="7622" r="37544" b="7544"/>
            <a:stretch/>
          </p:blipFill>
          <p:spPr>
            <a:xfrm>
              <a:off x="2962463" y="1"/>
              <a:ext cx="9229537" cy="6852792"/>
            </a:xfrm>
            <a:prstGeom prst="rect">
              <a:avLst/>
            </a:prstGeom>
          </p:spPr>
        </p:pic>
        <p:sp>
          <p:nvSpPr>
            <p:cNvPr id="29" name="CuadroTexto 28"/>
            <p:cNvSpPr txBox="1"/>
            <p:nvPr/>
          </p:nvSpPr>
          <p:spPr>
            <a:xfrm>
              <a:off x="7577231" y="-10415"/>
              <a:ext cx="4195010" cy="369332"/>
            </a:xfrm>
            <a:prstGeom prst="rect">
              <a:avLst/>
            </a:prstGeom>
            <a:solidFill>
              <a:schemeClr val="accent4"/>
            </a:solidFill>
          </p:spPr>
          <p:txBody>
            <a:bodyPr wrap="square" rtlCol="0">
              <a:spAutoFit/>
            </a:bodyPr>
            <a:lstStyle/>
            <a:p>
              <a:r>
                <a:rPr lang="es-MX" dirty="0">
                  <a:hlinkClick r:id="rId7"/>
                </a:rPr>
                <a:t>http://</a:t>
              </a:r>
              <a:r>
                <a:rPr lang="es-MX" dirty="0" smtClean="0">
                  <a:hlinkClick r:id="rId7"/>
                </a:rPr>
                <a:t>revistas.bnjm.cu/index.php/anales</a:t>
              </a:r>
              <a:endParaRPr lang="es-MX" dirty="0"/>
            </a:p>
          </p:txBody>
        </p:sp>
      </p:grpSp>
      <p:sp>
        <p:nvSpPr>
          <p:cNvPr id="30" name="Elipse 29"/>
          <p:cNvSpPr/>
          <p:nvPr/>
        </p:nvSpPr>
        <p:spPr>
          <a:xfrm>
            <a:off x="9464758" y="5973840"/>
            <a:ext cx="1780674" cy="913806"/>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p:cNvSpPr txBox="1"/>
          <p:nvPr/>
        </p:nvSpPr>
        <p:spPr>
          <a:xfrm>
            <a:off x="61422" y="2533614"/>
            <a:ext cx="2967790" cy="2031325"/>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000" dirty="0" smtClean="0">
                <a:solidFill>
                  <a:srgbClr val="0070C0"/>
                </a:solidFill>
              </a:rPr>
              <a:t>Cada vez más revistas indizadas en </a:t>
            </a:r>
            <a:r>
              <a:rPr lang="es-MX" sz="2400" b="1" dirty="0" smtClean="0">
                <a:solidFill>
                  <a:srgbClr val="FF0000"/>
                </a:solidFill>
                <a:effectLst>
                  <a:outerShdw blurRad="38100" dist="38100" dir="2700000" algn="tl">
                    <a:srgbClr val="000000">
                      <a:alpha val="43137"/>
                    </a:srgbClr>
                  </a:outerShdw>
                </a:effectLst>
              </a:rPr>
              <a:t>CLASE</a:t>
            </a:r>
            <a:r>
              <a:rPr lang="es-MX" sz="2000" dirty="0" smtClean="0">
                <a:solidFill>
                  <a:srgbClr val="0070C0"/>
                </a:solidFill>
              </a:rPr>
              <a:t> </a:t>
            </a:r>
            <a:r>
              <a:rPr lang="es-MX" sz="2000" dirty="0" smtClean="0">
                <a:solidFill>
                  <a:srgbClr val="0070C0"/>
                </a:solidFill>
              </a:rPr>
              <a:t>y </a:t>
            </a:r>
            <a:r>
              <a:rPr lang="es-MX" sz="2400" b="1" dirty="0" smtClean="0">
                <a:solidFill>
                  <a:schemeClr val="accent2">
                    <a:lumMod val="75000"/>
                  </a:schemeClr>
                </a:solidFill>
                <a:effectLst>
                  <a:outerShdw blurRad="38100" dist="38100" dir="2700000" algn="tl">
                    <a:srgbClr val="000000">
                      <a:alpha val="43137"/>
                    </a:srgbClr>
                  </a:outerShdw>
                </a:effectLst>
              </a:rPr>
              <a:t>BIBLAT</a:t>
            </a:r>
          </a:p>
          <a:p>
            <a:pPr algn="ctr"/>
            <a:r>
              <a:rPr lang="es-MX" sz="2000" dirty="0" smtClean="0">
                <a:solidFill>
                  <a:srgbClr val="0070C0"/>
                </a:solidFill>
              </a:rPr>
              <a:t>colocan los logos y enlaces a manera de crédito</a:t>
            </a:r>
            <a:endParaRPr lang="es-MX" sz="2000" dirty="0" smtClean="0">
              <a:solidFill>
                <a:srgbClr val="0070C0"/>
              </a:solidFill>
            </a:endParaRPr>
          </a:p>
          <a:p>
            <a:pPr algn="ctr"/>
            <a:r>
              <a:rPr lang="es-MX" dirty="0" smtClean="0">
                <a:solidFill>
                  <a:srgbClr val="0070C0"/>
                </a:solidFill>
              </a:rPr>
              <a:t> </a:t>
            </a:r>
            <a:endParaRPr lang="es-MX" dirty="0">
              <a:solidFill>
                <a:srgbClr val="0070C0"/>
              </a:solidFill>
            </a:endParaRPr>
          </a:p>
        </p:txBody>
      </p:sp>
    </p:spTree>
    <p:extLst>
      <p:ext uri="{BB962C8B-B14F-4D97-AF65-F5344CB8AC3E}">
        <p14:creationId xmlns:p14="http://schemas.microsoft.com/office/powerpoint/2010/main" val="10203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6" grpId="0" animBg="1"/>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594895"/>
            <a:ext cx="2967790" cy="1723549"/>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000" dirty="0" smtClean="0">
                <a:solidFill>
                  <a:srgbClr val="0070C0"/>
                </a:solidFill>
              </a:rPr>
              <a:t>Logos </a:t>
            </a:r>
            <a:r>
              <a:rPr lang="es-MX" sz="2400" b="1" dirty="0" smtClean="0">
                <a:solidFill>
                  <a:schemeClr val="accent6">
                    <a:lumMod val="75000"/>
                  </a:schemeClr>
                </a:solidFill>
                <a:effectLst>
                  <a:outerShdw blurRad="38100" dist="38100" dir="2700000" algn="tl">
                    <a:srgbClr val="000000">
                      <a:alpha val="43137"/>
                    </a:srgbClr>
                  </a:outerShdw>
                </a:effectLst>
              </a:rPr>
              <a:t>PERIÓDICA</a:t>
            </a:r>
            <a:r>
              <a:rPr lang="es-MX" sz="2000" dirty="0" smtClean="0">
                <a:solidFill>
                  <a:srgbClr val="0070C0"/>
                </a:solidFill>
              </a:rPr>
              <a:t> y </a:t>
            </a:r>
            <a:r>
              <a:rPr lang="es-MX" sz="2400" b="1" dirty="0" smtClean="0">
                <a:solidFill>
                  <a:schemeClr val="accent2">
                    <a:lumMod val="75000"/>
                  </a:schemeClr>
                </a:solidFill>
                <a:effectLst>
                  <a:outerShdw blurRad="38100" dist="38100" dir="2700000" algn="tl">
                    <a:srgbClr val="000000">
                      <a:alpha val="43137"/>
                    </a:srgbClr>
                  </a:outerShdw>
                </a:effectLst>
              </a:rPr>
              <a:t>BIBLAT</a:t>
            </a:r>
          </a:p>
          <a:p>
            <a:pPr algn="ctr"/>
            <a:r>
              <a:rPr lang="es-MX" sz="2000" dirty="0" smtClean="0">
                <a:solidFill>
                  <a:srgbClr val="0070C0"/>
                </a:solidFill>
              </a:rPr>
              <a:t>en páginas Web de las revistas</a:t>
            </a:r>
          </a:p>
          <a:p>
            <a:pPr algn="ctr"/>
            <a:r>
              <a:rPr lang="es-MX" dirty="0" smtClean="0">
                <a:solidFill>
                  <a:srgbClr val="0070C0"/>
                </a:solidFill>
              </a:rPr>
              <a:t> </a:t>
            </a:r>
            <a:endParaRPr lang="es-MX" dirty="0">
              <a:solidFill>
                <a:srgbClr val="0070C0"/>
              </a:solidFill>
            </a:endParaRPr>
          </a:p>
        </p:txBody>
      </p:sp>
      <p:grpSp>
        <p:nvGrpSpPr>
          <p:cNvPr id="8" name="Grupo 7"/>
          <p:cNvGrpSpPr/>
          <p:nvPr/>
        </p:nvGrpSpPr>
        <p:grpSpPr>
          <a:xfrm>
            <a:off x="3117999" y="-382"/>
            <a:ext cx="9135979" cy="6858000"/>
            <a:chOff x="3096127" y="0"/>
            <a:chExt cx="9135979" cy="6858000"/>
          </a:xfrm>
        </p:grpSpPr>
        <p:pic>
          <p:nvPicPr>
            <p:cNvPr id="4" name="Imagen 3"/>
            <p:cNvPicPr>
              <a:picLocks noChangeAspect="1"/>
            </p:cNvPicPr>
            <p:nvPr/>
          </p:nvPicPr>
          <p:blipFill rotWithShape="1">
            <a:blip r:embed="rId2"/>
            <a:srcRect l="12807" t="8401" r="13596" b="55731"/>
            <a:stretch/>
          </p:blipFill>
          <p:spPr>
            <a:xfrm>
              <a:off x="3096127" y="0"/>
              <a:ext cx="9095873" cy="2493505"/>
            </a:xfrm>
            <a:prstGeom prst="rect">
              <a:avLst/>
            </a:prstGeom>
          </p:spPr>
        </p:pic>
        <p:pic>
          <p:nvPicPr>
            <p:cNvPr id="5" name="Imagen 4"/>
            <p:cNvPicPr>
              <a:picLocks noChangeAspect="1"/>
            </p:cNvPicPr>
            <p:nvPr/>
          </p:nvPicPr>
          <p:blipFill rotWithShape="1">
            <a:blip r:embed="rId3"/>
            <a:srcRect l="32193" t="34288" r="21228" b="22827"/>
            <a:stretch/>
          </p:blipFill>
          <p:spPr>
            <a:xfrm>
              <a:off x="3096127" y="2446421"/>
              <a:ext cx="8807115" cy="4411579"/>
            </a:xfrm>
            <a:prstGeom prst="rect">
              <a:avLst/>
            </a:prstGeom>
          </p:spPr>
        </p:pic>
        <p:sp>
          <p:nvSpPr>
            <p:cNvPr id="7" name="CuadroTexto 6"/>
            <p:cNvSpPr txBox="1"/>
            <p:nvPr/>
          </p:nvSpPr>
          <p:spPr>
            <a:xfrm>
              <a:off x="7644064" y="225563"/>
              <a:ext cx="4588042" cy="369332"/>
            </a:xfrm>
            <a:prstGeom prst="rect">
              <a:avLst/>
            </a:prstGeom>
            <a:solidFill>
              <a:schemeClr val="accent4"/>
            </a:solidFill>
          </p:spPr>
          <p:txBody>
            <a:bodyPr wrap="square" rtlCol="0">
              <a:spAutoFit/>
            </a:bodyPr>
            <a:lstStyle/>
            <a:p>
              <a:r>
                <a:rPr lang="es-MX" dirty="0">
                  <a:hlinkClick r:id="rId4"/>
                </a:rPr>
                <a:t>http://</a:t>
              </a:r>
              <a:r>
                <a:rPr lang="es-MX" dirty="0" smtClean="0">
                  <a:hlinkClick r:id="rId4"/>
                </a:rPr>
                <a:t>cagricola.uclv.edu.cu/index.php/es</a:t>
              </a:r>
              <a:endParaRPr lang="es-MX" dirty="0"/>
            </a:p>
          </p:txBody>
        </p:sp>
      </p:grpSp>
      <p:sp>
        <p:nvSpPr>
          <p:cNvPr id="2" name="Elipse 1"/>
          <p:cNvSpPr/>
          <p:nvPr/>
        </p:nvSpPr>
        <p:spPr>
          <a:xfrm>
            <a:off x="5402510" y="3976382"/>
            <a:ext cx="2139193" cy="1417739"/>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Elipse 36"/>
          <p:cNvSpPr/>
          <p:nvPr/>
        </p:nvSpPr>
        <p:spPr>
          <a:xfrm>
            <a:off x="8181737" y="3040934"/>
            <a:ext cx="1796887" cy="1057359"/>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38" name="Grupo 37"/>
          <p:cNvGrpSpPr/>
          <p:nvPr/>
        </p:nvGrpSpPr>
        <p:grpSpPr>
          <a:xfrm>
            <a:off x="3117999" y="-382"/>
            <a:ext cx="9135979" cy="6853860"/>
            <a:chOff x="3053358" y="0"/>
            <a:chExt cx="8881969" cy="6978316"/>
          </a:xfrm>
        </p:grpSpPr>
        <p:pic>
          <p:nvPicPr>
            <p:cNvPr id="39" name="Imagen 38"/>
            <p:cNvPicPr>
              <a:picLocks noChangeAspect="1"/>
            </p:cNvPicPr>
            <p:nvPr/>
          </p:nvPicPr>
          <p:blipFill rotWithShape="1">
            <a:blip r:embed="rId5"/>
            <a:srcRect l="25000" t="10585" r="26316" b="10195"/>
            <a:stretch/>
          </p:blipFill>
          <p:spPr>
            <a:xfrm>
              <a:off x="3053358" y="0"/>
              <a:ext cx="8881969" cy="6978316"/>
            </a:xfrm>
            <a:prstGeom prst="rect">
              <a:avLst/>
            </a:prstGeom>
          </p:spPr>
        </p:pic>
        <p:sp>
          <p:nvSpPr>
            <p:cNvPr id="40" name="CuadroTexto 39"/>
            <p:cNvSpPr txBox="1"/>
            <p:nvPr/>
          </p:nvSpPr>
          <p:spPr>
            <a:xfrm>
              <a:off x="8271045" y="2487015"/>
              <a:ext cx="3334079" cy="383306"/>
            </a:xfrm>
            <a:prstGeom prst="rect">
              <a:avLst/>
            </a:prstGeom>
            <a:solidFill>
              <a:schemeClr val="accent4"/>
            </a:solidFill>
          </p:spPr>
          <p:txBody>
            <a:bodyPr wrap="square" rtlCol="0">
              <a:spAutoFit/>
            </a:bodyPr>
            <a:lstStyle/>
            <a:p>
              <a:r>
                <a:rPr lang="es-MX" dirty="0">
                  <a:hlinkClick r:id="rId6"/>
                </a:rPr>
                <a:t>http://</a:t>
              </a:r>
              <a:r>
                <a:rPr lang="es-MX" dirty="0" smtClean="0">
                  <a:hlinkClick r:id="rId6"/>
                </a:rPr>
                <a:t>revista.ecogestaobrasil.net</a:t>
              </a:r>
              <a:endParaRPr lang="es-MX" dirty="0"/>
            </a:p>
          </p:txBody>
        </p:sp>
      </p:grpSp>
      <p:pic>
        <p:nvPicPr>
          <p:cNvPr id="3" name="Imagen 2"/>
          <p:cNvPicPr>
            <a:picLocks noChangeAspect="1"/>
          </p:cNvPicPr>
          <p:nvPr/>
        </p:nvPicPr>
        <p:blipFill>
          <a:blip r:embed="rId7"/>
          <a:stretch>
            <a:fillRect/>
          </a:stretch>
        </p:blipFill>
        <p:spPr>
          <a:xfrm>
            <a:off x="3219271" y="4519354"/>
            <a:ext cx="8705843" cy="2341067"/>
          </a:xfrm>
          <a:prstGeom prst="rect">
            <a:avLst/>
          </a:prstGeom>
        </p:spPr>
      </p:pic>
      <p:sp>
        <p:nvSpPr>
          <p:cNvPr id="41" name="Elipse 40"/>
          <p:cNvSpPr/>
          <p:nvPr/>
        </p:nvSpPr>
        <p:spPr>
          <a:xfrm>
            <a:off x="3324709" y="4973749"/>
            <a:ext cx="1957154" cy="1104487"/>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Elipse 41"/>
          <p:cNvSpPr/>
          <p:nvPr/>
        </p:nvSpPr>
        <p:spPr>
          <a:xfrm>
            <a:off x="4675219" y="5617442"/>
            <a:ext cx="1796887" cy="1057359"/>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8"/>
          <a:stretch>
            <a:fillRect/>
          </a:stretch>
        </p:blipFill>
        <p:spPr>
          <a:xfrm>
            <a:off x="3118000" y="-10125"/>
            <a:ext cx="9135978" cy="6834208"/>
          </a:xfrm>
          <a:prstGeom prst="rect">
            <a:avLst/>
          </a:prstGeom>
        </p:spPr>
      </p:pic>
      <p:sp>
        <p:nvSpPr>
          <p:cNvPr id="43" name="Elipse 42"/>
          <p:cNvSpPr/>
          <p:nvPr/>
        </p:nvSpPr>
        <p:spPr>
          <a:xfrm>
            <a:off x="9894380" y="2914184"/>
            <a:ext cx="2139193" cy="767479"/>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p:cNvPicPr>
            <a:picLocks noChangeAspect="1"/>
          </p:cNvPicPr>
          <p:nvPr/>
        </p:nvPicPr>
        <p:blipFill>
          <a:blip r:embed="rId9"/>
          <a:stretch>
            <a:fillRect/>
          </a:stretch>
        </p:blipFill>
        <p:spPr>
          <a:xfrm>
            <a:off x="3143716" y="-39521"/>
            <a:ext cx="9048284" cy="6863603"/>
          </a:xfrm>
          <a:prstGeom prst="rect">
            <a:avLst/>
          </a:prstGeom>
        </p:spPr>
      </p:pic>
      <p:sp>
        <p:nvSpPr>
          <p:cNvPr id="45" name="Elipse 44"/>
          <p:cNvSpPr/>
          <p:nvPr/>
        </p:nvSpPr>
        <p:spPr>
          <a:xfrm>
            <a:off x="6940987" y="172696"/>
            <a:ext cx="2139193" cy="1417739"/>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7" name="Imagen 46"/>
          <p:cNvPicPr>
            <a:picLocks noChangeAspect="1"/>
          </p:cNvPicPr>
          <p:nvPr/>
        </p:nvPicPr>
        <p:blipFill rotWithShape="1">
          <a:blip r:embed="rId10"/>
          <a:srcRect l="20088" t="8557" r="20351" b="31716"/>
          <a:stretch/>
        </p:blipFill>
        <p:spPr>
          <a:xfrm>
            <a:off x="3096127" y="-17470"/>
            <a:ext cx="9095873" cy="5085868"/>
          </a:xfrm>
          <a:prstGeom prst="rect">
            <a:avLst/>
          </a:prstGeom>
        </p:spPr>
      </p:pic>
      <p:pic>
        <p:nvPicPr>
          <p:cNvPr id="48" name="Imagen 47"/>
          <p:cNvPicPr>
            <a:picLocks noChangeAspect="1"/>
          </p:cNvPicPr>
          <p:nvPr/>
        </p:nvPicPr>
        <p:blipFill rotWithShape="1">
          <a:blip r:embed="rId11"/>
          <a:srcRect l="37193" t="33821" r="27017" b="49493"/>
          <a:stretch/>
        </p:blipFill>
        <p:spPr>
          <a:xfrm>
            <a:off x="4248966" y="5085486"/>
            <a:ext cx="6545180" cy="1716505"/>
          </a:xfrm>
          <a:prstGeom prst="rect">
            <a:avLst/>
          </a:prstGeom>
          <a:effectLst>
            <a:outerShdw blurRad="50800" dist="228600" dir="2700000" algn="tl" rotWithShape="0">
              <a:prstClr val="black">
                <a:alpha val="40000"/>
              </a:prstClr>
            </a:outerShdw>
          </a:effectLst>
        </p:spPr>
      </p:pic>
      <p:sp>
        <p:nvSpPr>
          <p:cNvPr id="50" name="Elipse 49"/>
          <p:cNvSpPr/>
          <p:nvPr/>
        </p:nvSpPr>
        <p:spPr>
          <a:xfrm>
            <a:off x="9317276" y="5106506"/>
            <a:ext cx="1796887" cy="1057359"/>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51" name="Grupo 50"/>
          <p:cNvGrpSpPr/>
          <p:nvPr/>
        </p:nvGrpSpPr>
        <p:grpSpPr>
          <a:xfrm>
            <a:off x="3112409" y="44148"/>
            <a:ext cx="9101463" cy="6841553"/>
            <a:chOff x="3007896" y="-84285"/>
            <a:chExt cx="9101463" cy="5747147"/>
          </a:xfrm>
        </p:grpSpPr>
        <p:pic>
          <p:nvPicPr>
            <p:cNvPr id="52" name="Imagen 51"/>
            <p:cNvPicPr>
              <a:picLocks noChangeAspect="1"/>
            </p:cNvPicPr>
            <p:nvPr/>
          </p:nvPicPr>
          <p:blipFill rotWithShape="1">
            <a:blip r:embed="rId12"/>
            <a:srcRect l="9474" t="7622" r="12718" b="30000"/>
            <a:stretch/>
          </p:blipFill>
          <p:spPr>
            <a:xfrm>
              <a:off x="3007896" y="-84285"/>
              <a:ext cx="9101463" cy="5747147"/>
            </a:xfrm>
            <a:prstGeom prst="rect">
              <a:avLst/>
            </a:prstGeom>
          </p:spPr>
        </p:pic>
        <p:sp>
          <p:nvSpPr>
            <p:cNvPr id="53" name="CuadroTexto 52"/>
            <p:cNvSpPr txBox="1"/>
            <p:nvPr/>
          </p:nvSpPr>
          <p:spPr>
            <a:xfrm>
              <a:off x="6849229" y="1241838"/>
              <a:ext cx="4388010" cy="276999"/>
            </a:xfrm>
            <a:prstGeom prst="rect">
              <a:avLst/>
            </a:prstGeom>
            <a:solidFill>
              <a:schemeClr val="accent4"/>
            </a:solidFill>
          </p:spPr>
          <p:txBody>
            <a:bodyPr wrap="square" rtlCol="0">
              <a:spAutoFit/>
            </a:bodyPr>
            <a:lstStyle/>
            <a:p>
              <a:r>
                <a:rPr lang="es-MX" sz="1200" dirty="0">
                  <a:hlinkClick r:id="rId13"/>
                </a:rPr>
                <a:t>http://</a:t>
              </a:r>
              <a:r>
                <a:rPr lang="es-MX" sz="1200" dirty="0" smtClean="0">
                  <a:hlinkClick r:id="rId13"/>
                </a:rPr>
                <a:t>ojs.tdea.edu.co/index.php/cuadernoactiva/article/view/35</a:t>
              </a:r>
              <a:endParaRPr lang="es-MX" sz="1200" dirty="0"/>
            </a:p>
          </p:txBody>
        </p:sp>
      </p:grpSp>
      <p:sp>
        <p:nvSpPr>
          <p:cNvPr id="54" name="Elipse 53"/>
          <p:cNvSpPr/>
          <p:nvPr/>
        </p:nvSpPr>
        <p:spPr>
          <a:xfrm>
            <a:off x="10466145" y="2599610"/>
            <a:ext cx="2139193" cy="1417739"/>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Elipse 54"/>
          <p:cNvSpPr/>
          <p:nvPr/>
        </p:nvSpPr>
        <p:spPr>
          <a:xfrm>
            <a:off x="10480154" y="4666513"/>
            <a:ext cx="2139193" cy="1417739"/>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58" name="Grupo 57"/>
          <p:cNvGrpSpPr/>
          <p:nvPr/>
        </p:nvGrpSpPr>
        <p:grpSpPr>
          <a:xfrm>
            <a:off x="2967791" y="50344"/>
            <a:ext cx="9224210" cy="6789849"/>
            <a:chOff x="2967791" y="50344"/>
            <a:chExt cx="9224210" cy="6789849"/>
          </a:xfrm>
        </p:grpSpPr>
        <p:pic>
          <p:nvPicPr>
            <p:cNvPr id="56" name="Imagen 55"/>
            <p:cNvPicPr>
              <a:picLocks noChangeAspect="1"/>
            </p:cNvPicPr>
            <p:nvPr/>
          </p:nvPicPr>
          <p:blipFill rotWithShape="1">
            <a:blip r:embed="rId14"/>
            <a:srcRect l="26491" t="8245" r="27281" b="8324"/>
            <a:stretch/>
          </p:blipFill>
          <p:spPr>
            <a:xfrm>
              <a:off x="2967791" y="50344"/>
              <a:ext cx="9224210" cy="6789849"/>
            </a:xfrm>
            <a:prstGeom prst="rect">
              <a:avLst/>
            </a:prstGeom>
          </p:spPr>
        </p:pic>
        <p:sp>
          <p:nvSpPr>
            <p:cNvPr id="57" name="CuadroTexto 56"/>
            <p:cNvSpPr txBox="1"/>
            <p:nvPr/>
          </p:nvSpPr>
          <p:spPr>
            <a:xfrm>
              <a:off x="5925107" y="102070"/>
              <a:ext cx="4170949" cy="307777"/>
            </a:xfrm>
            <a:prstGeom prst="rect">
              <a:avLst/>
            </a:prstGeom>
            <a:solidFill>
              <a:srgbClr val="FFC000"/>
            </a:solidFill>
          </p:spPr>
          <p:txBody>
            <a:bodyPr wrap="square" rtlCol="0">
              <a:spAutoFit/>
            </a:bodyPr>
            <a:lstStyle/>
            <a:p>
              <a:r>
                <a:rPr lang="es-MX" sz="1400" dirty="0">
                  <a:hlinkClick r:id="rId15"/>
                </a:rPr>
                <a:t>http://</a:t>
              </a:r>
              <a:r>
                <a:rPr lang="es-MX" sz="1400" dirty="0" smtClean="0">
                  <a:hlinkClick r:id="rId15"/>
                </a:rPr>
                <a:t>revistas.udistrital.edu.co/ojs/index.php/colfor</a:t>
              </a:r>
              <a:endParaRPr lang="es-MX" sz="1400" dirty="0"/>
            </a:p>
          </p:txBody>
        </p:sp>
      </p:grpSp>
      <p:pic>
        <p:nvPicPr>
          <p:cNvPr id="59" name="Imagen 58"/>
          <p:cNvPicPr>
            <a:picLocks noChangeAspect="1"/>
          </p:cNvPicPr>
          <p:nvPr/>
        </p:nvPicPr>
        <p:blipFill rotWithShape="1">
          <a:blip r:embed="rId16"/>
          <a:srcRect l="32017" t="7310" r="44912" b="15497"/>
          <a:stretch/>
        </p:blipFill>
        <p:spPr>
          <a:xfrm>
            <a:off x="8432672" y="464863"/>
            <a:ext cx="3714243" cy="6365861"/>
          </a:xfrm>
          <a:prstGeom prst="rect">
            <a:avLst/>
          </a:prstGeom>
        </p:spPr>
      </p:pic>
      <p:sp>
        <p:nvSpPr>
          <p:cNvPr id="60" name="Elipse 59"/>
          <p:cNvSpPr/>
          <p:nvPr/>
        </p:nvSpPr>
        <p:spPr>
          <a:xfrm>
            <a:off x="10390901" y="4368959"/>
            <a:ext cx="1739554" cy="985888"/>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1" name="Imagen 60"/>
          <p:cNvPicPr>
            <a:picLocks noChangeAspect="1"/>
          </p:cNvPicPr>
          <p:nvPr/>
        </p:nvPicPr>
        <p:blipFill rotWithShape="1">
          <a:blip r:embed="rId17"/>
          <a:srcRect l="4649" t="7154" r="14212" b="30623"/>
          <a:stretch/>
        </p:blipFill>
        <p:spPr>
          <a:xfrm>
            <a:off x="2955989" y="-39522"/>
            <a:ext cx="9135979" cy="3908644"/>
          </a:xfrm>
          <a:prstGeom prst="rect">
            <a:avLst/>
          </a:prstGeom>
        </p:spPr>
      </p:pic>
      <p:sp>
        <p:nvSpPr>
          <p:cNvPr id="63" name="CuadroTexto 62"/>
          <p:cNvSpPr txBox="1"/>
          <p:nvPr/>
        </p:nvSpPr>
        <p:spPr>
          <a:xfrm>
            <a:off x="6058075" y="1442461"/>
            <a:ext cx="5589434" cy="369332"/>
          </a:xfrm>
          <a:prstGeom prst="rect">
            <a:avLst/>
          </a:prstGeom>
          <a:solidFill>
            <a:srgbClr val="FFC000"/>
          </a:solidFill>
        </p:spPr>
        <p:txBody>
          <a:bodyPr wrap="square" rtlCol="0">
            <a:spAutoFit/>
          </a:bodyPr>
          <a:lstStyle/>
          <a:p>
            <a:r>
              <a:rPr lang="es-MX" dirty="0">
                <a:hlinkClick r:id="rId18"/>
              </a:rPr>
              <a:t>https://</a:t>
            </a:r>
            <a:r>
              <a:rPr lang="es-MX" dirty="0" smtClean="0">
                <a:hlinkClick r:id="rId18"/>
              </a:rPr>
              <a:t>sites.google.com/site/revmedicocientificaluzyvida</a:t>
            </a:r>
            <a:endParaRPr lang="es-MX" dirty="0"/>
          </a:p>
        </p:txBody>
      </p:sp>
      <p:pic>
        <p:nvPicPr>
          <p:cNvPr id="64" name="Imagen 63"/>
          <p:cNvPicPr>
            <a:picLocks noChangeAspect="1"/>
          </p:cNvPicPr>
          <p:nvPr/>
        </p:nvPicPr>
        <p:blipFill>
          <a:blip r:embed="rId19"/>
          <a:stretch>
            <a:fillRect/>
          </a:stretch>
        </p:blipFill>
        <p:spPr>
          <a:xfrm>
            <a:off x="4429498" y="6538"/>
            <a:ext cx="7576099" cy="6870787"/>
          </a:xfrm>
          <a:prstGeom prst="rect">
            <a:avLst/>
          </a:prstGeom>
        </p:spPr>
      </p:pic>
      <p:sp>
        <p:nvSpPr>
          <p:cNvPr id="65" name="Elipse 64"/>
          <p:cNvSpPr/>
          <p:nvPr/>
        </p:nvSpPr>
        <p:spPr>
          <a:xfrm>
            <a:off x="4694486" y="4839293"/>
            <a:ext cx="3256550" cy="1916576"/>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66" name="Grupo 65"/>
          <p:cNvGrpSpPr/>
          <p:nvPr/>
        </p:nvGrpSpPr>
        <p:grpSpPr>
          <a:xfrm>
            <a:off x="2969487" y="-39522"/>
            <a:ext cx="9160968" cy="6947273"/>
            <a:chOff x="3031959" y="8367"/>
            <a:chExt cx="9212798" cy="6894568"/>
          </a:xfrm>
        </p:grpSpPr>
        <p:pic>
          <p:nvPicPr>
            <p:cNvPr id="67" name="Imagen 66"/>
            <p:cNvPicPr>
              <a:picLocks noChangeAspect="1"/>
            </p:cNvPicPr>
            <p:nvPr/>
          </p:nvPicPr>
          <p:blipFill rotWithShape="1">
            <a:blip r:embed="rId20"/>
            <a:srcRect l="24912" t="7621" r="26141" b="6609"/>
            <a:stretch/>
          </p:blipFill>
          <p:spPr>
            <a:xfrm>
              <a:off x="3031959" y="8367"/>
              <a:ext cx="8976052" cy="6894568"/>
            </a:xfrm>
            <a:prstGeom prst="rect">
              <a:avLst/>
            </a:prstGeom>
          </p:spPr>
        </p:pic>
        <p:sp>
          <p:nvSpPr>
            <p:cNvPr id="68" name="CuadroTexto 67"/>
            <p:cNvSpPr txBox="1"/>
            <p:nvPr/>
          </p:nvSpPr>
          <p:spPr>
            <a:xfrm>
              <a:off x="4849346" y="6359124"/>
              <a:ext cx="7395411" cy="307777"/>
            </a:xfrm>
            <a:prstGeom prst="rect">
              <a:avLst/>
            </a:prstGeom>
            <a:solidFill>
              <a:srgbClr val="FFC000"/>
            </a:solidFill>
          </p:spPr>
          <p:txBody>
            <a:bodyPr wrap="square" rtlCol="0">
              <a:spAutoFit/>
            </a:bodyPr>
            <a:lstStyle/>
            <a:p>
              <a:r>
                <a:rPr lang="es-MX" sz="1400" dirty="0">
                  <a:hlinkClick r:id="rId21"/>
                </a:rPr>
                <a:t>http://</a:t>
              </a:r>
              <a:r>
                <a:rPr lang="es-MX" sz="1400" dirty="0" smtClean="0">
                  <a:hlinkClick r:id="rId21"/>
                </a:rPr>
                <a:t>imta.gob.mx/tyca/index.php?option=com_content&amp;view=article&amp;id=109&amp;Itemid=86</a:t>
              </a:r>
              <a:endParaRPr lang="es-MX" sz="1400" dirty="0"/>
            </a:p>
          </p:txBody>
        </p:sp>
      </p:grpSp>
      <p:pic>
        <p:nvPicPr>
          <p:cNvPr id="69" name="Imagen 68"/>
          <p:cNvPicPr>
            <a:picLocks noChangeAspect="1"/>
          </p:cNvPicPr>
          <p:nvPr/>
        </p:nvPicPr>
        <p:blipFill>
          <a:blip r:embed="rId22"/>
          <a:stretch>
            <a:fillRect/>
          </a:stretch>
        </p:blipFill>
        <p:spPr>
          <a:xfrm>
            <a:off x="6949009" y="1062912"/>
            <a:ext cx="4743099" cy="5310076"/>
          </a:xfrm>
          <a:prstGeom prst="rect">
            <a:avLst/>
          </a:prstGeom>
        </p:spPr>
      </p:pic>
      <p:sp>
        <p:nvSpPr>
          <p:cNvPr id="70" name="Elipse 69"/>
          <p:cNvSpPr/>
          <p:nvPr/>
        </p:nvSpPr>
        <p:spPr>
          <a:xfrm>
            <a:off x="9327174" y="2013015"/>
            <a:ext cx="2139193" cy="1417739"/>
          </a:xfrm>
          <a:prstGeom prst="ellipse">
            <a:avLst/>
          </a:prstGeom>
          <a:solidFill>
            <a:srgbClr val="FF0000">
              <a:alpha val="38824"/>
            </a:srgbClr>
          </a:solidFill>
          <a:ln w="57150">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CuadroTexto 43"/>
          <p:cNvSpPr txBox="1"/>
          <p:nvPr/>
        </p:nvSpPr>
        <p:spPr>
          <a:xfrm>
            <a:off x="61422" y="2533614"/>
            <a:ext cx="2967790" cy="2031325"/>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000" dirty="0" smtClean="0">
                <a:solidFill>
                  <a:srgbClr val="0070C0"/>
                </a:solidFill>
              </a:rPr>
              <a:t>Cada vez más revistas indizadas en </a:t>
            </a:r>
            <a:r>
              <a:rPr lang="es-MX" sz="2400" b="1" dirty="0">
                <a:solidFill>
                  <a:schemeClr val="accent6">
                    <a:lumMod val="75000"/>
                  </a:schemeClr>
                </a:solidFill>
                <a:effectLst>
                  <a:outerShdw blurRad="38100" dist="38100" dir="2700000" algn="tl">
                    <a:srgbClr val="000000">
                      <a:alpha val="43137"/>
                    </a:srgbClr>
                  </a:outerShdw>
                </a:effectLst>
              </a:rPr>
              <a:t>PERIÓDICA</a:t>
            </a:r>
            <a:r>
              <a:rPr lang="es-MX" sz="2000" dirty="0" smtClean="0">
                <a:solidFill>
                  <a:srgbClr val="0070C0"/>
                </a:solidFill>
              </a:rPr>
              <a:t> </a:t>
            </a:r>
            <a:r>
              <a:rPr lang="es-MX" sz="2000" dirty="0" smtClean="0">
                <a:solidFill>
                  <a:srgbClr val="0070C0"/>
                </a:solidFill>
              </a:rPr>
              <a:t>y </a:t>
            </a:r>
            <a:r>
              <a:rPr lang="es-MX" sz="2400" b="1" dirty="0" smtClean="0">
                <a:solidFill>
                  <a:schemeClr val="accent2">
                    <a:lumMod val="75000"/>
                  </a:schemeClr>
                </a:solidFill>
                <a:effectLst>
                  <a:outerShdw blurRad="38100" dist="38100" dir="2700000" algn="tl">
                    <a:srgbClr val="000000">
                      <a:alpha val="43137"/>
                    </a:srgbClr>
                  </a:outerShdw>
                </a:effectLst>
              </a:rPr>
              <a:t>BIBLAT</a:t>
            </a:r>
          </a:p>
          <a:p>
            <a:pPr algn="ctr"/>
            <a:r>
              <a:rPr lang="es-MX" sz="2000" dirty="0" smtClean="0">
                <a:solidFill>
                  <a:srgbClr val="0070C0"/>
                </a:solidFill>
              </a:rPr>
              <a:t>colocan los logos y enlaces a manera de crédito</a:t>
            </a:r>
            <a:endParaRPr lang="es-MX" sz="2000" dirty="0" smtClean="0">
              <a:solidFill>
                <a:srgbClr val="0070C0"/>
              </a:solidFill>
            </a:endParaRPr>
          </a:p>
          <a:p>
            <a:pPr algn="ctr"/>
            <a:r>
              <a:rPr lang="es-MX" dirty="0" smtClean="0">
                <a:solidFill>
                  <a:srgbClr val="0070C0"/>
                </a:solidFill>
              </a:rPr>
              <a:t> </a:t>
            </a:r>
            <a:endParaRPr lang="es-MX" dirty="0">
              <a:solidFill>
                <a:srgbClr val="0070C0"/>
              </a:solidFill>
            </a:endParaRPr>
          </a:p>
        </p:txBody>
      </p:sp>
    </p:spTree>
    <p:extLst>
      <p:ext uri="{BB962C8B-B14F-4D97-AF65-F5344CB8AC3E}">
        <p14:creationId xmlns:p14="http://schemas.microsoft.com/office/powerpoint/2010/main" val="166002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Effect transition="in" filter="fade">
                                      <p:cBhvr>
                                        <p:cTn id="33" dur="500"/>
                                        <p:tgtEl>
                                          <p:spTgt spid="4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p:cTn id="60" dur="500" fill="hold"/>
                                        <p:tgtEl>
                                          <p:spTgt spid="45"/>
                                        </p:tgtEl>
                                        <p:attrNameLst>
                                          <p:attrName>ppt_w</p:attrName>
                                        </p:attrNameLst>
                                      </p:cBhvr>
                                      <p:tavLst>
                                        <p:tav tm="0">
                                          <p:val>
                                            <p:fltVal val="0"/>
                                          </p:val>
                                        </p:tav>
                                        <p:tav tm="100000">
                                          <p:val>
                                            <p:strVal val="#ppt_w"/>
                                          </p:val>
                                        </p:tav>
                                      </p:tavLst>
                                    </p:anim>
                                    <p:anim calcmode="lin" valueType="num">
                                      <p:cBhvr>
                                        <p:cTn id="61" dur="500" fill="hold"/>
                                        <p:tgtEl>
                                          <p:spTgt spid="45"/>
                                        </p:tgtEl>
                                        <p:attrNameLst>
                                          <p:attrName>ppt_h</p:attrName>
                                        </p:attrNameLst>
                                      </p:cBhvr>
                                      <p:tavLst>
                                        <p:tav tm="0">
                                          <p:val>
                                            <p:fltVal val="0"/>
                                          </p:val>
                                        </p:tav>
                                        <p:tav tm="100000">
                                          <p:val>
                                            <p:strVal val="#ppt_h"/>
                                          </p:val>
                                        </p:tav>
                                      </p:tavLst>
                                    </p:anim>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down)">
                                      <p:cBhvr>
                                        <p:cTn id="67" dur="500"/>
                                        <p:tgtEl>
                                          <p:spTgt spid="48"/>
                                        </p:tgtEl>
                                      </p:cBhvr>
                                    </p:animEffect>
                                  </p:childTnLst>
                                </p:cTn>
                              </p:par>
                              <p:par>
                                <p:cTn id="68" presetID="22" presetClass="entr" presetSubtype="4" fill="hold"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wipe(down)">
                                      <p:cBhvr>
                                        <p:cTn id="70" dur="500"/>
                                        <p:tgtEl>
                                          <p:spTgt spid="4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p:cTn id="75" dur="500" fill="hold"/>
                                        <p:tgtEl>
                                          <p:spTgt spid="50"/>
                                        </p:tgtEl>
                                        <p:attrNameLst>
                                          <p:attrName>ppt_w</p:attrName>
                                        </p:attrNameLst>
                                      </p:cBhvr>
                                      <p:tavLst>
                                        <p:tav tm="0">
                                          <p:val>
                                            <p:fltVal val="0"/>
                                          </p:val>
                                        </p:tav>
                                        <p:tav tm="100000">
                                          <p:val>
                                            <p:strVal val="#ppt_w"/>
                                          </p:val>
                                        </p:tav>
                                      </p:tavLst>
                                    </p:anim>
                                    <p:anim calcmode="lin" valueType="num">
                                      <p:cBhvr>
                                        <p:cTn id="76" dur="500" fill="hold"/>
                                        <p:tgtEl>
                                          <p:spTgt spid="50"/>
                                        </p:tgtEl>
                                        <p:attrNameLst>
                                          <p:attrName>ppt_h</p:attrName>
                                        </p:attrNameLst>
                                      </p:cBhvr>
                                      <p:tavLst>
                                        <p:tav tm="0">
                                          <p:val>
                                            <p:fltVal val="0"/>
                                          </p:val>
                                        </p:tav>
                                        <p:tav tm="100000">
                                          <p:val>
                                            <p:strVal val="#ppt_h"/>
                                          </p:val>
                                        </p:tav>
                                      </p:tavLst>
                                    </p:anim>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wipe(down)">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anim calcmode="lin" valueType="num">
                                      <p:cBhvr>
                                        <p:cTn id="87" dur="500" fill="hold"/>
                                        <p:tgtEl>
                                          <p:spTgt spid="55"/>
                                        </p:tgtEl>
                                        <p:attrNameLst>
                                          <p:attrName>ppt_w</p:attrName>
                                        </p:attrNameLst>
                                      </p:cBhvr>
                                      <p:tavLst>
                                        <p:tav tm="0">
                                          <p:val>
                                            <p:fltVal val="0"/>
                                          </p:val>
                                        </p:tav>
                                        <p:tav tm="100000">
                                          <p:val>
                                            <p:strVal val="#ppt_w"/>
                                          </p:val>
                                        </p:tav>
                                      </p:tavLst>
                                    </p:anim>
                                    <p:anim calcmode="lin" valueType="num">
                                      <p:cBhvr>
                                        <p:cTn id="88" dur="500" fill="hold"/>
                                        <p:tgtEl>
                                          <p:spTgt spid="55"/>
                                        </p:tgtEl>
                                        <p:attrNameLst>
                                          <p:attrName>ppt_h</p:attrName>
                                        </p:attrNameLst>
                                      </p:cBhvr>
                                      <p:tavLst>
                                        <p:tav tm="0">
                                          <p:val>
                                            <p:fltVal val="0"/>
                                          </p:val>
                                        </p:tav>
                                        <p:tav tm="100000">
                                          <p:val>
                                            <p:strVal val="#ppt_h"/>
                                          </p:val>
                                        </p:tav>
                                      </p:tavLst>
                                    </p:anim>
                                    <p:animEffect transition="in" filter="fade">
                                      <p:cBhvr>
                                        <p:cTn id="89" dur="500"/>
                                        <p:tgtEl>
                                          <p:spTgt spid="5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4"/>
                                        </p:tgtEl>
                                        <p:attrNameLst>
                                          <p:attrName>style.visibility</p:attrName>
                                        </p:attrNameLst>
                                      </p:cBhvr>
                                      <p:to>
                                        <p:strVal val="visible"/>
                                      </p:to>
                                    </p:set>
                                    <p:anim calcmode="lin" valueType="num">
                                      <p:cBhvr>
                                        <p:cTn id="92" dur="500" fill="hold"/>
                                        <p:tgtEl>
                                          <p:spTgt spid="54"/>
                                        </p:tgtEl>
                                        <p:attrNameLst>
                                          <p:attrName>ppt_w</p:attrName>
                                        </p:attrNameLst>
                                      </p:cBhvr>
                                      <p:tavLst>
                                        <p:tav tm="0">
                                          <p:val>
                                            <p:fltVal val="0"/>
                                          </p:val>
                                        </p:tav>
                                        <p:tav tm="100000">
                                          <p:val>
                                            <p:strVal val="#ppt_w"/>
                                          </p:val>
                                        </p:tav>
                                      </p:tavLst>
                                    </p:anim>
                                    <p:anim calcmode="lin" valueType="num">
                                      <p:cBhvr>
                                        <p:cTn id="93" dur="500" fill="hold"/>
                                        <p:tgtEl>
                                          <p:spTgt spid="54"/>
                                        </p:tgtEl>
                                        <p:attrNameLst>
                                          <p:attrName>ppt_h</p:attrName>
                                        </p:attrNameLst>
                                      </p:cBhvr>
                                      <p:tavLst>
                                        <p:tav tm="0">
                                          <p:val>
                                            <p:fltVal val="0"/>
                                          </p:val>
                                        </p:tav>
                                        <p:tav tm="100000">
                                          <p:val>
                                            <p:strVal val="#ppt_h"/>
                                          </p:val>
                                        </p:tav>
                                      </p:tavLst>
                                    </p:anim>
                                    <p:animEffect transition="in" filter="fade">
                                      <p:cBhvr>
                                        <p:cTn id="94" dur="500"/>
                                        <p:tgtEl>
                                          <p:spTgt spid="5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wipe(down)">
                                      <p:cBhvr>
                                        <p:cTn id="99" dur="500"/>
                                        <p:tgtEl>
                                          <p:spTgt spid="5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wipe(down)">
                                      <p:cBhvr>
                                        <p:cTn id="104" dur="500"/>
                                        <p:tgtEl>
                                          <p:spTgt spid="59"/>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60"/>
                                        </p:tgtEl>
                                        <p:attrNameLst>
                                          <p:attrName>style.visibility</p:attrName>
                                        </p:attrNameLst>
                                      </p:cBhvr>
                                      <p:to>
                                        <p:strVal val="visible"/>
                                      </p:to>
                                    </p:set>
                                    <p:anim calcmode="lin" valueType="num">
                                      <p:cBhvr>
                                        <p:cTn id="109" dur="500" fill="hold"/>
                                        <p:tgtEl>
                                          <p:spTgt spid="60"/>
                                        </p:tgtEl>
                                        <p:attrNameLst>
                                          <p:attrName>ppt_w</p:attrName>
                                        </p:attrNameLst>
                                      </p:cBhvr>
                                      <p:tavLst>
                                        <p:tav tm="0">
                                          <p:val>
                                            <p:fltVal val="0"/>
                                          </p:val>
                                        </p:tav>
                                        <p:tav tm="100000">
                                          <p:val>
                                            <p:strVal val="#ppt_w"/>
                                          </p:val>
                                        </p:tav>
                                      </p:tavLst>
                                    </p:anim>
                                    <p:anim calcmode="lin" valueType="num">
                                      <p:cBhvr>
                                        <p:cTn id="110" dur="500" fill="hold"/>
                                        <p:tgtEl>
                                          <p:spTgt spid="60"/>
                                        </p:tgtEl>
                                        <p:attrNameLst>
                                          <p:attrName>ppt_h</p:attrName>
                                        </p:attrNameLst>
                                      </p:cBhvr>
                                      <p:tavLst>
                                        <p:tav tm="0">
                                          <p:val>
                                            <p:fltVal val="0"/>
                                          </p:val>
                                        </p:tav>
                                        <p:tav tm="100000">
                                          <p:val>
                                            <p:strVal val="#ppt_h"/>
                                          </p:val>
                                        </p:tav>
                                      </p:tavLst>
                                    </p:anim>
                                    <p:animEffect transition="in" filter="fade">
                                      <p:cBhvr>
                                        <p:cTn id="111" dur="500"/>
                                        <p:tgtEl>
                                          <p:spTgt spid="60"/>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wipe(down)">
                                      <p:cBhvr>
                                        <p:cTn id="116" dur="500"/>
                                        <p:tgtEl>
                                          <p:spTgt spid="63"/>
                                        </p:tgtEl>
                                      </p:cBhvr>
                                    </p:animEffect>
                                  </p:childTnLst>
                                </p:cTn>
                              </p:par>
                              <p:par>
                                <p:cTn id="117" presetID="22" presetClass="entr" presetSubtype="4" fill="hold" nodeType="with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wipe(down)">
                                      <p:cBhvr>
                                        <p:cTn id="119" dur="500"/>
                                        <p:tgtEl>
                                          <p:spTgt spid="61"/>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64"/>
                                        </p:tgtEl>
                                        <p:attrNameLst>
                                          <p:attrName>style.visibility</p:attrName>
                                        </p:attrNameLst>
                                      </p:cBhvr>
                                      <p:to>
                                        <p:strVal val="visible"/>
                                      </p:to>
                                    </p:set>
                                    <p:animEffect transition="in" filter="wipe(down)">
                                      <p:cBhvr>
                                        <p:cTn id="124" dur="500"/>
                                        <p:tgtEl>
                                          <p:spTgt spid="64"/>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65"/>
                                        </p:tgtEl>
                                        <p:attrNameLst>
                                          <p:attrName>style.visibility</p:attrName>
                                        </p:attrNameLst>
                                      </p:cBhvr>
                                      <p:to>
                                        <p:strVal val="visible"/>
                                      </p:to>
                                    </p:set>
                                    <p:anim calcmode="lin" valueType="num">
                                      <p:cBhvr>
                                        <p:cTn id="129" dur="500" fill="hold"/>
                                        <p:tgtEl>
                                          <p:spTgt spid="65"/>
                                        </p:tgtEl>
                                        <p:attrNameLst>
                                          <p:attrName>ppt_w</p:attrName>
                                        </p:attrNameLst>
                                      </p:cBhvr>
                                      <p:tavLst>
                                        <p:tav tm="0">
                                          <p:val>
                                            <p:fltVal val="0"/>
                                          </p:val>
                                        </p:tav>
                                        <p:tav tm="100000">
                                          <p:val>
                                            <p:strVal val="#ppt_w"/>
                                          </p:val>
                                        </p:tav>
                                      </p:tavLst>
                                    </p:anim>
                                    <p:anim calcmode="lin" valueType="num">
                                      <p:cBhvr>
                                        <p:cTn id="130" dur="500" fill="hold"/>
                                        <p:tgtEl>
                                          <p:spTgt spid="65"/>
                                        </p:tgtEl>
                                        <p:attrNameLst>
                                          <p:attrName>ppt_h</p:attrName>
                                        </p:attrNameLst>
                                      </p:cBhvr>
                                      <p:tavLst>
                                        <p:tav tm="0">
                                          <p:val>
                                            <p:fltVal val="0"/>
                                          </p:val>
                                        </p:tav>
                                        <p:tav tm="100000">
                                          <p:val>
                                            <p:strVal val="#ppt_h"/>
                                          </p:val>
                                        </p:tav>
                                      </p:tavLst>
                                    </p:anim>
                                    <p:animEffect transition="in" filter="fade">
                                      <p:cBhvr>
                                        <p:cTn id="131" dur="500"/>
                                        <p:tgtEl>
                                          <p:spTgt spid="65"/>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nodeType="clickEffect">
                                  <p:stCondLst>
                                    <p:cond delay="0"/>
                                  </p:stCondLst>
                                  <p:childTnLst>
                                    <p:set>
                                      <p:cBhvr>
                                        <p:cTn id="135" dur="1" fill="hold">
                                          <p:stCondLst>
                                            <p:cond delay="0"/>
                                          </p:stCondLst>
                                        </p:cTn>
                                        <p:tgtEl>
                                          <p:spTgt spid="66"/>
                                        </p:tgtEl>
                                        <p:attrNameLst>
                                          <p:attrName>style.visibility</p:attrName>
                                        </p:attrNameLst>
                                      </p:cBhvr>
                                      <p:to>
                                        <p:strVal val="visible"/>
                                      </p:to>
                                    </p:set>
                                    <p:anim calcmode="lin" valueType="num">
                                      <p:cBhvr>
                                        <p:cTn id="136" dur="500" fill="hold"/>
                                        <p:tgtEl>
                                          <p:spTgt spid="66"/>
                                        </p:tgtEl>
                                        <p:attrNameLst>
                                          <p:attrName>ppt_w</p:attrName>
                                        </p:attrNameLst>
                                      </p:cBhvr>
                                      <p:tavLst>
                                        <p:tav tm="0">
                                          <p:val>
                                            <p:fltVal val="0"/>
                                          </p:val>
                                        </p:tav>
                                        <p:tav tm="100000">
                                          <p:val>
                                            <p:strVal val="#ppt_w"/>
                                          </p:val>
                                        </p:tav>
                                      </p:tavLst>
                                    </p:anim>
                                    <p:anim calcmode="lin" valueType="num">
                                      <p:cBhvr>
                                        <p:cTn id="137" dur="500" fill="hold"/>
                                        <p:tgtEl>
                                          <p:spTgt spid="66"/>
                                        </p:tgtEl>
                                        <p:attrNameLst>
                                          <p:attrName>ppt_h</p:attrName>
                                        </p:attrNameLst>
                                      </p:cBhvr>
                                      <p:tavLst>
                                        <p:tav tm="0">
                                          <p:val>
                                            <p:fltVal val="0"/>
                                          </p:val>
                                        </p:tav>
                                        <p:tav tm="100000">
                                          <p:val>
                                            <p:strVal val="#ppt_h"/>
                                          </p:val>
                                        </p:tav>
                                      </p:tavLst>
                                    </p:anim>
                                    <p:animEffect transition="in" filter="fade">
                                      <p:cBhvr>
                                        <p:cTn id="138" dur="500"/>
                                        <p:tgtEl>
                                          <p:spTgt spid="66"/>
                                        </p:tgtEl>
                                      </p:cBhvr>
                                    </p:animEffec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nodeType="clickEffect">
                                  <p:stCondLst>
                                    <p:cond delay="0"/>
                                  </p:stCondLst>
                                  <p:childTnLst>
                                    <p:set>
                                      <p:cBhvr>
                                        <p:cTn id="142" dur="1" fill="hold">
                                          <p:stCondLst>
                                            <p:cond delay="0"/>
                                          </p:stCondLst>
                                        </p:cTn>
                                        <p:tgtEl>
                                          <p:spTgt spid="69"/>
                                        </p:tgtEl>
                                        <p:attrNameLst>
                                          <p:attrName>style.visibility</p:attrName>
                                        </p:attrNameLst>
                                      </p:cBhvr>
                                      <p:to>
                                        <p:strVal val="visible"/>
                                      </p:to>
                                    </p:set>
                                    <p:anim calcmode="lin" valueType="num">
                                      <p:cBhvr>
                                        <p:cTn id="143" dur="500" fill="hold"/>
                                        <p:tgtEl>
                                          <p:spTgt spid="69"/>
                                        </p:tgtEl>
                                        <p:attrNameLst>
                                          <p:attrName>ppt_w</p:attrName>
                                        </p:attrNameLst>
                                      </p:cBhvr>
                                      <p:tavLst>
                                        <p:tav tm="0">
                                          <p:val>
                                            <p:fltVal val="0"/>
                                          </p:val>
                                        </p:tav>
                                        <p:tav tm="100000">
                                          <p:val>
                                            <p:strVal val="#ppt_w"/>
                                          </p:val>
                                        </p:tav>
                                      </p:tavLst>
                                    </p:anim>
                                    <p:anim calcmode="lin" valueType="num">
                                      <p:cBhvr>
                                        <p:cTn id="144" dur="500" fill="hold"/>
                                        <p:tgtEl>
                                          <p:spTgt spid="69"/>
                                        </p:tgtEl>
                                        <p:attrNameLst>
                                          <p:attrName>ppt_h</p:attrName>
                                        </p:attrNameLst>
                                      </p:cBhvr>
                                      <p:tavLst>
                                        <p:tav tm="0">
                                          <p:val>
                                            <p:fltVal val="0"/>
                                          </p:val>
                                        </p:tav>
                                        <p:tav tm="100000">
                                          <p:val>
                                            <p:strVal val="#ppt_h"/>
                                          </p:val>
                                        </p:tav>
                                      </p:tavLst>
                                    </p:anim>
                                    <p:animEffect transition="in" filter="fade">
                                      <p:cBhvr>
                                        <p:cTn id="145" dur="500"/>
                                        <p:tgtEl>
                                          <p:spTgt spid="69"/>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70"/>
                                        </p:tgtEl>
                                        <p:attrNameLst>
                                          <p:attrName>style.visibility</p:attrName>
                                        </p:attrNameLst>
                                      </p:cBhvr>
                                      <p:to>
                                        <p:strVal val="visible"/>
                                      </p:to>
                                    </p:set>
                                    <p:anim calcmode="lin" valueType="num">
                                      <p:cBhvr>
                                        <p:cTn id="150" dur="500" fill="hold"/>
                                        <p:tgtEl>
                                          <p:spTgt spid="70"/>
                                        </p:tgtEl>
                                        <p:attrNameLst>
                                          <p:attrName>ppt_w</p:attrName>
                                        </p:attrNameLst>
                                      </p:cBhvr>
                                      <p:tavLst>
                                        <p:tav tm="0">
                                          <p:val>
                                            <p:fltVal val="0"/>
                                          </p:val>
                                        </p:tav>
                                        <p:tav tm="100000">
                                          <p:val>
                                            <p:strVal val="#ppt_w"/>
                                          </p:val>
                                        </p:tav>
                                      </p:tavLst>
                                    </p:anim>
                                    <p:anim calcmode="lin" valueType="num">
                                      <p:cBhvr>
                                        <p:cTn id="151" dur="500" fill="hold"/>
                                        <p:tgtEl>
                                          <p:spTgt spid="70"/>
                                        </p:tgtEl>
                                        <p:attrNameLst>
                                          <p:attrName>ppt_h</p:attrName>
                                        </p:attrNameLst>
                                      </p:cBhvr>
                                      <p:tavLst>
                                        <p:tav tm="0">
                                          <p:val>
                                            <p:fltVal val="0"/>
                                          </p:val>
                                        </p:tav>
                                        <p:tav tm="100000">
                                          <p:val>
                                            <p:strVal val="#ppt_h"/>
                                          </p:val>
                                        </p:tav>
                                      </p:tavLst>
                                    </p:anim>
                                    <p:animEffect transition="in" filter="fade">
                                      <p:cBhvr>
                                        <p:cTn id="15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P spid="41" grpId="0" animBg="1"/>
      <p:bldP spid="42" grpId="0" animBg="1"/>
      <p:bldP spid="43" grpId="0" animBg="1"/>
      <p:bldP spid="45" grpId="0" animBg="1"/>
      <p:bldP spid="50" grpId="0" animBg="1"/>
      <p:bldP spid="54" grpId="0" animBg="1"/>
      <p:bldP spid="55" grpId="0" animBg="1"/>
      <p:bldP spid="60" grpId="0" animBg="1"/>
      <p:bldP spid="63" grpId="0" animBg="1"/>
      <p:bldP spid="65" grpId="0" animBg="1"/>
      <p:bldP spid="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0299" t="8408" r="21045" b="7055"/>
          <a:stretch/>
        </p:blipFill>
        <p:spPr>
          <a:xfrm>
            <a:off x="95535" y="0"/>
            <a:ext cx="8366076" cy="6782270"/>
          </a:xfrm>
          <a:prstGeom prst="rect">
            <a:avLst/>
          </a:prstGeom>
        </p:spPr>
      </p:pic>
      <p:sp>
        <p:nvSpPr>
          <p:cNvPr id="5" name="CuadroTexto 4"/>
          <p:cNvSpPr txBox="1"/>
          <p:nvPr/>
        </p:nvSpPr>
        <p:spPr>
          <a:xfrm>
            <a:off x="8761863" y="150125"/>
            <a:ext cx="2979761" cy="646331"/>
          </a:xfrm>
          <a:prstGeom prst="rect">
            <a:avLst/>
          </a:prstGeom>
          <a:noFill/>
        </p:spPr>
        <p:txBody>
          <a:bodyPr wrap="square" rtlCol="0">
            <a:spAutoFit/>
          </a:bodyPr>
          <a:lstStyle/>
          <a:p>
            <a:r>
              <a:rPr lang="es-MX" dirty="0">
                <a:hlinkClick r:id="rId3"/>
              </a:rPr>
              <a:t>http://www.latindex.org</a:t>
            </a:r>
            <a:endParaRPr lang="es-MX" dirty="0"/>
          </a:p>
          <a:p>
            <a:endParaRPr lang="es-MX" dirty="0"/>
          </a:p>
        </p:txBody>
      </p:sp>
      <p:pic>
        <p:nvPicPr>
          <p:cNvPr id="6" name="Imagen 5"/>
          <p:cNvPicPr>
            <a:picLocks noChangeAspect="1"/>
          </p:cNvPicPr>
          <p:nvPr/>
        </p:nvPicPr>
        <p:blipFill rotWithShape="1">
          <a:blip r:embed="rId2"/>
          <a:srcRect l="21910" t="52609" r="67947" b="39226"/>
          <a:stretch/>
        </p:blipFill>
        <p:spPr>
          <a:xfrm>
            <a:off x="95535" y="1214651"/>
            <a:ext cx="6584592" cy="2981701"/>
          </a:xfrm>
          <a:prstGeom prst="rect">
            <a:avLst/>
          </a:prstGeom>
          <a:effectLst>
            <a:outerShdw blurRad="50800" dist="292100" dir="8100000" algn="tr" rotWithShape="0">
              <a:prstClr val="black">
                <a:alpha val="40000"/>
              </a:prstClr>
            </a:outerShdw>
          </a:effectLst>
        </p:spPr>
      </p:pic>
      <p:pic>
        <p:nvPicPr>
          <p:cNvPr id="7" name="Imagen 6"/>
          <p:cNvPicPr>
            <a:picLocks noChangeAspect="1"/>
          </p:cNvPicPr>
          <p:nvPr/>
        </p:nvPicPr>
        <p:blipFill rotWithShape="1">
          <a:blip r:embed="rId4"/>
          <a:srcRect l="21015" t="26079" r="63582" b="59115"/>
          <a:stretch/>
        </p:blipFill>
        <p:spPr>
          <a:xfrm>
            <a:off x="8728596" y="4916908"/>
            <a:ext cx="2347415" cy="1269242"/>
          </a:xfrm>
          <a:prstGeom prst="rect">
            <a:avLst/>
          </a:prstGeom>
          <a:effectLst>
            <a:outerShdw blurRad="50800" dist="215900" dir="2700000" algn="tl" rotWithShape="0">
              <a:prstClr val="black">
                <a:alpha val="40000"/>
              </a:prstClr>
            </a:outerShdw>
          </a:effectLst>
        </p:spPr>
      </p:pic>
      <p:pic>
        <p:nvPicPr>
          <p:cNvPr id="8" name="Imagen 7"/>
          <p:cNvPicPr>
            <a:picLocks noChangeAspect="1"/>
          </p:cNvPicPr>
          <p:nvPr/>
        </p:nvPicPr>
        <p:blipFill rotWithShape="1">
          <a:blip r:embed="rId2"/>
          <a:srcRect l="20299" t="26071" r="68234" b="54877"/>
          <a:stretch/>
        </p:blipFill>
        <p:spPr>
          <a:xfrm>
            <a:off x="8616287" y="796456"/>
            <a:ext cx="1635456" cy="1528549"/>
          </a:xfrm>
          <a:prstGeom prst="rect">
            <a:avLst/>
          </a:prstGeom>
          <a:effectLst>
            <a:outerShdw blurRad="50800" dist="215900" dir="2700000" algn="tl" rotWithShape="0">
              <a:prstClr val="black">
                <a:alpha val="40000"/>
              </a:prstClr>
            </a:outerShdw>
          </a:effectLst>
        </p:spPr>
      </p:pic>
      <p:pic>
        <p:nvPicPr>
          <p:cNvPr id="9" name="Imagen 8"/>
          <p:cNvPicPr>
            <a:picLocks noChangeAspect="1"/>
          </p:cNvPicPr>
          <p:nvPr/>
        </p:nvPicPr>
        <p:blipFill rotWithShape="1">
          <a:blip r:embed="rId5"/>
          <a:srcRect l="20836" t="26557" r="69907" b="54975"/>
          <a:stretch/>
        </p:blipFill>
        <p:spPr>
          <a:xfrm>
            <a:off x="8728596" y="2781618"/>
            <a:ext cx="1410838" cy="1583141"/>
          </a:xfrm>
          <a:prstGeom prst="rect">
            <a:avLst/>
          </a:prstGeom>
          <a:effectLst>
            <a:outerShdw blurRad="50800" dist="215900" dir="2700000" algn="tl" rotWithShape="0">
              <a:prstClr val="black">
                <a:alpha val="40000"/>
              </a:prstClr>
            </a:outerShdw>
          </a:effectLst>
        </p:spPr>
      </p:pic>
      <p:sp>
        <p:nvSpPr>
          <p:cNvPr id="10" name="CuadroTexto 9"/>
          <p:cNvSpPr txBox="1"/>
          <p:nvPr/>
        </p:nvSpPr>
        <p:spPr>
          <a:xfrm>
            <a:off x="10325384" y="987862"/>
            <a:ext cx="1501254" cy="1200329"/>
          </a:xfrm>
          <a:prstGeom prst="rect">
            <a:avLst/>
          </a:prstGeom>
          <a:noFill/>
        </p:spPr>
        <p:txBody>
          <a:bodyPr wrap="square" rtlCol="0">
            <a:spAutoFit/>
          </a:bodyPr>
          <a:lstStyle/>
          <a:p>
            <a:pPr algn="ctr"/>
            <a:r>
              <a:rPr lang="es-MX" sz="2400" b="1" dirty="0"/>
              <a:t>Inventario de revistas</a:t>
            </a:r>
          </a:p>
        </p:txBody>
      </p:sp>
      <p:sp>
        <p:nvSpPr>
          <p:cNvPr id="11" name="CuadroTexto 10"/>
          <p:cNvSpPr txBox="1"/>
          <p:nvPr/>
        </p:nvSpPr>
        <p:spPr>
          <a:xfrm>
            <a:off x="10325384" y="2925008"/>
            <a:ext cx="1501254" cy="1200329"/>
          </a:xfrm>
          <a:prstGeom prst="rect">
            <a:avLst/>
          </a:prstGeom>
          <a:noFill/>
        </p:spPr>
        <p:txBody>
          <a:bodyPr wrap="square" rtlCol="0">
            <a:spAutoFit/>
          </a:bodyPr>
          <a:lstStyle/>
          <a:p>
            <a:pPr algn="ctr"/>
            <a:r>
              <a:rPr lang="es-MX" sz="2400" b="1" dirty="0"/>
              <a:t>Selección de</a:t>
            </a:r>
          </a:p>
          <a:p>
            <a:pPr algn="ctr"/>
            <a:r>
              <a:rPr lang="es-MX" sz="2400" b="1" dirty="0"/>
              <a:t>revistas</a:t>
            </a:r>
          </a:p>
        </p:txBody>
      </p:sp>
      <p:pic>
        <p:nvPicPr>
          <p:cNvPr id="12" name="Imagen 11"/>
          <p:cNvPicPr>
            <a:picLocks noChangeAspect="1"/>
          </p:cNvPicPr>
          <p:nvPr/>
        </p:nvPicPr>
        <p:blipFill rotWithShape="1">
          <a:blip r:embed="rId2"/>
          <a:srcRect l="40664" t="71491" r="41538" b="11668"/>
          <a:stretch/>
        </p:blipFill>
        <p:spPr>
          <a:xfrm>
            <a:off x="2906970" y="3753134"/>
            <a:ext cx="5635675" cy="3029136"/>
          </a:xfrm>
          <a:prstGeom prst="rect">
            <a:avLst/>
          </a:prstGeom>
          <a:effectLst>
            <a:outerShdw blurRad="50800" dist="342900" dir="8100000" algn="tr" rotWithShape="0">
              <a:prstClr val="black">
                <a:alpha val="40000"/>
              </a:prstClr>
            </a:outerShdw>
          </a:effectLst>
        </p:spPr>
      </p:pic>
      <p:pic>
        <p:nvPicPr>
          <p:cNvPr id="13" name="Imagen 12"/>
          <p:cNvPicPr>
            <a:picLocks noChangeAspect="1"/>
          </p:cNvPicPr>
          <p:nvPr/>
        </p:nvPicPr>
        <p:blipFill rotWithShape="1">
          <a:blip r:embed="rId6"/>
          <a:srcRect l="37625" t="67357" r="36500" b="10000"/>
          <a:stretch/>
        </p:blipFill>
        <p:spPr>
          <a:xfrm>
            <a:off x="2906970" y="3753134"/>
            <a:ext cx="5322630" cy="3104866"/>
          </a:xfrm>
          <a:prstGeom prst="rect">
            <a:avLst/>
          </a:prstGeom>
        </p:spPr>
      </p:pic>
    </p:spTree>
    <p:extLst>
      <p:ext uri="{BB962C8B-B14F-4D97-AF65-F5344CB8AC3E}">
        <p14:creationId xmlns:p14="http://schemas.microsoft.com/office/powerpoint/2010/main" val="212118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extLst>
              <a:ext uri="{28A0092B-C50C-407E-A947-70E740481C1C}">
                <a14:useLocalDpi xmlns:a14="http://schemas.microsoft.com/office/drawing/2010/main" val="0"/>
              </a:ext>
            </a:extLst>
          </a:blip>
          <a:srcRect r="2573"/>
          <a:stretch>
            <a:fillRect/>
          </a:stretch>
        </p:blipFill>
        <p:spPr bwMode="auto">
          <a:xfrm>
            <a:off x="400051" y="-1"/>
            <a:ext cx="11523662"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p:cNvPicPr>
            <a:picLocks noChangeAspect="1"/>
          </p:cNvPicPr>
          <p:nvPr/>
        </p:nvPicPr>
        <p:blipFill rotWithShape="1">
          <a:blip r:embed="rId2"/>
          <a:srcRect l="49619" t="53782" r="39879" b="30892"/>
          <a:stretch/>
        </p:blipFill>
        <p:spPr>
          <a:xfrm>
            <a:off x="4579938" y="2006600"/>
            <a:ext cx="4743450" cy="3894138"/>
          </a:xfrm>
          <a:prstGeom prst="rect">
            <a:avLst/>
          </a:prstGeom>
          <a:effectLst>
            <a:outerShdw blurRad="50800" dist="393700" dir="2700000" algn="tl" rotWithShape="0">
              <a:prstClr val="black">
                <a:alpha val="40000"/>
              </a:prstClr>
            </a:outerShdw>
          </a:effectLst>
        </p:spPr>
      </p:pic>
      <p:pic>
        <p:nvPicPr>
          <p:cNvPr id="14" name="Imagen 13"/>
          <p:cNvPicPr>
            <a:picLocks noChangeAspect="1"/>
          </p:cNvPicPr>
          <p:nvPr/>
        </p:nvPicPr>
        <p:blipFill rotWithShape="1">
          <a:blip r:embed="rId2"/>
          <a:srcRect l="1184" t="44307" r="87530" b="4141"/>
          <a:stretch/>
        </p:blipFill>
        <p:spPr>
          <a:xfrm>
            <a:off x="441803" y="193675"/>
            <a:ext cx="2513012" cy="6459537"/>
          </a:xfrm>
          <a:prstGeom prst="rect">
            <a:avLst/>
          </a:prstGeom>
          <a:effectLst>
            <a:outerShdw blurRad="50800" dist="330200" dir="2700000" algn="tl" rotWithShape="0">
              <a:prstClr val="black">
                <a:alpha val="40000"/>
              </a:prstClr>
            </a:outerShdw>
          </a:effectLst>
        </p:spPr>
      </p:pic>
      <p:sp>
        <p:nvSpPr>
          <p:cNvPr id="15" name="Elipse 14"/>
          <p:cNvSpPr/>
          <p:nvPr/>
        </p:nvSpPr>
        <p:spPr>
          <a:xfrm>
            <a:off x="4579938" y="4041775"/>
            <a:ext cx="4325937" cy="768350"/>
          </a:xfrm>
          <a:prstGeom prst="ellipse">
            <a:avLst/>
          </a:prstGeom>
          <a:solidFill>
            <a:srgbClr val="FF0000">
              <a:alpha val="38824"/>
            </a:srgbClr>
          </a:solidFill>
          <a:ln>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ln>
                <a:solidFill>
                  <a:srgbClr val="C00000"/>
                </a:solidFill>
              </a:ln>
              <a:solidFill>
                <a:srgbClr val="FF0000"/>
              </a:solidFill>
            </a:endParaRPr>
          </a:p>
        </p:txBody>
      </p:sp>
      <p:sp>
        <p:nvSpPr>
          <p:cNvPr id="16" name="Elipse 15"/>
          <p:cNvSpPr/>
          <p:nvPr/>
        </p:nvSpPr>
        <p:spPr>
          <a:xfrm>
            <a:off x="4579938" y="4919663"/>
            <a:ext cx="4325937" cy="768350"/>
          </a:xfrm>
          <a:prstGeom prst="ellipse">
            <a:avLst/>
          </a:prstGeom>
          <a:solidFill>
            <a:srgbClr val="FF0000">
              <a:alpha val="38824"/>
            </a:srgbClr>
          </a:solidFill>
          <a:ln>
            <a:solidFill>
              <a:srgbClr val="C00000"/>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ln>
                <a:solidFill>
                  <a:srgbClr val="C00000"/>
                </a:solidFill>
              </a:ln>
              <a:solidFill>
                <a:srgbClr val="FF0000"/>
              </a:solidFill>
            </a:endParaRPr>
          </a:p>
        </p:txBody>
      </p:sp>
      <p:sp>
        <p:nvSpPr>
          <p:cNvPr id="17" name="Flecha abajo 16"/>
          <p:cNvSpPr/>
          <p:nvPr/>
        </p:nvSpPr>
        <p:spPr>
          <a:xfrm>
            <a:off x="6272213" y="4708525"/>
            <a:ext cx="941387" cy="341313"/>
          </a:xfrm>
          <a:prstGeom prst="downArrow">
            <a:avLst>
              <a:gd name="adj1" fmla="val 50000"/>
              <a:gd name="adj2" fmla="val 42593"/>
            </a:avLst>
          </a:prstGeom>
          <a:solidFill>
            <a:srgbClr val="FFC000"/>
          </a:solidFill>
          <a:ln>
            <a:solidFill>
              <a:srgbClr val="C00000"/>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18" name="CuadroTexto 17"/>
          <p:cNvSpPr txBox="1"/>
          <p:nvPr/>
        </p:nvSpPr>
        <p:spPr>
          <a:xfrm>
            <a:off x="7269163" y="4633913"/>
            <a:ext cx="4654550" cy="461962"/>
          </a:xfrm>
          <a:prstGeom prst="rect">
            <a:avLst/>
          </a:prstGeom>
          <a:solidFill>
            <a:srgbClr val="FFC000"/>
          </a:solidFill>
          <a:effectLst>
            <a:outerShdw blurRad="50800" dist="50800" dir="5400000" algn="ctr" rotWithShape="0">
              <a:srgbClr val="000000">
                <a:alpha val="43137"/>
              </a:srgbClr>
            </a:outerShdw>
          </a:effectLst>
        </p:spPr>
        <p:txBody>
          <a:bodyPr>
            <a:spAutoFit/>
          </a:bodyPr>
          <a:lstStyle/>
          <a:p>
            <a:pPr eaLnBrk="1" fontAlgn="auto" hangingPunct="1">
              <a:spcBef>
                <a:spcPts val="0"/>
              </a:spcBef>
              <a:spcAft>
                <a:spcPts val="0"/>
              </a:spcAft>
              <a:defRPr/>
            </a:pPr>
            <a:r>
              <a:rPr lang="es-MX" sz="2400" b="1" dirty="0">
                <a:latin typeface="+mn-lt"/>
              </a:rPr>
              <a:t>Citas referenciadas en los artículos</a:t>
            </a:r>
          </a:p>
        </p:txBody>
      </p:sp>
      <p:sp>
        <p:nvSpPr>
          <p:cNvPr id="19" name="CuadroTexto 18"/>
          <p:cNvSpPr txBox="1"/>
          <p:nvPr/>
        </p:nvSpPr>
        <p:spPr>
          <a:xfrm>
            <a:off x="4460875" y="5732463"/>
            <a:ext cx="4735513" cy="831850"/>
          </a:xfrm>
          <a:prstGeom prst="rect">
            <a:avLst/>
          </a:prstGeom>
          <a:solidFill>
            <a:srgbClr val="FFC000"/>
          </a:solidFill>
          <a:effectLst>
            <a:outerShdw blurRad="50800" dist="1397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es-MX" sz="2400" b="1" dirty="0">
                <a:latin typeface="+mn-lt"/>
              </a:rPr>
              <a:t>Base de datos </a:t>
            </a:r>
            <a:r>
              <a:rPr lang="es-MX" sz="2400" b="1" dirty="0" err="1">
                <a:latin typeface="+mn-lt"/>
              </a:rPr>
              <a:t>bibliométrica</a:t>
            </a:r>
            <a:r>
              <a:rPr lang="es-MX" sz="2400" b="1" dirty="0">
                <a:latin typeface="+mn-lt"/>
              </a:rPr>
              <a:t> </a:t>
            </a:r>
          </a:p>
          <a:p>
            <a:pPr algn="ctr" eaLnBrk="1" fontAlgn="auto" hangingPunct="1">
              <a:spcBef>
                <a:spcPts val="0"/>
              </a:spcBef>
              <a:spcAft>
                <a:spcPts val="0"/>
              </a:spcAft>
              <a:defRPr/>
            </a:pPr>
            <a:r>
              <a:rPr lang="es-MX" sz="2400" b="1" dirty="0">
                <a:latin typeface="+mn-lt"/>
              </a:rPr>
              <a:t>= impacto medido en citas recibidas</a:t>
            </a:r>
          </a:p>
        </p:txBody>
      </p:sp>
      <p:sp>
        <p:nvSpPr>
          <p:cNvPr id="20" name="CuadroTexto 19"/>
          <p:cNvSpPr txBox="1">
            <a:spLocks noChangeArrowheads="1"/>
          </p:cNvSpPr>
          <p:nvPr/>
        </p:nvSpPr>
        <p:spPr bwMode="auto">
          <a:xfrm>
            <a:off x="3226594" y="339726"/>
            <a:ext cx="2706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MX" altLang="es-MX" dirty="0"/>
              <a:t>http://www.scielo.org</a:t>
            </a:r>
          </a:p>
        </p:txBody>
      </p:sp>
      <p:sp>
        <p:nvSpPr>
          <p:cNvPr id="11" name="CuadroTexto 10"/>
          <p:cNvSpPr txBox="1"/>
          <p:nvPr/>
        </p:nvSpPr>
        <p:spPr>
          <a:xfrm>
            <a:off x="3073878" y="1092200"/>
            <a:ext cx="3934046" cy="923330"/>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err="1">
                <a:solidFill>
                  <a:srgbClr val="0070C0"/>
                </a:solidFill>
              </a:rPr>
              <a:t>SciELO</a:t>
            </a:r>
            <a:r>
              <a:rPr lang="es-MX" dirty="0">
                <a:solidFill>
                  <a:srgbClr val="0070C0"/>
                </a:solidFill>
              </a:rPr>
              <a:t>-México pertenece a la red más importante de revistas científicas y académicas de Iberoamérica</a:t>
            </a:r>
          </a:p>
        </p:txBody>
      </p:sp>
      <p:sp>
        <p:nvSpPr>
          <p:cNvPr id="21" name="CuadroTexto 20"/>
          <p:cNvSpPr txBox="1"/>
          <p:nvPr/>
        </p:nvSpPr>
        <p:spPr>
          <a:xfrm>
            <a:off x="7091916" y="262951"/>
            <a:ext cx="5100084" cy="1754326"/>
          </a:xfrm>
          <a:prstGeom prst="rect">
            <a:avLst/>
          </a:prstGeom>
          <a:solidFill>
            <a:srgbClr val="FFC000"/>
          </a:solidFill>
          <a:scene3d>
            <a:camera prst="orthographicFront"/>
            <a:lightRig rig="threePt" dir="t"/>
          </a:scene3d>
          <a:sp3d>
            <a:bevelT/>
          </a:sp3d>
        </p:spPr>
        <p:txBody>
          <a:bodyPr wrap="square" rtlCol="0">
            <a:spAutoFit/>
          </a:bodyPr>
          <a:lstStyle/>
          <a:p>
            <a:r>
              <a:rPr lang="es-MX" dirty="0">
                <a:solidFill>
                  <a:srgbClr val="0070C0"/>
                </a:solidFill>
              </a:rPr>
              <a:t>El conjunto de las </a:t>
            </a:r>
            <a:r>
              <a:rPr lang="es-MX" dirty="0" smtClean="0">
                <a:solidFill>
                  <a:srgbClr val="0070C0"/>
                </a:solidFill>
              </a:rPr>
              <a:t>16 colecciones </a:t>
            </a:r>
            <a:r>
              <a:rPr lang="es-MX" dirty="0" err="1">
                <a:solidFill>
                  <a:srgbClr val="0070C0"/>
                </a:solidFill>
              </a:rPr>
              <a:t>SciELO</a:t>
            </a:r>
            <a:endParaRPr lang="es-MX" dirty="0">
              <a:solidFill>
                <a:srgbClr val="0070C0"/>
              </a:solidFill>
            </a:endParaRPr>
          </a:p>
          <a:p>
            <a:r>
              <a:rPr lang="es-MX" dirty="0">
                <a:solidFill>
                  <a:srgbClr val="0070C0"/>
                </a:solidFill>
              </a:rPr>
              <a:t>incluye: </a:t>
            </a:r>
            <a:br>
              <a:rPr lang="es-MX" dirty="0">
                <a:solidFill>
                  <a:srgbClr val="0070C0"/>
                </a:solidFill>
              </a:rPr>
            </a:br>
            <a:r>
              <a:rPr lang="es-MX" dirty="0">
                <a:solidFill>
                  <a:srgbClr val="0070C0"/>
                </a:solidFill>
              </a:rPr>
              <a:t>	</a:t>
            </a:r>
            <a:r>
              <a:rPr lang="es-MX" sz="1100" b="1" dirty="0">
                <a:solidFill>
                  <a:srgbClr val="0070C0"/>
                </a:solidFill>
              </a:rPr>
              <a:t>● </a:t>
            </a:r>
            <a:r>
              <a:rPr lang="es-MX" b="1" dirty="0" smtClean="0">
                <a:solidFill>
                  <a:srgbClr val="0070C0"/>
                </a:solidFill>
              </a:rPr>
              <a:t>1,249 </a:t>
            </a:r>
            <a:r>
              <a:rPr lang="es-MX" dirty="0">
                <a:solidFill>
                  <a:srgbClr val="0070C0"/>
                </a:solidFill>
              </a:rPr>
              <a:t>revistas</a:t>
            </a:r>
          </a:p>
          <a:p>
            <a:r>
              <a:rPr lang="es-MX" dirty="0">
                <a:solidFill>
                  <a:srgbClr val="0070C0"/>
                </a:solidFill>
              </a:rPr>
              <a:t>	</a:t>
            </a:r>
            <a:r>
              <a:rPr lang="es-MX" sz="1200" b="1" dirty="0">
                <a:solidFill>
                  <a:srgbClr val="0070C0"/>
                </a:solidFill>
              </a:rPr>
              <a:t>●</a:t>
            </a:r>
            <a:r>
              <a:rPr lang="es-MX" b="1" dirty="0">
                <a:solidFill>
                  <a:srgbClr val="0070C0"/>
                </a:solidFill>
              </a:rPr>
              <a:t> &gt; </a:t>
            </a:r>
            <a:r>
              <a:rPr lang="es-MX" dirty="0">
                <a:solidFill>
                  <a:srgbClr val="0070C0"/>
                </a:solidFill>
              </a:rPr>
              <a:t>40,000 fascículos</a:t>
            </a:r>
          </a:p>
          <a:p>
            <a:r>
              <a:rPr lang="es-MX" dirty="0">
                <a:solidFill>
                  <a:srgbClr val="0070C0"/>
                </a:solidFill>
              </a:rPr>
              <a:t>	</a:t>
            </a:r>
            <a:r>
              <a:rPr lang="es-MX" sz="1200" b="1" dirty="0">
                <a:solidFill>
                  <a:srgbClr val="0070C0"/>
                </a:solidFill>
              </a:rPr>
              <a:t>● </a:t>
            </a:r>
            <a:r>
              <a:rPr lang="es-MX" b="1" dirty="0">
                <a:solidFill>
                  <a:srgbClr val="0070C0"/>
                </a:solidFill>
              </a:rPr>
              <a:t>+</a:t>
            </a:r>
            <a:r>
              <a:rPr lang="es-MX" sz="1200" b="1" dirty="0">
                <a:solidFill>
                  <a:srgbClr val="0070C0"/>
                </a:solidFill>
              </a:rPr>
              <a:t> </a:t>
            </a:r>
            <a:r>
              <a:rPr lang="es-MX" dirty="0" smtClean="0">
                <a:solidFill>
                  <a:srgbClr val="0070C0"/>
                </a:solidFill>
              </a:rPr>
              <a:t>570,000 </a:t>
            </a:r>
            <a:r>
              <a:rPr lang="es-MX" dirty="0">
                <a:solidFill>
                  <a:srgbClr val="0070C0"/>
                </a:solidFill>
              </a:rPr>
              <a:t>artículos en </a:t>
            </a:r>
            <a:r>
              <a:rPr lang="es-MX" dirty="0" smtClean="0">
                <a:solidFill>
                  <a:srgbClr val="0070C0"/>
                </a:solidFill>
              </a:rPr>
              <a:t>texto </a:t>
            </a:r>
            <a:r>
              <a:rPr lang="es-MX" dirty="0">
                <a:solidFill>
                  <a:srgbClr val="0070C0"/>
                </a:solidFill>
              </a:rPr>
              <a:t>completo</a:t>
            </a:r>
          </a:p>
          <a:p>
            <a:r>
              <a:rPr lang="es-MX" dirty="0">
                <a:solidFill>
                  <a:srgbClr val="0070C0"/>
                </a:solidFill>
              </a:rPr>
              <a:t>	</a:t>
            </a:r>
            <a:r>
              <a:rPr lang="es-MX" sz="1200" b="1" dirty="0">
                <a:solidFill>
                  <a:srgbClr val="0070C0"/>
                </a:solidFill>
              </a:rPr>
              <a:t>● </a:t>
            </a:r>
            <a:r>
              <a:rPr lang="es-MX" dirty="0">
                <a:solidFill>
                  <a:srgbClr val="0070C0"/>
                </a:solidFill>
              </a:rPr>
              <a:t>más de </a:t>
            </a:r>
            <a:r>
              <a:rPr lang="es-MX" b="1" dirty="0">
                <a:solidFill>
                  <a:srgbClr val="0070C0"/>
                </a:solidFill>
              </a:rPr>
              <a:t>13 millones </a:t>
            </a:r>
            <a:r>
              <a:rPr lang="es-MX" dirty="0">
                <a:solidFill>
                  <a:srgbClr val="0070C0"/>
                </a:solidFill>
              </a:rPr>
              <a:t>de citas bibliográficas</a:t>
            </a:r>
          </a:p>
        </p:txBody>
      </p:sp>
      <p:sp>
        <p:nvSpPr>
          <p:cNvPr id="2" name="Elipse 1"/>
          <p:cNvSpPr/>
          <p:nvPr/>
        </p:nvSpPr>
        <p:spPr>
          <a:xfrm>
            <a:off x="170024" y="3326605"/>
            <a:ext cx="1809589" cy="449988"/>
          </a:xfrm>
          <a:prstGeom prst="ellipse">
            <a:avLst/>
          </a:prstGeom>
          <a:solidFill>
            <a:srgbClr val="FF0000">
              <a:alpha val="3607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4" name="Conector recto de flecha 3"/>
          <p:cNvCxnSpPr>
            <a:endCxn id="2" idx="7"/>
          </p:cNvCxnSpPr>
          <p:nvPr/>
        </p:nvCxnSpPr>
        <p:spPr>
          <a:xfrm flipH="1">
            <a:off x="1714605" y="1454970"/>
            <a:ext cx="1722583" cy="19375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Tabla 2"/>
          <p:cNvGraphicFramePr>
            <a:graphicFrameLocks noGrp="1"/>
          </p:cNvGraphicFramePr>
          <p:nvPr>
            <p:extLst>
              <p:ext uri="{D42A27DB-BD31-4B8C-83A1-F6EECF244321}">
                <p14:modId xmlns:p14="http://schemas.microsoft.com/office/powerpoint/2010/main" val="1054228248"/>
              </p:ext>
            </p:extLst>
          </p:nvPr>
        </p:nvGraphicFramePr>
        <p:xfrm>
          <a:off x="9376365" y="3618548"/>
          <a:ext cx="2494371" cy="1015365"/>
        </p:xfrm>
        <a:graphic>
          <a:graphicData uri="http://schemas.openxmlformats.org/drawingml/2006/table">
            <a:tbl>
              <a:tblPr>
                <a:tableStyleId>{5C22544A-7EE6-4342-B048-85BDC9FD1C3A}</a:tableStyleId>
              </a:tblPr>
              <a:tblGrid>
                <a:gridCol w="1283127"/>
                <a:gridCol w="1211244"/>
              </a:tblGrid>
              <a:tr h="0">
                <a:tc gridSpan="2">
                  <a:txBody>
                    <a:bodyPr/>
                    <a:lstStyle/>
                    <a:p>
                      <a:pPr algn="l" fontAlgn="b"/>
                      <a:r>
                        <a:rPr lang="es-MX" sz="1400" b="1" u="none" strike="noStrike" dirty="0">
                          <a:effectLst/>
                        </a:rPr>
                        <a:t>Colección </a:t>
                      </a:r>
                      <a:r>
                        <a:rPr lang="es-MX" sz="1400" b="1" u="none" strike="noStrike" dirty="0" err="1">
                          <a:effectLst/>
                        </a:rPr>
                        <a:t>SciELO</a:t>
                      </a:r>
                      <a:r>
                        <a:rPr lang="es-MX" sz="1400" b="1" u="none" strike="noStrike" dirty="0">
                          <a:effectLst/>
                        </a:rPr>
                        <a:t>-México</a:t>
                      </a:r>
                      <a:r>
                        <a:rPr lang="es-MX" sz="1100" u="none" strike="noStrike" dirty="0">
                          <a:effectLst/>
                        </a:rPr>
                        <a:t> (jul 2016)</a:t>
                      </a:r>
                      <a:endParaRPr lang="es-MX" sz="1100" b="1" i="0" u="none" strike="noStrike" dirty="0">
                        <a:effectLst/>
                        <a:latin typeface="Arial" panose="020B0604020202020204" pitchFamily="34" charset="0"/>
                      </a:endParaRPr>
                    </a:p>
                  </a:txBody>
                  <a:tcPr marL="9525" marR="9525" marT="9525" marB="0" anchor="b"/>
                </a:tc>
                <a:tc hMerge="1">
                  <a:txBody>
                    <a:bodyPr/>
                    <a:lstStyle/>
                    <a:p>
                      <a:endParaRPr lang="es-MX"/>
                    </a:p>
                  </a:txBody>
                  <a:tcPr/>
                </a:tc>
              </a:tr>
              <a:tr h="200025">
                <a:tc>
                  <a:txBody>
                    <a:bodyPr/>
                    <a:lstStyle/>
                    <a:p>
                      <a:pPr algn="l" fontAlgn="b"/>
                      <a:r>
                        <a:rPr lang="es-MX" sz="1200" u="none" strike="noStrike" dirty="0">
                          <a:effectLst/>
                        </a:rPr>
                        <a:t>Títulos vigentes</a:t>
                      </a:r>
                      <a:endParaRPr lang="es-MX" sz="1200" b="1" i="0" u="none" strike="noStrike" dirty="0">
                        <a:effectLst/>
                        <a:latin typeface="Arial" panose="020B0604020202020204" pitchFamily="34" charset="0"/>
                      </a:endParaRPr>
                    </a:p>
                  </a:txBody>
                  <a:tcPr marL="9525" marR="9525" marT="9525" marB="0" anchor="b"/>
                </a:tc>
                <a:tc>
                  <a:txBody>
                    <a:bodyPr/>
                    <a:lstStyle/>
                    <a:p>
                      <a:pPr algn="r" fontAlgn="b"/>
                      <a:r>
                        <a:rPr lang="es-MX" sz="1200" u="none" strike="noStrike">
                          <a:effectLst/>
                        </a:rPr>
                        <a:t>145,00</a:t>
                      </a:r>
                      <a:endParaRPr lang="es-MX" sz="1200" b="0" i="0" u="none" strike="noStrike">
                        <a:effectLst/>
                        <a:latin typeface="Arial" panose="020B0604020202020204" pitchFamily="34" charset="0"/>
                      </a:endParaRPr>
                    </a:p>
                  </a:txBody>
                  <a:tcPr marL="9525" marR="9525" marT="9525" marB="0" anchor="b"/>
                </a:tc>
              </a:tr>
              <a:tr h="200025">
                <a:tc>
                  <a:txBody>
                    <a:bodyPr/>
                    <a:lstStyle/>
                    <a:p>
                      <a:pPr algn="l" fontAlgn="b"/>
                      <a:r>
                        <a:rPr lang="es-MX" sz="1200" u="none" strike="noStrike" dirty="0">
                          <a:effectLst/>
                        </a:rPr>
                        <a:t>Fascículos</a:t>
                      </a:r>
                      <a:endParaRPr lang="es-MX" sz="1200" b="1" i="0" u="none" strike="noStrike" dirty="0">
                        <a:effectLst/>
                        <a:latin typeface="Arial" panose="020B0604020202020204" pitchFamily="34" charset="0"/>
                      </a:endParaRPr>
                    </a:p>
                  </a:txBody>
                  <a:tcPr marL="9525" marR="9525" marT="9525" marB="0" anchor="b"/>
                </a:tc>
                <a:tc>
                  <a:txBody>
                    <a:bodyPr/>
                    <a:lstStyle/>
                    <a:p>
                      <a:pPr algn="r" fontAlgn="b"/>
                      <a:r>
                        <a:rPr lang="es-MX" sz="1200" u="none" strike="noStrike">
                          <a:effectLst/>
                        </a:rPr>
                        <a:t>4.047,00</a:t>
                      </a:r>
                      <a:endParaRPr lang="es-MX" sz="1200" b="0" i="0" u="none" strike="noStrike">
                        <a:effectLst/>
                        <a:latin typeface="Arial" panose="020B0604020202020204" pitchFamily="34" charset="0"/>
                      </a:endParaRPr>
                    </a:p>
                  </a:txBody>
                  <a:tcPr marL="9525" marR="9525" marT="9525" marB="0" anchor="b"/>
                </a:tc>
              </a:tr>
              <a:tr h="200025">
                <a:tc>
                  <a:txBody>
                    <a:bodyPr/>
                    <a:lstStyle/>
                    <a:p>
                      <a:pPr algn="l" fontAlgn="b"/>
                      <a:r>
                        <a:rPr lang="es-MX" sz="1200" u="none" strike="noStrike">
                          <a:effectLst/>
                        </a:rPr>
                        <a:t>Artículos</a:t>
                      </a:r>
                      <a:endParaRPr lang="es-MX" sz="1200" b="1" i="0" u="none" strike="noStrike">
                        <a:effectLst/>
                        <a:latin typeface="Arial" panose="020B0604020202020204" pitchFamily="34" charset="0"/>
                      </a:endParaRPr>
                    </a:p>
                  </a:txBody>
                  <a:tcPr marL="9525" marR="9525" marT="9525" marB="0" anchor="b"/>
                </a:tc>
                <a:tc>
                  <a:txBody>
                    <a:bodyPr/>
                    <a:lstStyle/>
                    <a:p>
                      <a:pPr algn="r" fontAlgn="b"/>
                      <a:r>
                        <a:rPr lang="es-MX" sz="1200" u="none" strike="noStrike">
                          <a:effectLst/>
                        </a:rPr>
                        <a:t>45.016,00</a:t>
                      </a:r>
                      <a:endParaRPr lang="es-MX" sz="1200" b="0" i="0" u="none" strike="noStrike">
                        <a:effectLst/>
                        <a:latin typeface="Arial" panose="020B0604020202020204" pitchFamily="34" charset="0"/>
                      </a:endParaRPr>
                    </a:p>
                  </a:txBody>
                  <a:tcPr marL="9525" marR="9525" marT="9525" marB="0" anchor="b"/>
                </a:tc>
              </a:tr>
              <a:tr h="143318">
                <a:tc>
                  <a:txBody>
                    <a:bodyPr/>
                    <a:lstStyle/>
                    <a:p>
                      <a:pPr algn="l" fontAlgn="b"/>
                      <a:r>
                        <a:rPr lang="es-MX" sz="1200" u="none" strike="noStrike">
                          <a:effectLst/>
                        </a:rPr>
                        <a:t>Referencias</a:t>
                      </a:r>
                      <a:endParaRPr lang="es-MX" sz="1200" b="1" i="0" u="none" strike="noStrike">
                        <a:effectLst/>
                        <a:latin typeface="Arial" panose="020B0604020202020204" pitchFamily="34" charset="0"/>
                      </a:endParaRPr>
                    </a:p>
                  </a:txBody>
                  <a:tcPr marL="9525" marR="9525" marT="9525" marB="0" anchor="b"/>
                </a:tc>
                <a:tc>
                  <a:txBody>
                    <a:bodyPr/>
                    <a:lstStyle/>
                    <a:p>
                      <a:pPr algn="r" fontAlgn="b"/>
                      <a:r>
                        <a:rPr lang="es-MX" sz="1200" u="none" strike="noStrike" dirty="0">
                          <a:effectLst/>
                        </a:rPr>
                        <a:t>1.172.108,00</a:t>
                      </a:r>
                      <a:endParaRPr lang="es-MX" sz="1200" b="0" i="0" u="none" strike="noStrike" dirty="0">
                        <a:effectLst/>
                        <a:latin typeface="Arial" panose="020B0604020202020204" pitchFamily="34" charset="0"/>
                      </a:endParaRPr>
                    </a:p>
                  </a:txBody>
                  <a:tcPr marL="9525" marR="9525" marT="9525" marB="0" anchor="b"/>
                </a:tc>
              </a:tr>
            </a:tbl>
          </a:graphicData>
        </a:graphic>
      </p:graphicFrame>
    </p:spTree>
    <p:extLst>
      <p:ext uri="{BB962C8B-B14F-4D97-AF65-F5344CB8AC3E}">
        <p14:creationId xmlns:p14="http://schemas.microsoft.com/office/powerpoint/2010/main" val="7826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1000"/>
                                        <p:tgtEl>
                                          <p:spTgt spid="3"/>
                                        </p:tgtEl>
                                      </p:cBhvr>
                                    </p:animEffect>
                                    <p:anim calcmode="lin" valueType="num">
                                      <p:cBhvr>
                                        <p:cTn id="83" dur="1000" fill="hold"/>
                                        <p:tgtEl>
                                          <p:spTgt spid="3"/>
                                        </p:tgtEl>
                                        <p:attrNameLst>
                                          <p:attrName>ppt_x</p:attrName>
                                        </p:attrNameLst>
                                      </p:cBhvr>
                                      <p:tavLst>
                                        <p:tav tm="0">
                                          <p:val>
                                            <p:strVal val="#ppt_x"/>
                                          </p:val>
                                        </p:tav>
                                        <p:tav tm="100000">
                                          <p:val>
                                            <p:strVal val="#ppt_x"/>
                                          </p:val>
                                        </p:tav>
                                      </p:tavLst>
                                    </p:anim>
                                    <p:anim calcmode="lin" valueType="num">
                                      <p:cBhvr>
                                        <p:cTn id="8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p:bldP spid="11" grpId="0" animBg="1"/>
      <p:bldP spid="21"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493" y="2277269"/>
            <a:ext cx="26670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CuadroTexto 5"/>
          <p:cNvSpPr txBox="1">
            <a:spLocks noChangeArrowheads="1"/>
          </p:cNvSpPr>
          <p:nvPr/>
        </p:nvSpPr>
        <p:spPr bwMode="auto">
          <a:xfrm>
            <a:off x="2534194" y="965200"/>
            <a:ext cx="59922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MX" altLang="es-MX" sz="3200" dirty="0"/>
              <a:t>Modelo de </a:t>
            </a:r>
            <a:r>
              <a:rPr lang="es-MX" altLang="es-MX" sz="3200" dirty="0" smtClean="0"/>
              <a:t>publicación </a:t>
            </a:r>
            <a:r>
              <a:rPr lang="es-MX" altLang="es-MX" sz="3200" dirty="0"/>
              <a:t>en línea</a:t>
            </a:r>
          </a:p>
        </p:txBody>
      </p:sp>
      <p:sp>
        <p:nvSpPr>
          <p:cNvPr id="4100" name="CuadroTexto 6"/>
          <p:cNvSpPr txBox="1">
            <a:spLocks noChangeArrowheads="1"/>
          </p:cNvSpPr>
          <p:nvPr/>
        </p:nvSpPr>
        <p:spPr bwMode="auto">
          <a:xfrm>
            <a:off x="3216275" y="4457700"/>
            <a:ext cx="67214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MX" altLang="es-MX" sz="3200"/>
              <a:t>Sistema de indización </a:t>
            </a:r>
          </a:p>
          <a:p>
            <a:pPr eaLnBrk="1" hangingPunct="1"/>
            <a:r>
              <a:rPr lang="es-MX" altLang="es-MX" sz="3200"/>
              <a:t>       (bibliometría)</a:t>
            </a: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900" y="4787900"/>
            <a:ext cx="1897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6525" y="433387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openaccess.lib.uom.gr/wp-content/uploads/2015/09/ojs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6967" y="345103"/>
            <a:ext cx="234156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2338" y="4087813"/>
            <a:ext cx="3024187"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tutorial.shiksha360.com/wp-content/uploads/2014/07/Collection-of-XML-document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7038" y="1663700"/>
            <a:ext cx="144938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1.bp.blogspot.com/-_BlDh1LT59Y/VZNOIPn8NuI/AAAAAAAAAEI/3d2GL3Ph1jM/s1600/htm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9513" y="1541463"/>
            <a:ext cx="14795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ector recto de flecha 2"/>
          <p:cNvCxnSpPr/>
          <p:nvPr/>
        </p:nvCxnSpPr>
        <p:spPr>
          <a:xfrm>
            <a:off x="6956425" y="2841625"/>
            <a:ext cx="879475" cy="1171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69098" y="3865246"/>
            <a:ext cx="2967790" cy="2923877"/>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000" b="1" dirty="0" err="1" smtClean="0"/>
              <a:t>SciELO</a:t>
            </a:r>
            <a:r>
              <a:rPr lang="es-MX" sz="2000" dirty="0" smtClean="0">
                <a:solidFill>
                  <a:srgbClr val="0070C0"/>
                </a:solidFill>
              </a:rPr>
              <a:t> es un sistema con un doble propósito:</a:t>
            </a:r>
          </a:p>
          <a:p>
            <a:r>
              <a:rPr lang="es-MX" dirty="0">
                <a:solidFill>
                  <a:srgbClr val="0070C0"/>
                </a:solidFill>
              </a:rPr>
              <a:t>• </a:t>
            </a:r>
            <a:r>
              <a:rPr lang="es-MX" dirty="0" smtClean="0">
                <a:solidFill>
                  <a:srgbClr val="0070C0"/>
                </a:solidFill>
              </a:rPr>
              <a:t>Publicar textos en línea en formatos interoperables (HTML-XML, además de PDF)</a:t>
            </a:r>
          </a:p>
          <a:p>
            <a:endParaRPr lang="es-MX" dirty="0" smtClean="0">
              <a:solidFill>
                <a:srgbClr val="0070C0"/>
              </a:solidFill>
            </a:endParaRPr>
          </a:p>
          <a:p>
            <a:r>
              <a:rPr lang="es-MX" dirty="0" smtClean="0">
                <a:solidFill>
                  <a:srgbClr val="0070C0"/>
                </a:solidFill>
              </a:rPr>
              <a:t>• Proporcionar indicadores </a:t>
            </a:r>
            <a:r>
              <a:rPr lang="es-MX" dirty="0" err="1" smtClean="0">
                <a:solidFill>
                  <a:srgbClr val="0070C0"/>
                </a:solidFill>
              </a:rPr>
              <a:t>bibliométricos</a:t>
            </a:r>
            <a:r>
              <a:rPr lang="es-MX" dirty="0" smtClean="0">
                <a:solidFill>
                  <a:srgbClr val="0070C0"/>
                </a:solidFill>
              </a:rPr>
              <a:t>, incluyendo los que se basan en la citas recibidas</a:t>
            </a:r>
            <a:endParaRPr lang="es-MX" sz="1600" dirty="0">
              <a:solidFill>
                <a:srgbClr val="0070C0"/>
              </a:solidFill>
            </a:endParaRPr>
          </a:p>
        </p:txBody>
      </p:sp>
      <p:sp>
        <p:nvSpPr>
          <p:cNvPr id="14" name="CuadroTexto 13"/>
          <p:cNvSpPr txBox="1"/>
          <p:nvPr/>
        </p:nvSpPr>
        <p:spPr>
          <a:xfrm>
            <a:off x="8194675" y="1810822"/>
            <a:ext cx="2967790" cy="2062103"/>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1600" b="1" dirty="0" err="1" smtClean="0"/>
              <a:t>SciELO</a:t>
            </a:r>
            <a:r>
              <a:rPr lang="es-MX" sz="1600" dirty="0" smtClean="0">
                <a:solidFill>
                  <a:srgbClr val="0070C0"/>
                </a:solidFill>
              </a:rPr>
              <a:t> se diferencia de otras plataformas de publicación (como OJS) en que cuenta con una base de datos regional y centralizada, la cual es compatible con </a:t>
            </a:r>
            <a:r>
              <a:rPr lang="es-MX" sz="1600" dirty="0" smtClean="0">
                <a:solidFill>
                  <a:srgbClr val="0070C0"/>
                </a:solidFill>
              </a:rPr>
              <a:t>sistemas </a:t>
            </a:r>
            <a:r>
              <a:rPr lang="es-MX" sz="1600" dirty="0" smtClean="0">
                <a:solidFill>
                  <a:srgbClr val="0070C0"/>
                </a:solidFill>
              </a:rPr>
              <a:t>de indización </a:t>
            </a:r>
            <a:r>
              <a:rPr lang="es-MX" sz="1600" dirty="0" err="1" smtClean="0">
                <a:solidFill>
                  <a:srgbClr val="0070C0"/>
                </a:solidFill>
              </a:rPr>
              <a:t>bibliométricos</a:t>
            </a:r>
            <a:r>
              <a:rPr lang="es-MX" sz="1600" dirty="0" smtClean="0">
                <a:solidFill>
                  <a:srgbClr val="0070C0"/>
                </a:solidFill>
              </a:rPr>
              <a:t> como </a:t>
            </a:r>
            <a:r>
              <a:rPr lang="es-MX" sz="1600" dirty="0" err="1" smtClean="0">
                <a:solidFill>
                  <a:srgbClr val="0070C0"/>
                </a:solidFill>
              </a:rPr>
              <a:t>WoS</a:t>
            </a:r>
            <a:endParaRPr lang="es-MX" sz="1200" dirty="0">
              <a:solidFill>
                <a:srgbClr val="0070C0"/>
              </a:solidFill>
            </a:endParaRPr>
          </a:p>
        </p:txBody>
      </p:sp>
    </p:spTree>
    <p:extLst>
      <p:ext uri="{BB962C8B-B14F-4D97-AF65-F5344CB8AC3E}">
        <p14:creationId xmlns:p14="http://schemas.microsoft.com/office/powerpoint/2010/main" val="3953123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1000"/>
                                        <p:tgtEl>
                                          <p:spTgt spid="2052"/>
                                        </p:tgtEl>
                                      </p:cBhvr>
                                    </p:animEffect>
                                    <p:anim calcmode="lin" valueType="num">
                                      <p:cBhvr>
                                        <p:cTn id="22" dur="1000" fill="hold"/>
                                        <p:tgtEl>
                                          <p:spTgt spid="2052"/>
                                        </p:tgtEl>
                                        <p:attrNameLst>
                                          <p:attrName>ppt_x</p:attrName>
                                        </p:attrNameLst>
                                      </p:cBhvr>
                                      <p:tavLst>
                                        <p:tav tm="0">
                                          <p:val>
                                            <p:strVal val="#ppt_x"/>
                                          </p:val>
                                        </p:tav>
                                        <p:tav tm="100000">
                                          <p:val>
                                            <p:strVal val="#ppt_x"/>
                                          </p:val>
                                        </p:tav>
                                      </p:tavLst>
                                    </p:anim>
                                    <p:anim calcmode="lin" valueType="num">
                                      <p:cBhvr>
                                        <p:cTn id="2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par>
                                <p:cTn id="38" presetID="53" presetClass="entr" presetSubtype="16"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2474625981"/>
              </p:ext>
            </p:extLst>
          </p:nvPr>
        </p:nvGraphicFramePr>
        <p:xfrm>
          <a:off x="282538" y="207167"/>
          <a:ext cx="5905611" cy="3216517"/>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p:cNvSpPr txBox="1"/>
          <p:nvPr/>
        </p:nvSpPr>
        <p:spPr>
          <a:xfrm>
            <a:off x="6311199" y="454098"/>
            <a:ext cx="3747202" cy="646331"/>
          </a:xfrm>
          <a:prstGeom prst="rect">
            <a:avLst/>
          </a:prstGeom>
          <a:noFill/>
        </p:spPr>
        <p:txBody>
          <a:bodyPr wrap="square" rtlCol="0">
            <a:spAutoFit/>
          </a:bodyPr>
          <a:lstStyle/>
          <a:p>
            <a:r>
              <a:rPr lang="es-MX" sz="1200" dirty="0" smtClean="0"/>
              <a:t>Números totales: revistas ingresadas a la colección por año, no se consideran bajas a no-vigentes y cambios de títulos</a:t>
            </a:r>
            <a:endParaRPr lang="es-MX" sz="1200" dirty="0"/>
          </a:p>
        </p:txBody>
      </p:sp>
      <p:graphicFrame>
        <p:nvGraphicFramePr>
          <p:cNvPr id="6" name="Gráfico 5"/>
          <p:cNvGraphicFramePr>
            <a:graphicFrameLocks/>
          </p:cNvGraphicFramePr>
          <p:nvPr>
            <p:extLst>
              <p:ext uri="{D42A27DB-BD31-4B8C-83A1-F6EECF244321}">
                <p14:modId xmlns:p14="http://schemas.microsoft.com/office/powerpoint/2010/main" val="3019356592"/>
              </p:ext>
            </p:extLst>
          </p:nvPr>
        </p:nvGraphicFramePr>
        <p:xfrm>
          <a:off x="5274246" y="3027178"/>
          <a:ext cx="6838785" cy="38308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133739822"/>
              </p:ext>
            </p:extLst>
          </p:nvPr>
        </p:nvGraphicFramePr>
        <p:xfrm>
          <a:off x="505822" y="4130748"/>
          <a:ext cx="4034281" cy="1924494"/>
        </p:xfrm>
        <a:graphic>
          <a:graphicData uri="http://schemas.openxmlformats.org/drawingml/2006/table">
            <a:tbl>
              <a:tblPr>
                <a:tableStyleId>{5C22544A-7EE6-4342-B048-85BDC9FD1C3A}</a:tableStyleId>
              </a:tblPr>
              <a:tblGrid>
                <a:gridCol w="2031249"/>
                <a:gridCol w="2003032"/>
              </a:tblGrid>
              <a:tr h="422449">
                <a:tc gridSpan="2">
                  <a:txBody>
                    <a:bodyPr/>
                    <a:lstStyle/>
                    <a:p>
                      <a:pPr algn="l" fontAlgn="b"/>
                      <a:r>
                        <a:rPr lang="es-MX" sz="1400" b="1" u="none" strike="noStrike" dirty="0">
                          <a:effectLst/>
                        </a:rPr>
                        <a:t>Colección </a:t>
                      </a:r>
                      <a:r>
                        <a:rPr lang="es-MX" sz="1400" b="1" u="none" strike="noStrike" dirty="0" err="1">
                          <a:effectLst/>
                        </a:rPr>
                        <a:t>SciELO</a:t>
                      </a:r>
                      <a:r>
                        <a:rPr lang="es-MX" sz="1400" b="1" u="none" strike="noStrike" dirty="0">
                          <a:effectLst/>
                        </a:rPr>
                        <a:t>-México</a:t>
                      </a:r>
                      <a:r>
                        <a:rPr lang="es-MX" sz="1100" u="none" strike="noStrike" dirty="0">
                          <a:effectLst/>
                        </a:rPr>
                        <a:t> </a:t>
                      </a:r>
                      <a:r>
                        <a:rPr lang="es-MX" sz="1400" u="none" strike="noStrike" dirty="0">
                          <a:effectLst/>
                        </a:rPr>
                        <a:t>(jul 2016)</a:t>
                      </a:r>
                      <a:endParaRPr lang="es-MX" sz="1400" b="1" i="0" u="none" strike="noStrike" dirty="0">
                        <a:effectLst/>
                        <a:latin typeface="Arial" panose="020B0604020202020204" pitchFamily="34" charset="0"/>
                      </a:endParaRPr>
                    </a:p>
                  </a:txBody>
                  <a:tcPr marL="9525" marR="9525" marT="9525" marB="0" anchor="b"/>
                </a:tc>
                <a:tc hMerge="1">
                  <a:txBody>
                    <a:bodyPr/>
                    <a:lstStyle/>
                    <a:p>
                      <a:endParaRPr lang="es-MX"/>
                    </a:p>
                  </a:txBody>
                  <a:tcPr/>
                </a:tc>
              </a:tr>
              <a:tr h="379122">
                <a:tc>
                  <a:txBody>
                    <a:bodyPr/>
                    <a:lstStyle/>
                    <a:p>
                      <a:pPr algn="l" fontAlgn="b"/>
                      <a:r>
                        <a:rPr lang="es-MX" sz="1800" u="none" strike="noStrike" dirty="0">
                          <a:effectLst/>
                        </a:rPr>
                        <a:t>Títulos vigentes</a:t>
                      </a:r>
                      <a:endParaRPr lang="es-MX" sz="1800" b="1" i="0" u="none" strike="noStrike" dirty="0">
                        <a:effectLst/>
                        <a:latin typeface="Arial" panose="020B0604020202020204" pitchFamily="34" charset="0"/>
                      </a:endParaRPr>
                    </a:p>
                  </a:txBody>
                  <a:tcPr marL="9525" marR="9525" marT="9525" marB="0" anchor="b"/>
                </a:tc>
                <a:tc>
                  <a:txBody>
                    <a:bodyPr/>
                    <a:lstStyle/>
                    <a:p>
                      <a:pPr algn="r" fontAlgn="b"/>
                      <a:r>
                        <a:rPr lang="es-MX" sz="1800" u="none" strike="noStrike" dirty="0">
                          <a:effectLst/>
                        </a:rPr>
                        <a:t>145,00</a:t>
                      </a:r>
                      <a:endParaRPr lang="es-MX" sz="1800" b="0" i="0" u="none" strike="noStrike" dirty="0">
                        <a:effectLst/>
                        <a:latin typeface="Arial" panose="020B0604020202020204" pitchFamily="34" charset="0"/>
                      </a:endParaRPr>
                    </a:p>
                  </a:txBody>
                  <a:tcPr marL="9525" marR="9525" marT="9525" marB="0" anchor="b"/>
                </a:tc>
              </a:tr>
              <a:tr h="379122">
                <a:tc>
                  <a:txBody>
                    <a:bodyPr/>
                    <a:lstStyle/>
                    <a:p>
                      <a:pPr algn="l" fontAlgn="b"/>
                      <a:r>
                        <a:rPr lang="es-MX" sz="1800" u="none" strike="noStrike" dirty="0">
                          <a:effectLst/>
                        </a:rPr>
                        <a:t>Fascículos</a:t>
                      </a:r>
                      <a:endParaRPr lang="es-MX" sz="1800" b="1" i="0" u="none" strike="noStrike" dirty="0">
                        <a:effectLst/>
                        <a:latin typeface="Arial" panose="020B0604020202020204" pitchFamily="34" charset="0"/>
                      </a:endParaRPr>
                    </a:p>
                  </a:txBody>
                  <a:tcPr marL="9525" marR="9525" marT="9525" marB="0" anchor="b"/>
                </a:tc>
                <a:tc>
                  <a:txBody>
                    <a:bodyPr/>
                    <a:lstStyle/>
                    <a:p>
                      <a:pPr algn="r" fontAlgn="b"/>
                      <a:r>
                        <a:rPr lang="es-MX" sz="1800" u="none" strike="noStrike" dirty="0">
                          <a:effectLst/>
                        </a:rPr>
                        <a:t>4.047,00</a:t>
                      </a:r>
                      <a:endParaRPr lang="es-MX" sz="1800" b="0" i="0" u="none" strike="noStrike" dirty="0">
                        <a:effectLst/>
                        <a:latin typeface="Arial" panose="020B0604020202020204" pitchFamily="34" charset="0"/>
                      </a:endParaRPr>
                    </a:p>
                  </a:txBody>
                  <a:tcPr marL="9525" marR="9525" marT="9525" marB="0" anchor="b"/>
                </a:tc>
              </a:tr>
              <a:tr h="379122">
                <a:tc>
                  <a:txBody>
                    <a:bodyPr/>
                    <a:lstStyle/>
                    <a:p>
                      <a:pPr algn="l" fontAlgn="b"/>
                      <a:r>
                        <a:rPr lang="es-MX" sz="1800" u="none" strike="noStrike">
                          <a:effectLst/>
                        </a:rPr>
                        <a:t>Artículos</a:t>
                      </a:r>
                      <a:endParaRPr lang="es-MX" sz="1800" b="1" i="0" u="none" strike="noStrike">
                        <a:effectLst/>
                        <a:latin typeface="Arial" panose="020B0604020202020204" pitchFamily="34" charset="0"/>
                      </a:endParaRPr>
                    </a:p>
                  </a:txBody>
                  <a:tcPr marL="9525" marR="9525" marT="9525" marB="0" anchor="b"/>
                </a:tc>
                <a:tc>
                  <a:txBody>
                    <a:bodyPr/>
                    <a:lstStyle/>
                    <a:p>
                      <a:pPr algn="r" fontAlgn="b"/>
                      <a:r>
                        <a:rPr lang="es-MX" sz="1800" u="none" strike="noStrike" dirty="0">
                          <a:effectLst/>
                        </a:rPr>
                        <a:t>45.016,00</a:t>
                      </a:r>
                      <a:endParaRPr lang="es-MX" sz="1800" b="0" i="0" u="none" strike="noStrike" dirty="0">
                        <a:effectLst/>
                        <a:latin typeface="Arial" panose="020B0604020202020204" pitchFamily="34" charset="0"/>
                      </a:endParaRPr>
                    </a:p>
                  </a:txBody>
                  <a:tcPr marL="9525" marR="9525" marT="9525" marB="0" anchor="b"/>
                </a:tc>
              </a:tr>
              <a:tr h="364679">
                <a:tc>
                  <a:txBody>
                    <a:bodyPr/>
                    <a:lstStyle/>
                    <a:p>
                      <a:pPr algn="l" fontAlgn="b"/>
                      <a:r>
                        <a:rPr lang="es-MX" sz="1800" u="none" strike="noStrike">
                          <a:effectLst/>
                        </a:rPr>
                        <a:t>Referencias</a:t>
                      </a:r>
                      <a:endParaRPr lang="es-MX" sz="1800" b="1" i="0" u="none" strike="noStrike">
                        <a:effectLst/>
                        <a:latin typeface="Arial" panose="020B0604020202020204" pitchFamily="34" charset="0"/>
                      </a:endParaRPr>
                    </a:p>
                  </a:txBody>
                  <a:tcPr marL="9525" marR="9525" marT="9525" marB="0" anchor="b"/>
                </a:tc>
                <a:tc>
                  <a:txBody>
                    <a:bodyPr/>
                    <a:lstStyle/>
                    <a:p>
                      <a:pPr algn="r" fontAlgn="b"/>
                      <a:r>
                        <a:rPr lang="es-MX" sz="1800" u="none" strike="noStrike" dirty="0">
                          <a:effectLst/>
                        </a:rPr>
                        <a:t>1.172.108,00</a:t>
                      </a:r>
                      <a:endParaRPr lang="es-MX" sz="1800" b="0" i="0" u="none" strike="noStrike" dirty="0">
                        <a:effectLst/>
                        <a:latin typeface="Arial" panose="020B0604020202020204" pitchFamily="34" charset="0"/>
                      </a:endParaRPr>
                    </a:p>
                  </a:txBody>
                  <a:tcPr marL="9525" marR="9525" marT="9525" marB="0" anchor="b"/>
                </a:tc>
              </a:tr>
            </a:tbl>
          </a:graphicData>
        </a:graphic>
      </p:graphicFrame>
      <p:sp>
        <p:nvSpPr>
          <p:cNvPr id="8" name="CuadroTexto 7"/>
          <p:cNvSpPr txBox="1"/>
          <p:nvPr/>
        </p:nvSpPr>
        <p:spPr>
          <a:xfrm>
            <a:off x="9034131" y="2211572"/>
            <a:ext cx="3157869" cy="646331"/>
          </a:xfrm>
          <a:prstGeom prst="rect">
            <a:avLst/>
          </a:prstGeom>
          <a:noFill/>
        </p:spPr>
        <p:txBody>
          <a:bodyPr wrap="square" rtlCol="0">
            <a:spAutoFit/>
          </a:bodyPr>
          <a:lstStyle/>
          <a:p>
            <a:pPr algn="r"/>
            <a:r>
              <a:rPr lang="es-MX" b="1" dirty="0" smtClean="0"/>
              <a:t>2016</a:t>
            </a:r>
            <a:r>
              <a:rPr lang="es-MX" dirty="0" smtClean="0"/>
              <a:t>: inicia la publicación en metodología XML</a:t>
            </a:r>
            <a:endParaRPr lang="es-MX" dirty="0"/>
          </a:p>
        </p:txBody>
      </p:sp>
      <p:sp>
        <p:nvSpPr>
          <p:cNvPr id="9" name="Elipse 8"/>
          <p:cNvSpPr/>
          <p:nvPr/>
        </p:nvSpPr>
        <p:spPr>
          <a:xfrm>
            <a:off x="11338848" y="5092995"/>
            <a:ext cx="853152" cy="829340"/>
          </a:xfrm>
          <a:prstGeom prst="ellipse">
            <a:avLst/>
          </a:prstGeom>
          <a:solidFill>
            <a:srgbClr val="FF000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1" name="Conector recto de flecha 10"/>
          <p:cNvCxnSpPr>
            <a:stCxn id="9" idx="0"/>
          </p:cNvCxnSpPr>
          <p:nvPr/>
        </p:nvCxnSpPr>
        <p:spPr>
          <a:xfrm flipV="1">
            <a:off x="11765424" y="2857903"/>
            <a:ext cx="47348" cy="22350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76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74428" y="1584427"/>
            <a:ext cx="12117572" cy="3107403"/>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9935" y="224404"/>
            <a:ext cx="1643439" cy="1094081"/>
          </a:xfrm>
          <a:prstGeom prst="rect">
            <a:avLst/>
          </a:prstGeom>
        </p:spPr>
      </p:pic>
      <p:pic>
        <p:nvPicPr>
          <p:cNvPr id="1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283" y="224405"/>
            <a:ext cx="1130787" cy="108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p:cNvSpPr txBox="1"/>
          <p:nvPr/>
        </p:nvSpPr>
        <p:spPr>
          <a:xfrm>
            <a:off x="1998921" y="505861"/>
            <a:ext cx="6836735" cy="461665"/>
          </a:xfrm>
          <a:prstGeom prst="rect">
            <a:avLst/>
          </a:prstGeom>
          <a:noFill/>
        </p:spPr>
        <p:txBody>
          <a:bodyPr wrap="square" rtlCol="0">
            <a:spAutoFit/>
          </a:bodyPr>
          <a:lstStyle/>
          <a:p>
            <a:r>
              <a:rPr lang="es-MX" sz="2400" dirty="0" smtClean="0"/>
              <a:t>Fuentes de financiamiento externo de </a:t>
            </a:r>
            <a:r>
              <a:rPr lang="es-MX" sz="2400" dirty="0" err="1" smtClean="0"/>
              <a:t>SciELO</a:t>
            </a:r>
            <a:r>
              <a:rPr lang="es-MX" sz="2400" dirty="0" smtClean="0"/>
              <a:t>-México</a:t>
            </a:r>
            <a:endParaRPr lang="es-MX" sz="2400" dirty="0"/>
          </a:p>
        </p:txBody>
      </p:sp>
      <p:grpSp>
        <p:nvGrpSpPr>
          <p:cNvPr id="17" name="Grupo 16"/>
          <p:cNvGrpSpPr/>
          <p:nvPr/>
        </p:nvGrpSpPr>
        <p:grpSpPr>
          <a:xfrm>
            <a:off x="74429" y="4741765"/>
            <a:ext cx="11296722" cy="872180"/>
            <a:chOff x="74429" y="4741765"/>
            <a:chExt cx="11296722" cy="872180"/>
          </a:xfrm>
        </p:grpSpPr>
        <p:sp>
          <p:nvSpPr>
            <p:cNvPr id="13" name="CuadroTexto 12"/>
            <p:cNvSpPr txBox="1"/>
            <p:nvPr/>
          </p:nvSpPr>
          <p:spPr>
            <a:xfrm>
              <a:off x="74429" y="4875281"/>
              <a:ext cx="7506586" cy="738664"/>
            </a:xfrm>
            <a:prstGeom prst="rect">
              <a:avLst/>
            </a:prstGeom>
            <a:noFill/>
          </p:spPr>
          <p:txBody>
            <a:bodyPr wrap="square" rtlCol="0">
              <a:spAutoFit/>
            </a:bodyPr>
            <a:lstStyle/>
            <a:p>
              <a:r>
                <a:rPr lang="es-MX" sz="1600" dirty="0" smtClean="0"/>
                <a:t>• Convenio con empresa                                         (2013-  ): </a:t>
              </a:r>
              <a:r>
                <a:rPr lang="es-MX" b="1" dirty="0" smtClean="0"/>
                <a:t>4</a:t>
              </a:r>
              <a:r>
                <a:rPr lang="es-MX" sz="1600" dirty="0" smtClean="0"/>
                <a:t> revistas</a:t>
              </a:r>
              <a:endParaRPr lang="es-MX" dirty="0" smtClean="0"/>
            </a:p>
            <a:p>
              <a:endParaRPr lang="es-MX" sz="2400" dirty="0"/>
            </a:p>
          </p:txBody>
        </p:sp>
        <p:pic>
          <p:nvPicPr>
            <p:cNvPr id="6146" name="Picture 2" descr="http://www.urse.edu.mx/biblioteca/img/medicina/medigraph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020" y="4741765"/>
              <a:ext cx="1670050" cy="582880"/>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5601586" y="4741765"/>
              <a:ext cx="5769565" cy="830997"/>
            </a:xfrm>
            <a:prstGeom prst="rect">
              <a:avLst/>
            </a:prstGeom>
            <a:noFill/>
          </p:spPr>
          <p:txBody>
            <a:bodyPr wrap="square" rtlCol="0">
              <a:spAutoFit/>
            </a:bodyPr>
            <a:lstStyle/>
            <a:p>
              <a:r>
                <a:rPr lang="es-MX" sz="1200" dirty="0" smtClean="0"/>
                <a:t>• Acta ortopédica mexicana</a:t>
              </a:r>
            </a:p>
            <a:p>
              <a:r>
                <a:rPr lang="es-MX" sz="1200" dirty="0"/>
                <a:t>• </a:t>
              </a:r>
              <a:r>
                <a:rPr lang="es-MX" sz="1200" dirty="0" smtClean="0"/>
                <a:t>Neumología y cirugía de tórax</a:t>
              </a:r>
            </a:p>
            <a:p>
              <a:r>
                <a:rPr lang="es-MX" sz="1200" dirty="0"/>
                <a:t>• </a:t>
              </a:r>
              <a:r>
                <a:rPr lang="es-MX" sz="1200" dirty="0" smtClean="0"/>
                <a:t>Revista de la Asociación Mexicana de Medicina Crítica y Terapia Intensiva</a:t>
              </a:r>
            </a:p>
            <a:p>
              <a:r>
                <a:rPr lang="es-MX" sz="1200" dirty="0"/>
                <a:t>• </a:t>
              </a:r>
              <a:r>
                <a:rPr lang="es-MX" sz="1200" dirty="0" smtClean="0"/>
                <a:t>Revista mexicana de cardiología</a:t>
              </a:r>
              <a:endParaRPr lang="es-MX" sz="1200" dirty="0"/>
            </a:p>
          </p:txBody>
        </p:sp>
      </p:grpSp>
      <p:sp>
        <p:nvSpPr>
          <p:cNvPr id="16" name="CuadroTexto 15"/>
          <p:cNvSpPr txBox="1"/>
          <p:nvPr/>
        </p:nvSpPr>
        <p:spPr>
          <a:xfrm>
            <a:off x="74428" y="5711341"/>
            <a:ext cx="11444368" cy="369332"/>
          </a:xfrm>
          <a:prstGeom prst="rect">
            <a:avLst/>
          </a:prstGeom>
          <a:noFill/>
        </p:spPr>
        <p:txBody>
          <a:bodyPr wrap="square" rtlCol="0">
            <a:spAutoFit/>
          </a:bodyPr>
          <a:lstStyle/>
          <a:p>
            <a:r>
              <a:rPr lang="es-MX" sz="1600" dirty="0"/>
              <a:t>• </a:t>
            </a:r>
            <a:r>
              <a:rPr lang="es-MX" sz="1600" dirty="0" smtClean="0"/>
              <a:t>Revistas que pagan por su inclusión (marcado y publicación HTML-XML): </a:t>
            </a:r>
            <a:r>
              <a:rPr lang="es-MX" b="1" dirty="0" smtClean="0"/>
              <a:t>3  </a:t>
            </a:r>
            <a:r>
              <a:rPr lang="es-MX" sz="1600" dirty="0" smtClean="0"/>
              <a:t>[Revista IUS, </a:t>
            </a:r>
            <a:r>
              <a:rPr lang="es-MX" sz="1600" dirty="0" err="1" smtClean="0"/>
              <a:t>Tla-melaua</a:t>
            </a:r>
            <a:r>
              <a:rPr lang="es-MX" sz="1600" dirty="0" smtClean="0"/>
              <a:t> (BUAP), </a:t>
            </a:r>
            <a:r>
              <a:rPr lang="es-MX" sz="1600" dirty="0" err="1" smtClean="0"/>
              <a:t>CienciaUAT</a:t>
            </a:r>
            <a:r>
              <a:rPr lang="es-MX" sz="1600" dirty="0" smtClean="0"/>
              <a:t> (Tamaulipas)]</a:t>
            </a:r>
            <a:endParaRPr lang="es-MX" sz="1600" dirty="0"/>
          </a:p>
        </p:txBody>
      </p:sp>
      <p:sp>
        <p:nvSpPr>
          <p:cNvPr id="19" name="CuadroTexto 18"/>
          <p:cNvSpPr txBox="1"/>
          <p:nvPr/>
        </p:nvSpPr>
        <p:spPr>
          <a:xfrm>
            <a:off x="69820" y="6273225"/>
            <a:ext cx="12122179" cy="584775"/>
          </a:xfrm>
          <a:prstGeom prst="rect">
            <a:avLst/>
          </a:prstGeom>
          <a:noFill/>
        </p:spPr>
        <p:txBody>
          <a:bodyPr wrap="square" rtlCol="0">
            <a:spAutoFit/>
          </a:bodyPr>
          <a:lstStyle/>
          <a:p>
            <a:r>
              <a:rPr lang="es-MX" sz="1600" dirty="0"/>
              <a:t>• </a:t>
            </a:r>
            <a:r>
              <a:rPr lang="es-MX" sz="1600" dirty="0" smtClean="0"/>
              <a:t>Nuevo modelo de sustentabilidad (oct. 2016 -   ) : </a:t>
            </a:r>
            <a:r>
              <a:rPr lang="es-MX" sz="1600" b="1" dirty="0" smtClean="0"/>
              <a:t>1)</a:t>
            </a:r>
            <a:r>
              <a:rPr lang="es-MX" sz="1600" dirty="0" smtClean="0"/>
              <a:t> financiamiento CONACYT 2017-2018 , </a:t>
            </a:r>
            <a:r>
              <a:rPr lang="es-MX" sz="1600" b="1" dirty="0" smtClean="0"/>
              <a:t>2)</a:t>
            </a:r>
            <a:r>
              <a:rPr lang="es-MX" sz="1600" dirty="0" smtClean="0"/>
              <a:t> División del trabajo con editores , </a:t>
            </a:r>
            <a:r>
              <a:rPr lang="es-MX" sz="1600" b="1" dirty="0" smtClean="0"/>
              <a:t>3)</a:t>
            </a:r>
            <a:r>
              <a:rPr lang="es-MX" sz="1600" dirty="0" smtClean="0"/>
              <a:t> Tercerización con empresas editoriales certificadas por </a:t>
            </a:r>
            <a:r>
              <a:rPr lang="es-MX" sz="1600" dirty="0" err="1" smtClean="0"/>
              <a:t>SciELOMX</a:t>
            </a:r>
            <a:r>
              <a:rPr lang="es-MX" sz="1600" dirty="0" smtClean="0"/>
              <a:t> y pago con recursos de CONACYT a editores</a:t>
            </a:r>
            <a:endParaRPr lang="es-MX" sz="1600" dirty="0"/>
          </a:p>
        </p:txBody>
      </p:sp>
    </p:spTree>
    <p:extLst>
      <p:ext uri="{BB962C8B-B14F-4D97-AF65-F5344CB8AC3E}">
        <p14:creationId xmlns:p14="http://schemas.microsoft.com/office/powerpoint/2010/main" val="22443140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90218"/>
          </a:xfrm>
        </p:spPr>
        <p:txBody>
          <a:bodyPr>
            <a:normAutofit fontScale="90000"/>
          </a:bodyPr>
          <a:lstStyle/>
          <a:p>
            <a:r>
              <a:rPr lang="es-MX" b="1" dirty="0"/>
              <a:t>Retos y oportunidades</a:t>
            </a:r>
          </a:p>
        </p:txBody>
      </p:sp>
      <p:sp>
        <p:nvSpPr>
          <p:cNvPr id="3" name="Marcador de contenido 2"/>
          <p:cNvSpPr>
            <a:spLocks noGrp="1"/>
          </p:cNvSpPr>
          <p:nvPr>
            <p:ph idx="1"/>
          </p:nvPr>
        </p:nvSpPr>
        <p:spPr>
          <a:xfrm>
            <a:off x="289380" y="2254165"/>
            <a:ext cx="11586949" cy="4351338"/>
          </a:xfrm>
        </p:spPr>
        <p:txBody>
          <a:bodyPr>
            <a:normAutofit/>
          </a:bodyPr>
          <a:lstStyle/>
          <a:p>
            <a:r>
              <a:rPr lang="es-MX" b="1" dirty="0" smtClean="0">
                <a:solidFill>
                  <a:srgbClr val="FF0000"/>
                </a:solidFill>
              </a:rPr>
              <a:t>MAYOR RETO</a:t>
            </a:r>
            <a:r>
              <a:rPr lang="es-MX" dirty="0" smtClean="0"/>
              <a:t>: </a:t>
            </a:r>
          </a:p>
          <a:p>
            <a:pPr marL="0" indent="0">
              <a:buNone/>
            </a:pPr>
            <a:r>
              <a:rPr lang="es-MX" dirty="0" smtClean="0"/>
              <a:t>Sustentabilidad. Producto demandante en personal por su </a:t>
            </a:r>
            <a:r>
              <a:rPr lang="es-MX" dirty="0" smtClean="0"/>
              <a:t>metodología</a:t>
            </a:r>
            <a:endParaRPr lang="es-MX" dirty="0"/>
          </a:p>
          <a:p>
            <a:r>
              <a:rPr lang="es-MX" sz="3200" b="1" dirty="0" smtClean="0">
                <a:solidFill>
                  <a:schemeClr val="accent6">
                    <a:lumMod val="75000"/>
                  </a:schemeClr>
                </a:solidFill>
              </a:rPr>
              <a:t>Propuestas de solución</a:t>
            </a:r>
          </a:p>
          <a:p>
            <a:pPr lvl="1"/>
            <a:r>
              <a:rPr lang="es-MX" dirty="0" smtClean="0"/>
              <a:t>Propuesta de CONACYT: capacitación a editores y tercerización vía empresas editoriales certificadas por </a:t>
            </a:r>
            <a:r>
              <a:rPr lang="es-MX" dirty="0" err="1" smtClean="0"/>
              <a:t>SciELO</a:t>
            </a:r>
            <a:r>
              <a:rPr lang="es-MX" dirty="0" smtClean="0"/>
              <a:t>-México, lo que convierte a </a:t>
            </a:r>
            <a:r>
              <a:rPr lang="es-MX" dirty="0" err="1" smtClean="0"/>
              <a:t>SciELO</a:t>
            </a:r>
            <a:r>
              <a:rPr lang="es-MX" dirty="0" smtClean="0"/>
              <a:t>-México en un centro coordinador, asesor y centralizador de un flujo editorial nacional que combina diversos actores</a:t>
            </a:r>
          </a:p>
          <a:p>
            <a:pPr lvl="1"/>
            <a:r>
              <a:rPr lang="es-MX" dirty="0" smtClean="0"/>
              <a:t>Unir esfuerzos con proyectos de revistas de la UNAM</a:t>
            </a:r>
          </a:p>
          <a:p>
            <a:pPr lvl="1"/>
            <a:r>
              <a:rPr lang="es-MX" dirty="0" smtClean="0"/>
              <a:t>Pendiente financiamiento de la UNAM para inclusión de revistas UNAM en </a:t>
            </a:r>
            <a:r>
              <a:rPr lang="es-MX" dirty="0" err="1" smtClean="0"/>
              <a:t>SciELO</a:t>
            </a:r>
            <a:r>
              <a:rPr lang="es-MX" dirty="0" smtClean="0"/>
              <a:t>-México y </a:t>
            </a:r>
            <a:r>
              <a:rPr lang="es-MX" dirty="0" err="1" smtClean="0"/>
              <a:t>SciELO</a:t>
            </a:r>
            <a:r>
              <a:rPr lang="es-MX" dirty="0" smtClean="0"/>
              <a:t> </a:t>
            </a:r>
            <a:r>
              <a:rPr lang="es-MX" dirty="0" err="1" smtClean="0"/>
              <a:t>Citation</a:t>
            </a:r>
            <a:r>
              <a:rPr lang="es-MX" dirty="0" smtClean="0"/>
              <a:t> </a:t>
            </a:r>
            <a:r>
              <a:rPr lang="es-MX" dirty="0" err="1" smtClean="0"/>
              <a:t>Index</a:t>
            </a:r>
            <a:endParaRPr lang="es-MX" dirty="0"/>
          </a:p>
          <a:p>
            <a:pPr lvl="1"/>
            <a:endParaRPr lang="es-MX" dirty="0"/>
          </a:p>
          <a:p>
            <a:pPr lvl="1"/>
            <a:endParaRPr lang="es-MX"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3742" y="270910"/>
            <a:ext cx="2376383" cy="1582022"/>
          </a:xfrm>
          <a:prstGeom prst="rect">
            <a:avLst/>
          </a:prstGeom>
        </p:spPr>
      </p:pic>
    </p:spTree>
    <p:extLst>
      <p:ext uri="{BB962C8B-B14F-4D97-AF65-F5344CB8AC3E}">
        <p14:creationId xmlns:p14="http://schemas.microsoft.com/office/powerpoint/2010/main" val="30691347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5158" t="15801" r="737" b="50327"/>
          <a:stretch/>
        </p:blipFill>
        <p:spPr>
          <a:xfrm>
            <a:off x="288757" y="320842"/>
            <a:ext cx="10668000" cy="2903621"/>
          </a:xfrm>
          <a:prstGeom prst="rect">
            <a:avLst/>
          </a:prstGeom>
        </p:spPr>
      </p:pic>
      <p:pic>
        <p:nvPicPr>
          <p:cNvPr id="5" name="Imagen 4"/>
          <p:cNvPicPr>
            <a:picLocks noChangeAspect="1"/>
          </p:cNvPicPr>
          <p:nvPr/>
        </p:nvPicPr>
        <p:blipFill rotWithShape="1">
          <a:blip r:embed="rId3"/>
          <a:srcRect l="14632" t="15241" r="1052" b="49906"/>
          <a:stretch/>
        </p:blipFill>
        <p:spPr>
          <a:xfrm>
            <a:off x="1" y="3555311"/>
            <a:ext cx="11839074" cy="284236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9836" y="-10006"/>
            <a:ext cx="1702721" cy="1133547"/>
          </a:xfrm>
          <a:prstGeom prst="rect">
            <a:avLst/>
          </a:prstGeom>
        </p:spPr>
      </p:pic>
      <p:pic>
        <p:nvPicPr>
          <p:cNvPr id="7" name="Imagen 6"/>
          <p:cNvPicPr>
            <a:picLocks noChangeAspect="1"/>
          </p:cNvPicPr>
          <p:nvPr/>
        </p:nvPicPr>
        <p:blipFill rotWithShape="1">
          <a:blip r:embed="rId5"/>
          <a:srcRect l="4358" t="12069" r="69314" b="78856"/>
          <a:stretch/>
        </p:blipFill>
        <p:spPr>
          <a:xfrm>
            <a:off x="3830352" y="262286"/>
            <a:ext cx="3152633" cy="611225"/>
          </a:xfrm>
          <a:prstGeom prst="rect">
            <a:avLst/>
          </a:prstGeom>
          <a:effectLst>
            <a:outerShdw blurRad="50800" dist="114300" dir="5400000" algn="t" rotWithShape="0">
              <a:prstClr val="black">
                <a:alpha val="40000"/>
              </a:prstClr>
            </a:outerShdw>
          </a:effectLst>
        </p:spPr>
      </p:pic>
      <p:sp>
        <p:nvSpPr>
          <p:cNvPr id="8" name="CuadroTexto 7"/>
          <p:cNvSpPr txBox="1"/>
          <p:nvPr/>
        </p:nvSpPr>
        <p:spPr>
          <a:xfrm>
            <a:off x="7004714" y="202824"/>
            <a:ext cx="5187286" cy="1015663"/>
          </a:xfrm>
          <a:prstGeom prst="rect">
            <a:avLst/>
          </a:prstGeom>
          <a:solidFill>
            <a:srgbClr val="FFC000"/>
          </a:solidFill>
          <a:scene3d>
            <a:camera prst="orthographicFront"/>
            <a:lightRig rig="threePt" dir="t"/>
          </a:scene3d>
          <a:sp3d>
            <a:bevelT/>
          </a:sp3d>
        </p:spPr>
        <p:txBody>
          <a:bodyPr wrap="square" rtlCol="0">
            <a:spAutoFit/>
          </a:bodyPr>
          <a:lstStyle/>
          <a:p>
            <a:r>
              <a:rPr lang="es-MX" sz="2000" dirty="0"/>
              <a:t>Consultas a </a:t>
            </a:r>
            <a:r>
              <a:rPr lang="es-MX" sz="2000" b="1" dirty="0" err="1"/>
              <a:t>SciELO</a:t>
            </a:r>
            <a:r>
              <a:rPr lang="es-MX" sz="2000" b="1" dirty="0"/>
              <a:t>-México</a:t>
            </a:r>
          </a:p>
          <a:p>
            <a:r>
              <a:rPr lang="es-MX" sz="2000" dirty="0"/>
              <a:t>(consultas según </a:t>
            </a:r>
            <a:r>
              <a:rPr lang="es-MX" sz="2000" b="1" dirty="0"/>
              <a:t>Google </a:t>
            </a:r>
            <a:r>
              <a:rPr lang="es-MX" sz="2000" b="1" dirty="0" err="1"/>
              <a:t>Analytics</a:t>
            </a:r>
            <a:r>
              <a:rPr lang="es-MX" sz="2000" dirty="0"/>
              <a:t>)</a:t>
            </a:r>
          </a:p>
          <a:p>
            <a:r>
              <a:rPr lang="es-MX" sz="2000" dirty="0"/>
              <a:t>Conteo entre de </a:t>
            </a:r>
            <a:r>
              <a:rPr lang="es-MX" sz="2000" b="1" dirty="0"/>
              <a:t>1° oct. 2012</a:t>
            </a:r>
            <a:r>
              <a:rPr lang="es-MX" sz="2000" dirty="0"/>
              <a:t> a </a:t>
            </a:r>
            <a:r>
              <a:rPr lang="es-MX" sz="2000" b="1" dirty="0"/>
              <a:t>7</a:t>
            </a:r>
            <a:r>
              <a:rPr lang="es-MX" sz="2000" dirty="0"/>
              <a:t> </a:t>
            </a:r>
            <a:r>
              <a:rPr lang="es-MX" sz="2000" b="1" dirty="0"/>
              <a:t>jul. 2016</a:t>
            </a:r>
          </a:p>
        </p:txBody>
      </p:sp>
      <p:grpSp>
        <p:nvGrpSpPr>
          <p:cNvPr id="13" name="Grupo 12"/>
          <p:cNvGrpSpPr/>
          <p:nvPr/>
        </p:nvGrpSpPr>
        <p:grpSpPr>
          <a:xfrm rot="21433787">
            <a:off x="12223253" y="-292161"/>
            <a:ext cx="2091742" cy="444698"/>
            <a:chOff x="10176945" y="1239447"/>
            <a:chExt cx="2091742" cy="444698"/>
          </a:xfrm>
        </p:grpSpPr>
        <p:sp>
          <p:nvSpPr>
            <p:cNvPr id="11" name="Pentágono 10"/>
            <p:cNvSpPr/>
            <p:nvPr/>
          </p:nvSpPr>
          <p:spPr>
            <a:xfrm rot="8401484">
              <a:off x="10176945" y="1246199"/>
              <a:ext cx="1895214" cy="437946"/>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p:cNvSpPr txBox="1"/>
            <p:nvPr/>
          </p:nvSpPr>
          <p:spPr>
            <a:xfrm rot="19203761">
              <a:off x="10202135" y="1239447"/>
              <a:ext cx="2066552" cy="307777"/>
            </a:xfrm>
            <a:prstGeom prst="rect">
              <a:avLst/>
            </a:prstGeom>
            <a:noFill/>
          </p:spPr>
          <p:txBody>
            <a:bodyPr wrap="square" rtlCol="0">
              <a:spAutoFit/>
            </a:bodyPr>
            <a:lstStyle/>
            <a:p>
              <a:r>
                <a:rPr lang="es-MX" sz="1400" b="1" dirty="0">
                  <a:solidFill>
                    <a:srgbClr val="FFC000"/>
                  </a:solidFill>
                </a:rPr>
                <a:t>Consultas en </a:t>
              </a:r>
              <a:r>
                <a:rPr lang="es-MX" sz="1200" b="1" dirty="0">
                  <a:solidFill>
                    <a:srgbClr val="FFC000"/>
                  </a:solidFill>
                </a:rPr>
                <a:t>Mayo</a:t>
              </a:r>
              <a:r>
                <a:rPr lang="es-MX" sz="1400" b="1" dirty="0">
                  <a:solidFill>
                    <a:srgbClr val="FFC000"/>
                  </a:solidFill>
                </a:rPr>
                <a:t> 2016 </a:t>
              </a:r>
            </a:p>
          </p:txBody>
        </p:sp>
      </p:grpSp>
      <p:grpSp>
        <p:nvGrpSpPr>
          <p:cNvPr id="19" name="Grupo 18"/>
          <p:cNvGrpSpPr/>
          <p:nvPr/>
        </p:nvGrpSpPr>
        <p:grpSpPr>
          <a:xfrm>
            <a:off x="12962499" y="1899457"/>
            <a:ext cx="872647" cy="2085137"/>
            <a:chOff x="10772192" y="3462443"/>
            <a:chExt cx="872647" cy="2085137"/>
          </a:xfrm>
        </p:grpSpPr>
        <p:sp>
          <p:nvSpPr>
            <p:cNvPr id="15" name="Pentágono 14"/>
            <p:cNvSpPr/>
            <p:nvPr/>
          </p:nvSpPr>
          <p:spPr>
            <a:xfrm rot="7578976">
              <a:off x="10137715" y="4154359"/>
              <a:ext cx="2027698" cy="758743"/>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CuadroTexto 15"/>
            <p:cNvSpPr txBox="1"/>
            <p:nvPr/>
          </p:nvSpPr>
          <p:spPr>
            <a:xfrm rot="18381253">
              <a:off x="10270760" y="4030847"/>
              <a:ext cx="1942484" cy="805675"/>
            </a:xfrm>
            <a:prstGeom prst="rect">
              <a:avLst/>
            </a:prstGeom>
            <a:noFill/>
          </p:spPr>
          <p:txBody>
            <a:bodyPr wrap="square" rtlCol="0">
              <a:spAutoFit/>
            </a:bodyPr>
            <a:lstStyle/>
            <a:p>
              <a:pPr algn="ctr"/>
              <a:r>
                <a:rPr lang="es-MX" sz="1400" b="1" dirty="0">
                  <a:solidFill>
                    <a:srgbClr val="FFC000"/>
                  </a:solidFill>
                </a:rPr>
                <a:t>68,874 consultas </a:t>
              </a:r>
            </a:p>
            <a:p>
              <a:pPr algn="ctr"/>
              <a:r>
                <a:rPr lang="es-MX" sz="1400" b="1" dirty="0">
                  <a:solidFill>
                    <a:srgbClr val="FFC000"/>
                  </a:solidFill>
                </a:rPr>
                <a:t>en un día </a:t>
              </a:r>
            </a:p>
            <a:p>
              <a:pPr algn="ctr"/>
              <a:r>
                <a:rPr lang="es-MX" sz="1400" b="1" dirty="0">
                  <a:solidFill>
                    <a:srgbClr val="FFC000"/>
                  </a:solidFill>
                </a:rPr>
                <a:t>(18 mayo 2016)</a:t>
              </a:r>
            </a:p>
          </p:txBody>
        </p:sp>
      </p:grpSp>
    </p:spTree>
    <p:extLst>
      <p:ext uri="{BB962C8B-B14F-4D97-AF65-F5344CB8AC3E}">
        <p14:creationId xmlns:p14="http://schemas.microsoft.com/office/powerpoint/2010/main" val="407640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25E-6 -4.81481E-6 L -0.16198 0.22061 " pathEditMode="relative" rAng="0" ptsTypes="AA">
                                      <p:cBhvr>
                                        <p:cTn id="10" dur="2000" fill="hold"/>
                                        <p:tgtEl>
                                          <p:spTgt spid="13"/>
                                        </p:tgtEl>
                                        <p:attrNameLst>
                                          <p:attrName>ppt_x</p:attrName>
                                          <p:attrName>ppt_y</p:attrName>
                                        </p:attrNameLst>
                                      </p:cBhvr>
                                      <p:rCtr x="-8099" y="1101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28 -0.04746 L -0.1513 0.24537 " pathEditMode="relative" rAng="0" ptsTypes="AA">
                                      <p:cBhvr>
                                        <p:cTn id="18" dur="2000" fill="hold"/>
                                        <p:tgtEl>
                                          <p:spTgt spid="19"/>
                                        </p:tgtEl>
                                        <p:attrNameLst>
                                          <p:attrName>ppt_x</p:attrName>
                                          <p:attrName>ppt_y</p:attrName>
                                        </p:attrNameLst>
                                      </p:cBhvr>
                                      <p:rCtr x="-6172" y="1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5552" t="64925" r="35977" b="10000"/>
          <a:stretch/>
        </p:blipFill>
        <p:spPr>
          <a:xfrm>
            <a:off x="347169" y="2049084"/>
            <a:ext cx="7386971" cy="2149522"/>
          </a:xfrm>
          <a:prstGeom prst="rect">
            <a:avLst/>
          </a:prstGeom>
        </p:spPr>
      </p:pic>
      <p:pic>
        <p:nvPicPr>
          <p:cNvPr id="6" name="Imagen 5"/>
          <p:cNvPicPr>
            <a:picLocks noChangeAspect="1"/>
          </p:cNvPicPr>
          <p:nvPr/>
        </p:nvPicPr>
        <p:blipFill rotWithShape="1">
          <a:blip r:embed="rId2"/>
          <a:srcRect l="77925" t="64925" r="6000" b="10000"/>
          <a:stretch/>
        </p:blipFill>
        <p:spPr>
          <a:xfrm>
            <a:off x="8106770" y="1685215"/>
            <a:ext cx="3279163" cy="287726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00" y="-27297"/>
            <a:ext cx="1702721" cy="1133547"/>
          </a:xfrm>
          <a:prstGeom prst="rect">
            <a:avLst/>
          </a:prstGeom>
        </p:spPr>
      </p:pic>
      <p:pic>
        <p:nvPicPr>
          <p:cNvPr id="8" name="Imagen 7"/>
          <p:cNvPicPr>
            <a:picLocks noChangeAspect="1"/>
          </p:cNvPicPr>
          <p:nvPr/>
        </p:nvPicPr>
        <p:blipFill rotWithShape="1">
          <a:blip r:embed="rId4"/>
          <a:srcRect l="4358" t="12069" r="69314" b="78856"/>
          <a:stretch/>
        </p:blipFill>
        <p:spPr>
          <a:xfrm>
            <a:off x="3134316" y="244995"/>
            <a:ext cx="3152633" cy="611225"/>
          </a:xfrm>
          <a:prstGeom prst="rect">
            <a:avLst/>
          </a:prstGeom>
          <a:effectLst>
            <a:outerShdw blurRad="50800" dist="114300" dir="5400000" algn="t" rotWithShape="0">
              <a:prstClr val="black">
                <a:alpha val="40000"/>
              </a:prstClr>
            </a:outerShdw>
          </a:effectLst>
        </p:spPr>
      </p:pic>
      <p:sp>
        <p:nvSpPr>
          <p:cNvPr id="10" name="CuadroTexto 9"/>
          <p:cNvSpPr txBox="1"/>
          <p:nvPr/>
        </p:nvSpPr>
        <p:spPr>
          <a:xfrm>
            <a:off x="7004714" y="202824"/>
            <a:ext cx="5187286" cy="1015663"/>
          </a:xfrm>
          <a:prstGeom prst="rect">
            <a:avLst/>
          </a:prstGeom>
          <a:solidFill>
            <a:srgbClr val="FFC000"/>
          </a:solidFill>
          <a:scene3d>
            <a:camera prst="orthographicFront"/>
            <a:lightRig rig="threePt" dir="t"/>
          </a:scene3d>
          <a:sp3d>
            <a:bevelT/>
          </a:sp3d>
        </p:spPr>
        <p:txBody>
          <a:bodyPr wrap="square" rtlCol="0">
            <a:spAutoFit/>
          </a:bodyPr>
          <a:lstStyle/>
          <a:p>
            <a:r>
              <a:rPr lang="es-MX" sz="2000" dirty="0"/>
              <a:t>Consultas a </a:t>
            </a:r>
            <a:r>
              <a:rPr lang="es-MX" sz="2000" b="1" dirty="0" err="1"/>
              <a:t>SciELO</a:t>
            </a:r>
            <a:r>
              <a:rPr lang="es-MX" sz="2000" b="1" dirty="0"/>
              <a:t>-México</a:t>
            </a:r>
          </a:p>
          <a:p>
            <a:r>
              <a:rPr lang="es-MX" sz="2000" dirty="0"/>
              <a:t>(consultas según </a:t>
            </a:r>
            <a:r>
              <a:rPr lang="es-MX" sz="2000" b="1" dirty="0"/>
              <a:t>Google </a:t>
            </a:r>
            <a:r>
              <a:rPr lang="es-MX" sz="2000" b="1" dirty="0" err="1"/>
              <a:t>Analytics</a:t>
            </a:r>
            <a:r>
              <a:rPr lang="es-MX" sz="2000" dirty="0"/>
              <a:t>)</a:t>
            </a:r>
          </a:p>
          <a:p>
            <a:r>
              <a:rPr lang="es-MX" sz="2000" dirty="0"/>
              <a:t>Conteo entre de </a:t>
            </a:r>
            <a:r>
              <a:rPr lang="es-MX" sz="2000" b="1" dirty="0"/>
              <a:t>1° oct. 2012</a:t>
            </a:r>
            <a:r>
              <a:rPr lang="es-MX" sz="2000" dirty="0"/>
              <a:t> a </a:t>
            </a:r>
            <a:r>
              <a:rPr lang="es-MX" sz="2000" b="1" dirty="0"/>
              <a:t>7</a:t>
            </a:r>
            <a:r>
              <a:rPr lang="es-MX" sz="2000" dirty="0"/>
              <a:t> </a:t>
            </a:r>
            <a:r>
              <a:rPr lang="es-MX" sz="2000" b="1" dirty="0"/>
              <a:t>jul. 2016</a:t>
            </a:r>
          </a:p>
        </p:txBody>
      </p:sp>
      <p:pic>
        <p:nvPicPr>
          <p:cNvPr id="11" name="Imagen 10"/>
          <p:cNvPicPr>
            <a:picLocks noChangeAspect="1"/>
          </p:cNvPicPr>
          <p:nvPr/>
        </p:nvPicPr>
        <p:blipFill>
          <a:blip r:embed="rId5"/>
          <a:stretch>
            <a:fillRect/>
          </a:stretch>
        </p:blipFill>
        <p:spPr>
          <a:xfrm>
            <a:off x="1780327" y="5592931"/>
            <a:ext cx="4357297" cy="590343"/>
          </a:xfrm>
          <a:prstGeom prst="rect">
            <a:avLst/>
          </a:prstGeom>
        </p:spPr>
      </p:pic>
      <p:sp>
        <p:nvSpPr>
          <p:cNvPr id="12" name="CuadroTexto 11"/>
          <p:cNvSpPr txBox="1"/>
          <p:nvPr/>
        </p:nvSpPr>
        <p:spPr>
          <a:xfrm>
            <a:off x="8525775" y="4562475"/>
            <a:ext cx="2860158" cy="1384995"/>
          </a:xfrm>
          <a:prstGeom prst="rect">
            <a:avLst/>
          </a:prstGeom>
          <a:noFill/>
        </p:spPr>
        <p:txBody>
          <a:bodyPr wrap="square" rtlCol="0">
            <a:spAutoFit/>
          </a:bodyPr>
          <a:lstStyle/>
          <a:p>
            <a:pPr algn="ctr"/>
            <a:r>
              <a:rPr lang="es-MX" sz="2800" b="1" dirty="0"/>
              <a:t>73%</a:t>
            </a:r>
            <a:r>
              <a:rPr lang="es-MX" sz="2800" dirty="0"/>
              <a:t> de las consultas son de nuevos visitantes</a:t>
            </a:r>
          </a:p>
        </p:txBody>
      </p:sp>
      <p:sp>
        <p:nvSpPr>
          <p:cNvPr id="13" name="CuadroTexto 12"/>
          <p:cNvSpPr txBox="1"/>
          <p:nvPr/>
        </p:nvSpPr>
        <p:spPr>
          <a:xfrm>
            <a:off x="2115160" y="3958813"/>
            <a:ext cx="2298031" cy="1200329"/>
          </a:xfrm>
          <a:prstGeom prst="rect">
            <a:avLst/>
          </a:prstGeom>
          <a:noFill/>
          <a:effectLst>
            <a:outerShdw blurRad="50800" dist="38100" dir="13500000" algn="br" rotWithShape="0">
              <a:prstClr val="black">
                <a:alpha val="40000"/>
              </a:prstClr>
            </a:outerShdw>
          </a:effectLst>
        </p:spPr>
        <p:txBody>
          <a:bodyPr wrap="square" rtlCol="0">
            <a:spAutoFit/>
          </a:bodyPr>
          <a:lstStyle/>
          <a:p>
            <a:pPr algn="ctr"/>
            <a:r>
              <a:rPr lang="es-MX" sz="2400" b="1" dirty="0"/>
              <a:t>… de más de 30 millones de usuarios</a:t>
            </a:r>
            <a:endParaRPr lang="es-MX" dirty="0"/>
          </a:p>
        </p:txBody>
      </p:sp>
      <p:sp>
        <p:nvSpPr>
          <p:cNvPr id="14" name="Elipse 13"/>
          <p:cNvSpPr/>
          <p:nvPr/>
        </p:nvSpPr>
        <p:spPr>
          <a:xfrm>
            <a:off x="2104813" y="1940649"/>
            <a:ext cx="1723415" cy="1079132"/>
          </a:xfrm>
          <a:prstGeom prst="ellipse">
            <a:avLst/>
          </a:prstGeom>
          <a:solidFill>
            <a:srgbClr val="C00000">
              <a:alpha val="34902"/>
            </a:srgbClr>
          </a:solidFill>
          <a:ln>
            <a:solidFill>
              <a:srgbClr val="C00000">
                <a:alpha val="2902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6" name="Conector recto de flecha 15"/>
          <p:cNvCxnSpPr/>
          <p:nvPr/>
        </p:nvCxnSpPr>
        <p:spPr>
          <a:xfrm>
            <a:off x="3505200" y="2765949"/>
            <a:ext cx="0" cy="1338261"/>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117000" y="3939408"/>
            <a:ext cx="2298031" cy="2308324"/>
          </a:xfrm>
          <a:prstGeom prst="rect">
            <a:avLst/>
          </a:prstGeom>
          <a:noFill/>
          <a:effectLst>
            <a:outerShdw blurRad="50800" dist="38100" dir="13500000" algn="br" rotWithShape="0">
              <a:prstClr val="black">
                <a:alpha val="40000"/>
              </a:prstClr>
            </a:outerShdw>
          </a:effectLst>
        </p:spPr>
        <p:txBody>
          <a:bodyPr wrap="square" rtlCol="0">
            <a:spAutoFit/>
          </a:bodyPr>
          <a:lstStyle/>
          <a:p>
            <a:pPr algn="ctr"/>
            <a:r>
              <a:rPr lang="es-MX" sz="2400" b="1" dirty="0"/>
              <a:t>más de 40 millones de consultas a </a:t>
            </a:r>
            <a:r>
              <a:rPr lang="es-MX" sz="2400" b="1" dirty="0" err="1"/>
              <a:t>SciELOMX</a:t>
            </a:r>
            <a:r>
              <a:rPr lang="es-MX" sz="2400" b="1" dirty="0"/>
              <a:t> en </a:t>
            </a:r>
          </a:p>
          <a:p>
            <a:pPr algn="ctr"/>
            <a:r>
              <a:rPr lang="es-MX" sz="2400" b="1" dirty="0"/>
              <a:t>3 años y medio…</a:t>
            </a:r>
            <a:endParaRPr lang="es-MX" dirty="0"/>
          </a:p>
        </p:txBody>
      </p:sp>
      <p:sp>
        <p:nvSpPr>
          <p:cNvPr id="20" name="Elipse 19"/>
          <p:cNvSpPr/>
          <p:nvPr/>
        </p:nvSpPr>
        <p:spPr>
          <a:xfrm>
            <a:off x="232767" y="1921244"/>
            <a:ext cx="1723415" cy="1079132"/>
          </a:xfrm>
          <a:prstGeom prst="ellipse">
            <a:avLst/>
          </a:prstGeom>
          <a:solidFill>
            <a:srgbClr val="C00000">
              <a:alpha val="34902"/>
            </a:srgbClr>
          </a:solidFill>
          <a:ln>
            <a:solidFill>
              <a:srgbClr val="C00000">
                <a:alpha val="2902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21" name="Conector recto de flecha 20"/>
          <p:cNvCxnSpPr/>
          <p:nvPr/>
        </p:nvCxnSpPr>
        <p:spPr>
          <a:xfrm>
            <a:off x="499679" y="2765949"/>
            <a:ext cx="0" cy="1338261"/>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0000" t="12807" r="52632" b="11591"/>
          <a:stretch/>
        </p:blipFill>
        <p:spPr>
          <a:xfrm>
            <a:off x="240632" y="144379"/>
            <a:ext cx="5694947" cy="6481010"/>
          </a:xfrm>
          <a:prstGeom prst="rect">
            <a:avLst/>
          </a:prstGeom>
        </p:spPr>
      </p:pic>
      <p:sp>
        <p:nvSpPr>
          <p:cNvPr id="5" name="CuadroTexto 4"/>
          <p:cNvSpPr txBox="1"/>
          <p:nvPr/>
        </p:nvSpPr>
        <p:spPr>
          <a:xfrm>
            <a:off x="7756290" y="350286"/>
            <a:ext cx="4056482" cy="1815882"/>
          </a:xfrm>
          <a:prstGeom prst="rect">
            <a:avLst/>
          </a:prstGeom>
          <a:solidFill>
            <a:srgbClr val="FFC000"/>
          </a:solidFill>
          <a:scene3d>
            <a:camera prst="orthographicFront"/>
            <a:lightRig rig="threePt" dir="t"/>
          </a:scene3d>
          <a:sp3d>
            <a:bevelT/>
          </a:sp3d>
        </p:spPr>
        <p:txBody>
          <a:bodyPr wrap="square" rtlCol="0">
            <a:spAutoFit/>
          </a:bodyPr>
          <a:lstStyle/>
          <a:p>
            <a:r>
              <a:rPr lang="es-MX" sz="2000" dirty="0"/>
              <a:t>Consultas de </a:t>
            </a:r>
            <a:r>
              <a:rPr lang="es-MX" sz="2000" b="1" dirty="0" err="1">
                <a:effectLst>
                  <a:outerShdw blurRad="38100" dist="38100" dir="2700000" algn="tl">
                    <a:srgbClr val="000000">
                      <a:alpha val="43137"/>
                    </a:srgbClr>
                  </a:outerShdw>
                </a:effectLst>
              </a:rPr>
              <a:t>SciELO</a:t>
            </a:r>
            <a:r>
              <a:rPr lang="es-MX" sz="2000" b="1" dirty="0">
                <a:effectLst>
                  <a:outerShdw blurRad="38100" dist="38100" dir="2700000" algn="tl">
                    <a:srgbClr val="000000">
                      <a:alpha val="43137"/>
                    </a:srgbClr>
                  </a:outerShdw>
                </a:effectLst>
              </a:rPr>
              <a:t>-México</a:t>
            </a:r>
            <a:r>
              <a:rPr lang="es-MX" sz="2000" dirty="0"/>
              <a:t> por país </a:t>
            </a:r>
          </a:p>
          <a:p>
            <a:r>
              <a:rPr lang="es-MX" sz="2000" dirty="0"/>
              <a:t>(según </a:t>
            </a:r>
            <a:r>
              <a:rPr lang="es-MX" sz="2000" b="1" dirty="0"/>
              <a:t>Google </a:t>
            </a:r>
            <a:r>
              <a:rPr lang="es-MX" sz="2000" b="1" dirty="0" err="1"/>
              <a:t>Analytics</a:t>
            </a:r>
            <a:r>
              <a:rPr lang="es-MX" sz="2000" dirty="0"/>
              <a:t>)</a:t>
            </a:r>
          </a:p>
          <a:p>
            <a:r>
              <a:rPr lang="es-MX" sz="2000" dirty="0"/>
              <a:t>Conteo entre de </a:t>
            </a:r>
            <a:r>
              <a:rPr lang="es-MX" sz="2000" b="1" dirty="0"/>
              <a:t>2014</a:t>
            </a:r>
            <a:r>
              <a:rPr lang="es-MX" sz="2000" dirty="0"/>
              <a:t> a </a:t>
            </a:r>
            <a:r>
              <a:rPr lang="es-MX" sz="2000" b="1" dirty="0"/>
              <a:t>jul. 2016</a:t>
            </a:r>
          </a:p>
          <a:p>
            <a:endParaRPr lang="es-MX" sz="2000" b="1" dirty="0"/>
          </a:p>
          <a:p>
            <a:pPr algn="ctr"/>
            <a:r>
              <a:rPr lang="es-MX" sz="3200" b="1" dirty="0"/>
              <a:t>25 primeros países</a:t>
            </a:r>
            <a:endParaRPr lang="es-MX" sz="2000" b="1" dirty="0"/>
          </a:p>
        </p:txBody>
      </p:sp>
      <p:grpSp>
        <p:nvGrpSpPr>
          <p:cNvPr id="6" name="Grupo 5"/>
          <p:cNvGrpSpPr/>
          <p:nvPr/>
        </p:nvGrpSpPr>
        <p:grpSpPr>
          <a:xfrm>
            <a:off x="6310563" y="2390277"/>
            <a:ext cx="2298031" cy="1216376"/>
            <a:chOff x="6310563" y="2390277"/>
            <a:chExt cx="2298031" cy="1216376"/>
          </a:xfrm>
        </p:grpSpPr>
        <p:sp>
          <p:nvSpPr>
            <p:cNvPr id="7" name="Llamada rectangular 6"/>
            <p:cNvSpPr/>
            <p:nvPr/>
          </p:nvSpPr>
          <p:spPr>
            <a:xfrm rot="5400000">
              <a:off x="6914147" y="1876931"/>
              <a:ext cx="1090865" cy="2117558"/>
            </a:xfrm>
            <a:prstGeom prst="wedgeRectCallout">
              <a:avLst>
                <a:gd name="adj1" fmla="val -173232"/>
                <a:gd name="adj2" fmla="val 132793"/>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p:cNvSpPr txBox="1"/>
            <p:nvPr/>
          </p:nvSpPr>
          <p:spPr>
            <a:xfrm>
              <a:off x="6310563" y="2406324"/>
              <a:ext cx="2298031" cy="1200329"/>
            </a:xfrm>
            <a:prstGeom prst="rect">
              <a:avLst/>
            </a:prstGeom>
            <a:noFill/>
          </p:spPr>
          <p:txBody>
            <a:bodyPr wrap="square" rtlCol="0">
              <a:spAutoFit/>
            </a:bodyPr>
            <a:lstStyle/>
            <a:p>
              <a:pPr algn="ctr"/>
              <a:r>
                <a:rPr lang="es-MX" sz="2400" b="1" dirty="0"/>
                <a:t>México</a:t>
              </a:r>
              <a:r>
                <a:rPr lang="es-MX" sz="2400" dirty="0"/>
                <a:t>: más del </a:t>
              </a:r>
              <a:r>
                <a:rPr lang="es-MX" sz="2400" b="1" dirty="0">
                  <a:effectLst>
                    <a:outerShdw blurRad="38100" dist="38100" dir="2700000" algn="tl">
                      <a:srgbClr val="000000">
                        <a:alpha val="43137"/>
                      </a:srgbClr>
                    </a:outerShdw>
                  </a:effectLst>
                </a:rPr>
                <a:t>73 %</a:t>
              </a:r>
              <a:r>
                <a:rPr lang="es-MX" sz="2400" dirty="0"/>
                <a:t> de las consultas</a:t>
              </a:r>
              <a:endParaRPr lang="es-MX" dirty="0"/>
            </a:p>
          </p:txBody>
        </p:sp>
      </p:grpSp>
      <p:grpSp>
        <p:nvGrpSpPr>
          <p:cNvPr id="9" name="Grupo 8"/>
          <p:cNvGrpSpPr/>
          <p:nvPr/>
        </p:nvGrpSpPr>
        <p:grpSpPr>
          <a:xfrm>
            <a:off x="6031831" y="97932"/>
            <a:ext cx="1636294" cy="1443789"/>
            <a:chOff x="8630653" y="112295"/>
            <a:chExt cx="1636294" cy="1443789"/>
          </a:xfrm>
        </p:grpSpPr>
        <p:sp>
          <p:nvSpPr>
            <p:cNvPr id="10" name="Elipse 9"/>
            <p:cNvSpPr/>
            <p:nvPr/>
          </p:nvSpPr>
          <p:spPr>
            <a:xfrm>
              <a:off x="8630653" y="112295"/>
              <a:ext cx="1636294" cy="1443789"/>
            </a:xfrm>
            <a:prstGeom prst="ellipse">
              <a:avLst/>
            </a:prstGeom>
            <a:solidFill>
              <a:srgbClr val="FF0000"/>
            </a:solidFill>
            <a:ln>
              <a:solidFill>
                <a:srgbClr val="C00000"/>
              </a:solidFill>
            </a:ln>
            <a:effectLst>
              <a:outerShdw blurRad="177800" dist="114300" dir="60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1" name="Imagen 10"/>
            <p:cNvPicPr>
              <a:picLocks noChangeAspect="1"/>
            </p:cNvPicPr>
            <p:nvPr/>
          </p:nvPicPr>
          <p:blipFill>
            <a:blip r:embed="rId3"/>
            <a:stretch>
              <a:fillRect/>
            </a:stretch>
          </p:blipFill>
          <p:spPr>
            <a:xfrm>
              <a:off x="8718818" y="321919"/>
              <a:ext cx="1524132" cy="1048603"/>
            </a:xfrm>
            <a:prstGeom prst="rect">
              <a:avLst/>
            </a:prstGeom>
          </p:spPr>
        </p:pic>
      </p:grpSp>
    </p:spTree>
    <p:extLst>
      <p:ext uri="{BB962C8B-B14F-4D97-AF65-F5344CB8AC3E}">
        <p14:creationId xmlns:p14="http://schemas.microsoft.com/office/powerpoint/2010/main" val="70935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427593" y="350286"/>
            <a:ext cx="4764407" cy="1815882"/>
          </a:xfrm>
          <a:prstGeom prst="rect">
            <a:avLst/>
          </a:prstGeom>
          <a:solidFill>
            <a:srgbClr val="FFC000"/>
          </a:solidFill>
          <a:scene3d>
            <a:camera prst="orthographicFront"/>
            <a:lightRig rig="threePt" dir="t"/>
          </a:scene3d>
          <a:sp3d>
            <a:bevelT/>
          </a:sp3d>
        </p:spPr>
        <p:txBody>
          <a:bodyPr wrap="square" rtlCol="0">
            <a:spAutoFit/>
          </a:bodyPr>
          <a:lstStyle/>
          <a:p>
            <a:r>
              <a:rPr lang="es-MX" sz="2000" dirty="0"/>
              <a:t>Consultas de </a:t>
            </a:r>
            <a:r>
              <a:rPr lang="es-MX" sz="2000" b="1" dirty="0" err="1">
                <a:effectLst>
                  <a:outerShdw blurRad="38100" dist="38100" dir="2700000" algn="tl">
                    <a:srgbClr val="000000">
                      <a:alpha val="43137"/>
                    </a:srgbClr>
                  </a:outerShdw>
                </a:effectLst>
              </a:rPr>
              <a:t>SciELO</a:t>
            </a:r>
            <a:r>
              <a:rPr lang="es-MX" sz="2000" b="1" dirty="0">
                <a:effectLst>
                  <a:outerShdw blurRad="38100" dist="38100" dir="2700000" algn="tl">
                    <a:srgbClr val="000000">
                      <a:alpha val="43137"/>
                    </a:srgbClr>
                  </a:outerShdw>
                </a:effectLst>
              </a:rPr>
              <a:t>-México</a:t>
            </a:r>
            <a:r>
              <a:rPr lang="es-MX" sz="2000" dirty="0"/>
              <a:t> por ciudades </a:t>
            </a:r>
          </a:p>
          <a:p>
            <a:r>
              <a:rPr lang="es-MX" sz="2000" dirty="0"/>
              <a:t>(según </a:t>
            </a:r>
            <a:r>
              <a:rPr lang="es-MX" sz="2000" b="1" dirty="0"/>
              <a:t>Google </a:t>
            </a:r>
            <a:r>
              <a:rPr lang="es-MX" sz="2000" b="1" dirty="0" err="1"/>
              <a:t>Analytics</a:t>
            </a:r>
            <a:r>
              <a:rPr lang="es-MX" sz="2000" dirty="0"/>
              <a:t>)</a:t>
            </a:r>
          </a:p>
          <a:p>
            <a:r>
              <a:rPr lang="es-MX" sz="2000" dirty="0"/>
              <a:t>Conteo entre de </a:t>
            </a:r>
            <a:r>
              <a:rPr lang="es-MX" sz="2000" b="1" dirty="0"/>
              <a:t>2014</a:t>
            </a:r>
            <a:r>
              <a:rPr lang="es-MX" sz="2000" dirty="0"/>
              <a:t> a </a:t>
            </a:r>
            <a:r>
              <a:rPr lang="es-MX" sz="2000" b="1" dirty="0"/>
              <a:t>jul. 2016</a:t>
            </a:r>
          </a:p>
          <a:p>
            <a:endParaRPr lang="es-MX" sz="2000" b="1" dirty="0"/>
          </a:p>
          <a:p>
            <a:pPr algn="ctr"/>
            <a:r>
              <a:rPr lang="es-MX" sz="3200" b="1" dirty="0"/>
              <a:t>25 primeras ciudades</a:t>
            </a:r>
            <a:endParaRPr lang="es-MX" sz="2000" b="1" dirty="0"/>
          </a:p>
        </p:txBody>
      </p:sp>
      <p:pic>
        <p:nvPicPr>
          <p:cNvPr id="10" name="Imagen 9"/>
          <p:cNvPicPr>
            <a:picLocks noChangeAspect="1"/>
          </p:cNvPicPr>
          <p:nvPr/>
        </p:nvPicPr>
        <p:blipFill rotWithShape="1">
          <a:blip r:embed="rId2"/>
          <a:srcRect l="10000" t="13790" r="52448" b="10000"/>
          <a:stretch/>
        </p:blipFill>
        <p:spPr>
          <a:xfrm>
            <a:off x="115302" y="128343"/>
            <a:ext cx="5722989" cy="6533148"/>
          </a:xfrm>
          <a:prstGeom prst="rect">
            <a:avLst/>
          </a:prstGeom>
        </p:spPr>
      </p:pic>
      <p:grpSp>
        <p:nvGrpSpPr>
          <p:cNvPr id="11" name="Grupo 10"/>
          <p:cNvGrpSpPr/>
          <p:nvPr/>
        </p:nvGrpSpPr>
        <p:grpSpPr>
          <a:xfrm>
            <a:off x="6310563" y="2390277"/>
            <a:ext cx="2298031" cy="1216376"/>
            <a:chOff x="6310563" y="2390277"/>
            <a:chExt cx="2298031" cy="1216376"/>
          </a:xfrm>
        </p:grpSpPr>
        <p:sp>
          <p:nvSpPr>
            <p:cNvPr id="12" name="Llamada rectangular 11"/>
            <p:cNvSpPr/>
            <p:nvPr/>
          </p:nvSpPr>
          <p:spPr>
            <a:xfrm rot="5400000">
              <a:off x="6914147" y="1876931"/>
              <a:ext cx="1090865" cy="2117558"/>
            </a:xfrm>
            <a:prstGeom prst="wedgeRectCallout">
              <a:avLst>
                <a:gd name="adj1" fmla="val -144556"/>
                <a:gd name="adj2" fmla="val 14927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p:cNvSpPr txBox="1"/>
            <p:nvPr/>
          </p:nvSpPr>
          <p:spPr>
            <a:xfrm>
              <a:off x="6310563" y="2406324"/>
              <a:ext cx="2298031" cy="1200329"/>
            </a:xfrm>
            <a:prstGeom prst="rect">
              <a:avLst/>
            </a:prstGeom>
            <a:noFill/>
          </p:spPr>
          <p:txBody>
            <a:bodyPr wrap="square" rtlCol="0">
              <a:spAutoFit/>
            </a:bodyPr>
            <a:lstStyle/>
            <a:p>
              <a:pPr algn="ctr"/>
              <a:r>
                <a:rPr lang="es-MX" sz="2400" b="1" dirty="0"/>
                <a:t>Cd. de México</a:t>
              </a:r>
              <a:r>
                <a:rPr lang="es-MX" sz="2400" dirty="0"/>
                <a:t>: más del </a:t>
              </a:r>
              <a:r>
                <a:rPr lang="es-MX" sz="2400" b="1" dirty="0">
                  <a:effectLst>
                    <a:outerShdw blurRad="38100" dist="38100" dir="2700000" algn="tl">
                      <a:srgbClr val="000000">
                        <a:alpha val="43137"/>
                      </a:srgbClr>
                    </a:outerShdw>
                  </a:effectLst>
                </a:rPr>
                <a:t>73 %</a:t>
              </a:r>
              <a:r>
                <a:rPr lang="es-MX" sz="2400" dirty="0"/>
                <a:t> de las consultas</a:t>
              </a:r>
              <a:endParaRPr lang="es-MX" dirty="0"/>
            </a:p>
          </p:txBody>
        </p:sp>
      </p:grpSp>
      <p:grpSp>
        <p:nvGrpSpPr>
          <p:cNvPr id="15" name="Grupo 14"/>
          <p:cNvGrpSpPr/>
          <p:nvPr/>
        </p:nvGrpSpPr>
        <p:grpSpPr>
          <a:xfrm>
            <a:off x="5757143" y="324852"/>
            <a:ext cx="1636294" cy="1443789"/>
            <a:chOff x="5757143" y="324852"/>
            <a:chExt cx="1636294" cy="1443789"/>
          </a:xfrm>
        </p:grpSpPr>
        <p:sp>
          <p:nvSpPr>
            <p:cNvPr id="16" name="Elipse 15"/>
            <p:cNvSpPr/>
            <p:nvPr/>
          </p:nvSpPr>
          <p:spPr>
            <a:xfrm>
              <a:off x="5757143" y="324852"/>
              <a:ext cx="1636294" cy="1443789"/>
            </a:xfrm>
            <a:prstGeom prst="ellipse">
              <a:avLst/>
            </a:prstGeom>
            <a:solidFill>
              <a:srgbClr val="FF0000"/>
            </a:solidFill>
            <a:ln>
              <a:solidFill>
                <a:srgbClr val="C00000"/>
              </a:solidFill>
            </a:ln>
            <a:effectLst>
              <a:outerShdw blurRad="177800" dist="114300" dir="60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CuadroTexto 16"/>
            <p:cNvSpPr txBox="1"/>
            <p:nvPr/>
          </p:nvSpPr>
          <p:spPr>
            <a:xfrm>
              <a:off x="5813224" y="584901"/>
              <a:ext cx="1524132" cy="830997"/>
            </a:xfrm>
            <a:prstGeom prst="rect">
              <a:avLst/>
            </a:prstGeom>
            <a:noFill/>
          </p:spPr>
          <p:txBody>
            <a:bodyPr wrap="square" rtlCol="0">
              <a:spAutoFit/>
            </a:bodyPr>
            <a:lstStyle/>
            <a:p>
              <a:pPr algn="ctr"/>
              <a:r>
                <a:rPr lang="es-MX" sz="2400" b="1" dirty="0">
                  <a:solidFill>
                    <a:srgbClr val="FFC000"/>
                  </a:solidFill>
                  <a:effectLst>
                    <a:outerShdw blurRad="38100" dist="38100" dir="2700000" algn="tl">
                      <a:srgbClr val="000000">
                        <a:alpha val="43137"/>
                      </a:srgbClr>
                    </a:outerShdw>
                  </a:effectLst>
                </a:rPr>
                <a:t>Top 25</a:t>
              </a:r>
            </a:p>
            <a:p>
              <a:pPr algn="ctr"/>
              <a:r>
                <a:rPr lang="es-MX" sz="2400" b="1" dirty="0">
                  <a:solidFill>
                    <a:srgbClr val="FFC000"/>
                  </a:solidFill>
                  <a:effectLst>
                    <a:outerShdw blurRad="38100" dist="38100" dir="2700000" algn="tl">
                      <a:srgbClr val="000000">
                        <a:alpha val="43137"/>
                      </a:srgbClr>
                    </a:outerShdw>
                  </a:effectLst>
                </a:rPr>
                <a:t>ciudades</a:t>
              </a:r>
            </a:p>
          </p:txBody>
        </p:sp>
      </p:grpSp>
    </p:spTree>
    <p:extLst>
      <p:ext uri="{BB962C8B-B14F-4D97-AF65-F5344CB8AC3E}">
        <p14:creationId xmlns:p14="http://schemas.microsoft.com/office/powerpoint/2010/main" val="12243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3"/>
          <p:cNvPicPr>
            <a:picLocks noChangeAspect="1"/>
          </p:cNvPicPr>
          <p:nvPr/>
        </p:nvPicPr>
        <p:blipFill>
          <a:blip r:embed="rId2">
            <a:extLst>
              <a:ext uri="{28A0092B-C50C-407E-A947-70E740481C1C}">
                <a14:useLocalDpi xmlns:a14="http://schemas.microsoft.com/office/drawing/2010/main" val="0"/>
              </a:ext>
            </a:extLst>
          </a:blip>
          <a:srcRect l="25194" t="5901" r="25981" b="13602"/>
          <a:stretch>
            <a:fillRect/>
          </a:stretch>
        </p:blipFill>
        <p:spPr bwMode="auto">
          <a:xfrm>
            <a:off x="627739" y="153988"/>
            <a:ext cx="6910387"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CuadroTexto 5"/>
          <p:cNvSpPr txBox="1">
            <a:spLocks noChangeArrowheads="1"/>
          </p:cNvSpPr>
          <p:nvPr/>
        </p:nvSpPr>
        <p:spPr bwMode="auto">
          <a:xfrm>
            <a:off x="6171288" y="3176"/>
            <a:ext cx="1366838" cy="3079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MX" altLang="es-MX" sz="1400" b="1"/>
              <a:t>Julio 2016</a:t>
            </a:r>
          </a:p>
        </p:txBody>
      </p:sp>
      <p:sp>
        <p:nvSpPr>
          <p:cNvPr id="3076" name="CuadroTexto 4"/>
          <p:cNvSpPr txBox="1">
            <a:spLocks noChangeArrowheads="1"/>
          </p:cNvSpPr>
          <p:nvPr/>
        </p:nvSpPr>
        <p:spPr bwMode="auto">
          <a:xfrm rot="-5400000">
            <a:off x="4879063" y="3533776"/>
            <a:ext cx="5688013" cy="3698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http://repositories.webometrics.info/en/top_portals</a:t>
            </a:r>
          </a:p>
        </p:txBody>
      </p:sp>
      <p:sp>
        <p:nvSpPr>
          <p:cNvPr id="5" name="Rectángulo 4"/>
          <p:cNvSpPr/>
          <p:nvPr/>
        </p:nvSpPr>
        <p:spPr>
          <a:xfrm>
            <a:off x="2176660" y="2924432"/>
            <a:ext cx="5031448" cy="141767"/>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CuadroTexto 5"/>
          <p:cNvSpPr txBox="1"/>
          <p:nvPr/>
        </p:nvSpPr>
        <p:spPr>
          <a:xfrm>
            <a:off x="8116091" y="619418"/>
            <a:ext cx="3525519" cy="5755422"/>
          </a:xfrm>
          <a:prstGeom prst="rect">
            <a:avLst/>
          </a:prstGeom>
          <a:solidFill>
            <a:srgbClr val="FFC000"/>
          </a:solidFill>
          <a:scene3d>
            <a:camera prst="orthographicFront"/>
            <a:lightRig rig="threePt" dir="t"/>
          </a:scene3d>
          <a:sp3d>
            <a:bevelT/>
          </a:sp3d>
        </p:spPr>
        <p:txBody>
          <a:bodyPr wrap="square" rtlCol="0">
            <a:spAutoFit/>
          </a:bodyPr>
          <a:lstStyle/>
          <a:p>
            <a:r>
              <a:rPr lang="es-MX" b="1" dirty="0" err="1">
                <a:solidFill>
                  <a:srgbClr val="0070C0"/>
                </a:solidFill>
              </a:rPr>
              <a:t>SciELO</a:t>
            </a:r>
            <a:r>
              <a:rPr lang="es-MX" b="1" dirty="0">
                <a:solidFill>
                  <a:srgbClr val="0070C0"/>
                </a:solidFill>
              </a:rPr>
              <a:t>-México</a:t>
            </a:r>
            <a:r>
              <a:rPr lang="es-MX" dirty="0">
                <a:solidFill>
                  <a:srgbClr val="0070C0"/>
                </a:solidFill>
              </a:rPr>
              <a:t> quedó ubicado en el lugar no. </a:t>
            </a:r>
            <a:r>
              <a:rPr lang="es-MX" b="1" dirty="0" smtClean="0">
                <a:solidFill>
                  <a:srgbClr val="0070C0"/>
                </a:solidFill>
              </a:rPr>
              <a:t>29</a:t>
            </a:r>
            <a:r>
              <a:rPr lang="es-MX" dirty="0" smtClean="0">
                <a:solidFill>
                  <a:srgbClr val="0070C0"/>
                </a:solidFill>
              </a:rPr>
              <a:t> </a:t>
            </a:r>
            <a:r>
              <a:rPr lang="es-MX" dirty="0">
                <a:solidFill>
                  <a:srgbClr val="0070C0"/>
                </a:solidFill>
              </a:rPr>
              <a:t>en el ranking mundial de Portales académicos realizado por </a:t>
            </a:r>
            <a:r>
              <a:rPr lang="es-MX" dirty="0" err="1">
                <a:solidFill>
                  <a:srgbClr val="0070C0"/>
                </a:solidFill>
              </a:rPr>
              <a:t>Webometrics</a:t>
            </a:r>
            <a:r>
              <a:rPr lang="es-MX" dirty="0">
                <a:solidFill>
                  <a:srgbClr val="0070C0"/>
                </a:solidFill>
              </a:rPr>
              <a:t>.</a:t>
            </a:r>
          </a:p>
          <a:p>
            <a:endParaRPr lang="es-MX" dirty="0">
              <a:solidFill>
                <a:srgbClr val="0070C0"/>
              </a:solidFill>
            </a:endParaRPr>
          </a:p>
          <a:p>
            <a:r>
              <a:rPr lang="es-MX" dirty="0">
                <a:solidFill>
                  <a:srgbClr val="0070C0"/>
                </a:solidFill>
              </a:rPr>
              <a:t>El ranking considera 4 parámetros:</a:t>
            </a:r>
          </a:p>
          <a:p>
            <a:endParaRPr lang="es-MX" dirty="0">
              <a:solidFill>
                <a:srgbClr val="0070C0"/>
              </a:solidFill>
            </a:endParaRPr>
          </a:p>
          <a:p>
            <a:pPr fontAlgn="base"/>
            <a:r>
              <a:rPr lang="es-MX" sz="1400" b="1" dirty="0"/>
              <a:t>Tamaño (S)</a:t>
            </a:r>
            <a:r>
              <a:rPr lang="es-MX" sz="1400" dirty="0"/>
              <a:t>. Número de páginas recuperadas desde </a:t>
            </a:r>
            <a:r>
              <a:rPr lang="es-MX" sz="1400" u="sng" dirty="0">
                <a:hlinkClick r:id="rId3"/>
              </a:rPr>
              <a:t>Google</a:t>
            </a:r>
            <a:r>
              <a:rPr lang="es-MX" sz="1400" dirty="0"/>
              <a:t> (10%)</a:t>
            </a:r>
          </a:p>
          <a:p>
            <a:pPr fontAlgn="base"/>
            <a:r>
              <a:rPr lang="es-MX" sz="1400" dirty="0"/>
              <a:t/>
            </a:r>
            <a:br>
              <a:rPr lang="es-MX" sz="1400" dirty="0"/>
            </a:br>
            <a:r>
              <a:rPr lang="es-MX" sz="1400" b="1" dirty="0"/>
              <a:t>Visibilidad (V).</a:t>
            </a:r>
            <a:r>
              <a:rPr lang="es-MX" sz="1400" dirty="0"/>
              <a:t> El número total de enlaces externos recibidos</a:t>
            </a:r>
          </a:p>
          <a:p>
            <a:pPr fontAlgn="base"/>
            <a:r>
              <a:rPr lang="es-MX" sz="1400" dirty="0"/>
              <a:t/>
            </a:r>
            <a:br>
              <a:rPr lang="es-MX" sz="1400" dirty="0"/>
            </a:br>
            <a:r>
              <a:rPr lang="es-MX" sz="1400" b="1" dirty="0"/>
              <a:t>Ficheros ricos (R)</a:t>
            </a:r>
            <a:r>
              <a:rPr lang="es-MX" sz="1400" dirty="0"/>
              <a:t>. Se contabilizan los archivos en formato Adobe Acrobat (.</a:t>
            </a:r>
            <a:r>
              <a:rPr lang="es-MX" sz="1400" dirty="0" err="1"/>
              <a:t>pdf</a:t>
            </a:r>
            <a:r>
              <a:rPr lang="es-MX" sz="1400" dirty="0"/>
              <a:t>), MS Word (.</a:t>
            </a:r>
            <a:r>
              <a:rPr lang="es-MX" sz="1400" dirty="0" err="1"/>
              <a:t>doc</a:t>
            </a:r>
            <a:r>
              <a:rPr lang="es-MX" sz="1400" dirty="0"/>
              <a:t>, .</a:t>
            </a:r>
            <a:r>
              <a:rPr lang="es-MX" sz="1400" dirty="0" err="1"/>
              <a:t>docx</a:t>
            </a:r>
            <a:r>
              <a:rPr lang="es-MX" sz="1400" dirty="0"/>
              <a:t>), MS </a:t>
            </a:r>
            <a:r>
              <a:rPr lang="es-MX" sz="1400" dirty="0" err="1"/>
              <a:t>Powerpoint</a:t>
            </a:r>
            <a:r>
              <a:rPr lang="es-MX" sz="1400" dirty="0"/>
              <a:t> (.</a:t>
            </a:r>
            <a:r>
              <a:rPr lang="es-MX" sz="1400" dirty="0" err="1"/>
              <a:t>ppt</a:t>
            </a:r>
            <a:r>
              <a:rPr lang="es-MX" sz="1400" dirty="0"/>
              <a:t>, .</a:t>
            </a:r>
            <a:r>
              <a:rPr lang="es-MX" sz="1400" dirty="0" err="1"/>
              <a:t>pptx</a:t>
            </a:r>
            <a:r>
              <a:rPr lang="es-MX" sz="1400" dirty="0"/>
              <a:t>) y PostScript (.</a:t>
            </a:r>
            <a:r>
              <a:rPr lang="es-MX" sz="1400" dirty="0" err="1"/>
              <a:t>ps</a:t>
            </a:r>
            <a:r>
              <a:rPr lang="es-MX" sz="1400" dirty="0"/>
              <a:t>, .</a:t>
            </a:r>
            <a:r>
              <a:rPr lang="es-MX" sz="1400" dirty="0" err="1"/>
              <a:t>eps</a:t>
            </a:r>
            <a:r>
              <a:rPr lang="es-MX" sz="1400" dirty="0"/>
              <a:t>) </a:t>
            </a:r>
            <a:r>
              <a:rPr lang="es-MX" sz="1400" dirty="0" err="1"/>
              <a:t>extraidos</a:t>
            </a:r>
            <a:r>
              <a:rPr lang="es-MX" sz="1400" dirty="0"/>
              <a:t> desde </a:t>
            </a:r>
            <a:r>
              <a:rPr lang="es-MX" sz="1400" u="sng" dirty="0">
                <a:hlinkClick r:id="rId3"/>
              </a:rPr>
              <a:t>Google</a:t>
            </a:r>
            <a:r>
              <a:rPr lang="es-MX" sz="1400" dirty="0"/>
              <a:t> (10%)</a:t>
            </a:r>
          </a:p>
          <a:p>
            <a:pPr fontAlgn="base"/>
            <a:r>
              <a:rPr lang="es-MX" sz="1400" dirty="0"/>
              <a:t/>
            </a:r>
            <a:br>
              <a:rPr lang="es-MX" sz="1400" dirty="0"/>
            </a:br>
            <a:r>
              <a:rPr lang="es-MX" sz="1400" b="1" dirty="0" err="1"/>
              <a:t>Scholar</a:t>
            </a:r>
            <a:r>
              <a:rPr lang="es-MX" sz="1400" b="1" dirty="0"/>
              <a:t> (Sc)</a:t>
            </a:r>
            <a:r>
              <a:rPr lang="es-MX" sz="1400" dirty="0"/>
              <a:t>. Usando la base de datos de </a:t>
            </a:r>
            <a:r>
              <a:rPr lang="es-MX" sz="1400" u="sng" dirty="0">
                <a:hlinkClick r:id="rId4"/>
              </a:rPr>
              <a:t>Google </a:t>
            </a:r>
            <a:r>
              <a:rPr lang="es-MX" sz="1400" u="sng" dirty="0" err="1">
                <a:hlinkClick r:id="rId4"/>
              </a:rPr>
              <a:t>Scholar</a:t>
            </a:r>
            <a:r>
              <a:rPr lang="es-MX" sz="1400" dirty="0"/>
              <a:t> se calcula sobre el número de artículos publicados entre el 2007 y el 2011 (30%).</a:t>
            </a:r>
          </a:p>
          <a:p>
            <a:endParaRPr lang="es-MX" dirty="0">
              <a:solidFill>
                <a:srgbClr val="0070C0"/>
              </a:solidFill>
            </a:endParaRPr>
          </a:p>
        </p:txBody>
      </p:sp>
      <p:sp>
        <p:nvSpPr>
          <p:cNvPr id="7" name="Rectángulo 6"/>
          <p:cNvSpPr/>
          <p:nvPr/>
        </p:nvSpPr>
        <p:spPr>
          <a:xfrm>
            <a:off x="2176660" y="5935362"/>
            <a:ext cx="5031448" cy="141767"/>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7"/>
          <p:cNvSpPr/>
          <p:nvPr/>
        </p:nvSpPr>
        <p:spPr>
          <a:xfrm>
            <a:off x="2176660" y="5586630"/>
            <a:ext cx="5031448" cy="141767"/>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ctángulo 8"/>
          <p:cNvSpPr/>
          <p:nvPr/>
        </p:nvSpPr>
        <p:spPr>
          <a:xfrm>
            <a:off x="2176660" y="5760996"/>
            <a:ext cx="5031448" cy="141767"/>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p:cNvSpPr/>
          <p:nvPr/>
        </p:nvSpPr>
        <p:spPr>
          <a:xfrm>
            <a:off x="2217696" y="4452551"/>
            <a:ext cx="5031448" cy="141767"/>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29946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30750" t="10000" r="18875" b="6667"/>
          <a:stretch/>
        </p:blipFill>
        <p:spPr>
          <a:xfrm>
            <a:off x="0" y="0"/>
            <a:ext cx="5753100" cy="6858000"/>
          </a:xfrm>
          <a:prstGeom prst="rect">
            <a:avLst/>
          </a:prstGeom>
        </p:spPr>
      </p:pic>
      <p:pic>
        <p:nvPicPr>
          <p:cNvPr id="6" name="Imagen 5"/>
          <p:cNvPicPr>
            <a:picLocks noChangeAspect="1"/>
          </p:cNvPicPr>
          <p:nvPr/>
        </p:nvPicPr>
        <p:blipFill rotWithShape="1">
          <a:blip r:embed="rId3"/>
          <a:srcRect l="30250" t="8223" r="18375" b="7110"/>
          <a:stretch/>
        </p:blipFill>
        <p:spPr>
          <a:xfrm>
            <a:off x="5753100" y="0"/>
            <a:ext cx="6648450" cy="6858000"/>
          </a:xfrm>
          <a:prstGeom prst="rect">
            <a:avLst/>
          </a:prstGeom>
        </p:spPr>
      </p:pic>
      <p:sp>
        <p:nvSpPr>
          <p:cNvPr id="7" name="CuadroTexto 6"/>
          <p:cNvSpPr txBox="1"/>
          <p:nvPr/>
        </p:nvSpPr>
        <p:spPr>
          <a:xfrm>
            <a:off x="1764573" y="55053"/>
            <a:ext cx="2277979" cy="461665"/>
          </a:xfrm>
          <a:prstGeom prst="rect">
            <a:avLst/>
          </a:prstGeom>
          <a:solidFill>
            <a:srgbClr val="FF0000">
              <a:alpha val="30980"/>
            </a:srgbClr>
          </a:solidFill>
          <a:ln>
            <a:solidFill>
              <a:srgbClr val="C00000"/>
            </a:solidFill>
          </a:ln>
        </p:spPr>
        <p:txBody>
          <a:bodyPr wrap="square" rtlCol="0">
            <a:spAutoFit/>
          </a:bodyPr>
          <a:lstStyle/>
          <a:p>
            <a:pPr algn="ctr"/>
            <a:r>
              <a:rPr lang="es-MX" sz="2400" b="1" dirty="0"/>
              <a:t>veterinaria</a:t>
            </a:r>
          </a:p>
        </p:txBody>
      </p:sp>
      <p:sp>
        <p:nvSpPr>
          <p:cNvPr id="8" name="CuadroTexto 7"/>
          <p:cNvSpPr txBox="1"/>
          <p:nvPr/>
        </p:nvSpPr>
        <p:spPr>
          <a:xfrm>
            <a:off x="7938335" y="83674"/>
            <a:ext cx="2277979" cy="461665"/>
          </a:xfrm>
          <a:prstGeom prst="rect">
            <a:avLst/>
          </a:prstGeom>
          <a:solidFill>
            <a:srgbClr val="FF0000">
              <a:alpha val="30980"/>
            </a:srgbClr>
          </a:solidFill>
          <a:ln>
            <a:solidFill>
              <a:srgbClr val="C00000"/>
            </a:solidFill>
          </a:ln>
        </p:spPr>
        <p:txBody>
          <a:bodyPr wrap="square" rtlCol="0">
            <a:spAutoFit/>
          </a:bodyPr>
          <a:lstStyle/>
          <a:p>
            <a:pPr algn="ctr"/>
            <a:r>
              <a:rPr lang="es-MX" sz="2400" b="1" dirty="0"/>
              <a:t>zootecnia</a:t>
            </a:r>
          </a:p>
        </p:txBody>
      </p:sp>
      <p:pic>
        <p:nvPicPr>
          <p:cNvPr id="9" name="Imagen 8"/>
          <p:cNvPicPr>
            <a:picLocks noChangeAspect="1"/>
          </p:cNvPicPr>
          <p:nvPr/>
        </p:nvPicPr>
        <p:blipFill rotWithShape="1">
          <a:blip r:embed="rId2"/>
          <a:srcRect l="73101" t="9512" r="18875" b="84878"/>
          <a:stretch/>
        </p:blipFill>
        <p:spPr>
          <a:xfrm>
            <a:off x="4042552" y="0"/>
            <a:ext cx="1719552" cy="866274"/>
          </a:xfrm>
          <a:prstGeom prst="rect">
            <a:avLst/>
          </a:prstGeom>
        </p:spPr>
      </p:pic>
      <p:pic>
        <p:nvPicPr>
          <p:cNvPr id="10" name="Imagen 9"/>
          <p:cNvPicPr>
            <a:picLocks noChangeAspect="1"/>
          </p:cNvPicPr>
          <p:nvPr/>
        </p:nvPicPr>
        <p:blipFill rotWithShape="1">
          <a:blip r:embed="rId3"/>
          <a:srcRect l="72630" t="7728" r="18375" b="85186"/>
          <a:stretch/>
        </p:blipFill>
        <p:spPr>
          <a:xfrm>
            <a:off x="10216314" y="19505"/>
            <a:ext cx="1966160" cy="969452"/>
          </a:xfrm>
          <a:prstGeom prst="rect">
            <a:avLst/>
          </a:prstGeom>
        </p:spPr>
      </p:pic>
      <p:pic>
        <p:nvPicPr>
          <p:cNvPr id="11" name="Imagen 10"/>
          <p:cNvPicPr>
            <a:picLocks noChangeAspect="1"/>
          </p:cNvPicPr>
          <p:nvPr/>
        </p:nvPicPr>
        <p:blipFill rotWithShape="1">
          <a:blip r:embed="rId2"/>
          <a:srcRect l="64813" t="25107" r="18875" b="70020"/>
          <a:stretch/>
        </p:blipFill>
        <p:spPr>
          <a:xfrm>
            <a:off x="3010659" y="921327"/>
            <a:ext cx="3071304" cy="661188"/>
          </a:xfrm>
          <a:prstGeom prst="rect">
            <a:avLst/>
          </a:prstGeom>
          <a:ln w="38100" cap="sq">
            <a:solidFill>
              <a:srgbClr val="000000"/>
            </a:solidFill>
            <a:prstDash val="solid"/>
            <a:miter lim="800000"/>
          </a:ln>
          <a:effectLst>
            <a:outerShdw blurRad="50800" dist="152400" dir="13500000" algn="br" rotWithShape="0">
              <a:prstClr val="black">
                <a:alpha val="40000"/>
              </a:prstClr>
            </a:outerShdw>
          </a:effectLst>
        </p:spPr>
      </p:pic>
      <p:pic>
        <p:nvPicPr>
          <p:cNvPr id="13" name="Imagen 12"/>
          <p:cNvPicPr>
            <a:picLocks noChangeAspect="1"/>
          </p:cNvPicPr>
          <p:nvPr/>
        </p:nvPicPr>
        <p:blipFill rotWithShape="1">
          <a:blip r:embed="rId2"/>
          <a:srcRect l="64813" t="25107" r="18875" b="70020"/>
          <a:stretch/>
        </p:blipFill>
        <p:spPr>
          <a:xfrm>
            <a:off x="9077324" y="988957"/>
            <a:ext cx="3071304" cy="661188"/>
          </a:xfrm>
          <a:prstGeom prst="rect">
            <a:avLst/>
          </a:prstGeom>
          <a:ln w="38100" cap="sq">
            <a:solidFill>
              <a:srgbClr val="000000"/>
            </a:solidFill>
            <a:prstDash val="solid"/>
            <a:miter lim="800000"/>
          </a:ln>
          <a:effectLst>
            <a:outerShdw blurRad="50800" dist="152400" dir="13500000" algn="br" rotWithShape="0">
              <a:prstClr val="black">
                <a:alpha val="40000"/>
              </a:prstClr>
            </a:outerShdw>
          </a:effectLst>
        </p:spPr>
      </p:pic>
      <p:sp>
        <p:nvSpPr>
          <p:cNvPr id="14" name="Elipse 13"/>
          <p:cNvSpPr/>
          <p:nvPr/>
        </p:nvSpPr>
        <p:spPr>
          <a:xfrm>
            <a:off x="4902328" y="3311511"/>
            <a:ext cx="367504" cy="385011"/>
          </a:xfrm>
          <a:prstGeom prst="ellipse">
            <a:avLst/>
          </a:prstGeom>
          <a:solidFill>
            <a:srgbClr val="FF0000">
              <a:alpha val="27843"/>
            </a:srgbClr>
          </a:solidFill>
          <a:ln w="38100">
            <a:solidFill>
              <a:srgbClr val="C00000"/>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p:cNvSpPr/>
          <p:nvPr/>
        </p:nvSpPr>
        <p:spPr>
          <a:xfrm>
            <a:off x="5262544" y="3314338"/>
            <a:ext cx="367504" cy="385011"/>
          </a:xfrm>
          <a:prstGeom prst="ellipse">
            <a:avLst/>
          </a:prstGeom>
          <a:solidFill>
            <a:srgbClr val="FF0000">
              <a:alpha val="27843"/>
            </a:srgbClr>
          </a:solidFill>
          <a:ln w="38100">
            <a:solidFill>
              <a:srgbClr val="C00000"/>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p:cNvSpPr/>
          <p:nvPr/>
        </p:nvSpPr>
        <p:spPr>
          <a:xfrm>
            <a:off x="5206346" y="4565984"/>
            <a:ext cx="367504" cy="385011"/>
          </a:xfrm>
          <a:prstGeom prst="ellipse">
            <a:avLst/>
          </a:prstGeom>
          <a:solidFill>
            <a:srgbClr val="FF0000">
              <a:alpha val="27843"/>
            </a:srgbClr>
          </a:solidFill>
          <a:ln w="38100">
            <a:solidFill>
              <a:srgbClr val="C00000"/>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Elipse 16"/>
          <p:cNvSpPr/>
          <p:nvPr/>
        </p:nvSpPr>
        <p:spPr>
          <a:xfrm>
            <a:off x="11438021" y="3400379"/>
            <a:ext cx="367504" cy="385011"/>
          </a:xfrm>
          <a:prstGeom prst="ellipse">
            <a:avLst/>
          </a:prstGeom>
          <a:solidFill>
            <a:srgbClr val="FF0000">
              <a:alpha val="27843"/>
            </a:srgbClr>
          </a:solidFill>
          <a:ln w="38100">
            <a:solidFill>
              <a:srgbClr val="C00000"/>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Elipse 17"/>
          <p:cNvSpPr/>
          <p:nvPr/>
        </p:nvSpPr>
        <p:spPr>
          <a:xfrm>
            <a:off x="11433962" y="4465720"/>
            <a:ext cx="367504" cy="385011"/>
          </a:xfrm>
          <a:prstGeom prst="ellipse">
            <a:avLst/>
          </a:prstGeom>
          <a:solidFill>
            <a:srgbClr val="FF0000">
              <a:alpha val="27843"/>
            </a:srgbClr>
          </a:solidFill>
          <a:ln w="38100">
            <a:solidFill>
              <a:srgbClr val="C00000"/>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lipse 18"/>
          <p:cNvSpPr/>
          <p:nvPr/>
        </p:nvSpPr>
        <p:spPr>
          <a:xfrm>
            <a:off x="11781124" y="4465720"/>
            <a:ext cx="367504" cy="385011"/>
          </a:xfrm>
          <a:prstGeom prst="ellipse">
            <a:avLst/>
          </a:prstGeom>
          <a:solidFill>
            <a:srgbClr val="FF0000">
              <a:alpha val="27843"/>
            </a:srgbClr>
          </a:solidFill>
          <a:ln w="38100">
            <a:solidFill>
              <a:srgbClr val="C00000"/>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p:cNvSpPr/>
          <p:nvPr/>
        </p:nvSpPr>
        <p:spPr>
          <a:xfrm>
            <a:off x="11435708" y="5469354"/>
            <a:ext cx="367504" cy="385011"/>
          </a:xfrm>
          <a:prstGeom prst="ellipse">
            <a:avLst/>
          </a:prstGeom>
          <a:solidFill>
            <a:srgbClr val="FF0000">
              <a:alpha val="27843"/>
            </a:srgbClr>
          </a:solidFill>
          <a:ln w="38100">
            <a:solidFill>
              <a:srgbClr val="C00000"/>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Elipse 21"/>
          <p:cNvSpPr/>
          <p:nvPr/>
        </p:nvSpPr>
        <p:spPr>
          <a:xfrm>
            <a:off x="11742512" y="5488403"/>
            <a:ext cx="367504" cy="385011"/>
          </a:xfrm>
          <a:prstGeom prst="ellipse">
            <a:avLst/>
          </a:prstGeom>
          <a:solidFill>
            <a:srgbClr val="FF0000">
              <a:alpha val="27843"/>
            </a:srgbClr>
          </a:solidFill>
          <a:ln w="38100">
            <a:solidFill>
              <a:srgbClr val="C00000"/>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Elipse 22"/>
          <p:cNvSpPr/>
          <p:nvPr/>
        </p:nvSpPr>
        <p:spPr>
          <a:xfrm>
            <a:off x="11716936" y="6472988"/>
            <a:ext cx="367504" cy="385011"/>
          </a:xfrm>
          <a:prstGeom prst="ellipse">
            <a:avLst/>
          </a:prstGeom>
          <a:solidFill>
            <a:srgbClr val="FF0000">
              <a:alpha val="27843"/>
            </a:srgbClr>
          </a:solidFill>
          <a:ln w="38100">
            <a:solidFill>
              <a:srgbClr val="C00000"/>
            </a:solid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3624049" y="5038757"/>
            <a:ext cx="4258102" cy="1631216"/>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000" b="1" dirty="0" err="1" smtClean="0"/>
              <a:t>Latindex</a:t>
            </a:r>
            <a:r>
              <a:rPr lang="es-MX" sz="2000" b="1" dirty="0" smtClean="0"/>
              <a:t> </a:t>
            </a:r>
            <a:r>
              <a:rPr lang="es-MX" sz="2000" dirty="0" smtClean="0"/>
              <a:t>distingue las revistas del </a:t>
            </a:r>
            <a:r>
              <a:rPr lang="es-MX" sz="2000" b="1" dirty="0" smtClean="0"/>
              <a:t>Directorio</a:t>
            </a:r>
            <a:r>
              <a:rPr lang="es-MX" sz="2000" dirty="0" smtClean="0"/>
              <a:t> y las del </a:t>
            </a:r>
            <a:r>
              <a:rPr lang="es-MX" sz="2000" b="1" dirty="0" smtClean="0"/>
              <a:t>Catálogo</a:t>
            </a:r>
          </a:p>
          <a:p>
            <a:pPr algn="ctr"/>
            <a:endParaRPr lang="es-MX" sz="2000" b="1" dirty="0" smtClean="0"/>
          </a:p>
          <a:p>
            <a:pPr algn="ctr"/>
            <a:r>
              <a:rPr lang="es-MX" sz="2000" dirty="0" smtClean="0"/>
              <a:t>Las revistas del </a:t>
            </a:r>
            <a:r>
              <a:rPr lang="es-MX" sz="2000" b="1" dirty="0" smtClean="0"/>
              <a:t>Catálogo</a:t>
            </a:r>
            <a:r>
              <a:rPr lang="es-MX" sz="2000" dirty="0" smtClean="0"/>
              <a:t> aprueban puntaje de calidad editorial</a:t>
            </a:r>
            <a:endParaRPr lang="es-MX" sz="2000" dirty="0"/>
          </a:p>
        </p:txBody>
      </p:sp>
    </p:spTree>
    <p:extLst>
      <p:ext uri="{BB962C8B-B14F-4D97-AF65-F5344CB8AC3E}">
        <p14:creationId xmlns:p14="http://schemas.microsoft.com/office/powerpoint/2010/main" val="169946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animEffect transition="in" filter="fade">
                                      <p:cBhvr>
                                        <p:cTn id="68" dur="500"/>
                                        <p:tgtEl>
                                          <p:spTgt spid="1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Effect transition="in" filter="fade">
                                      <p:cBhvr>
                                        <p:cTn id="73" dur="500"/>
                                        <p:tgtEl>
                                          <p:spTgt spid="20"/>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animEffect transition="in" filter="fade">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p:cTn id="88" dur="500" fill="hold"/>
                                        <p:tgtEl>
                                          <p:spTgt spid="21"/>
                                        </p:tgtEl>
                                        <p:attrNameLst>
                                          <p:attrName>ppt_w</p:attrName>
                                        </p:attrNameLst>
                                      </p:cBhvr>
                                      <p:tavLst>
                                        <p:tav tm="0">
                                          <p:val>
                                            <p:fltVal val="0"/>
                                          </p:val>
                                        </p:tav>
                                        <p:tav tm="100000">
                                          <p:val>
                                            <p:strVal val="#ppt_w"/>
                                          </p:val>
                                        </p:tav>
                                      </p:tavLst>
                                    </p:anim>
                                    <p:anim calcmode="lin" valueType="num">
                                      <p:cBhvr>
                                        <p:cTn id="89" dur="500" fill="hold"/>
                                        <p:tgtEl>
                                          <p:spTgt spid="21"/>
                                        </p:tgtEl>
                                        <p:attrNameLst>
                                          <p:attrName>ppt_h</p:attrName>
                                        </p:attrNameLst>
                                      </p:cBhvr>
                                      <p:tavLst>
                                        <p:tav tm="0">
                                          <p:val>
                                            <p:fltVal val="0"/>
                                          </p:val>
                                        </p:tav>
                                        <p:tav tm="100000">
                                          <p:val>
                                            <p:strVal val="#ppt_h"/>
                                          </p:val>
                                        </p:tav>
                                      </p:tavLst>
                                    </p:anim>
                                    <p:animEffect transition="in" filter="fade">
                                      <p:cBhvr>
                                        <p:cTn id="9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17" grpId="0" animBg="1"/>
      <p:bldP spid="18" grpId="0" animBg="1"/>
      <p:bldP spid="19" grpId="0" animBg="1"/>
      <p:bldP spid="20" grpId="0" animBg="1"/>
      <p:bldP spid="22" grpId="0" animBg="1"/>
      <p:bldP spid="23"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3"/>
          <p:cNvPicPr>
            <a:picLocks noChangeAspect="1"/>
          </p:cNvPicPr>
          <p:nvPr/>
        </p:nvPicPr>
        <p:blipFill>
          <a:blip r:embed="rId3">
            <a:extLst>
              <a:ext uri="{28A0092B-C50C-407E-A947-70E740481C1C}">
                <a14:useLocalDpi xmlns:a14="http://schemas.microsoft.com/office/drawing/2010/main" val="0"/>
              </a:ext>
            </a:extLst>
          </a:blip>
          <a:srcRect l="36613" t="5901" r="28345" b="33900"/>
          <a:stretch>
            <a:fillRect/>
          </a:stretch>
        </p:blipFill>
        <p:spPr bwMode="auto">
          <a:xfrm>
            <a:off x="1524000" y="1588"/>
            <a:ext cx="4427538"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Imagen 4"/>
          <p:cNvPicPr>
            <a:picLocks noChangeAspect="1"/>
          </p:cNvPicPr>
          <p:nvPr/>
        </p:nvPicPr>
        <p:blipFill>
          <a:blip r:embed="rId4">
            <a:extLst>
              <a:ext uri="{28A0092B-C50C-407E-A947-70E740481C1C}">
                <a14:useLocalDpi xmlns:a14="http://schemas.microsoft.com/office/drawing/2010/main" val="0"/>
              </a:ext>
            </a:extLst>
          </a:blip>
          <a:srcRect l="36613" t="5901" r="28345" b="5202"/>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1524000" y="1152144"/>
            <a:ext cx="4427538" cy="256032"/>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Flecha abajo 1"/>
          <p:cNvSpPr/>
          <p:nvPr/>
        </p:nvSpPr>
        <p:spPr>
          <a:xfrm rot="16200000">
            <a:off x="552609" y="805275"/>
            <a:ext cx="704088" cy="949770"/>
          </a:xfrm>
          <a:prstGeom prst="downArrow">
            <a:avLst/>
          </a:prstGeom>
          <a:effectLst>
            <a:outerShdw blurRad="50800" dist="1524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MX"/>
          </a:p>
        </p:txBody>
      </p:sp>
      <p:sp>
        <p:nvSpPr>
          <p:cNvPr id="6" name="Rectángulo 5"/>
          <p:cNvSpPr/>
          <p:nvPr/>
        </p:nvSpPr>
        <p:spPr>
          <a:xfrm>
            <a:off x="1524000" y="3857897"/>
            <a:ext cx="4427538" cy="191589"/>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Rectángulo 6"/>
          <p:cNvSpPr/>
          <p:nvPr/>
        </p:nvSpPr>
        <p:spPr>
          <a:xfrm>
            <a:off x="1524000" y="6359870"/>
            <a:ext cx="4427538" cy="191589"/>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7"/>
          <p:cNvSpPr/>
          <p:nvPr/>
        </p:nvSpPr>
        <p:spPr>
          <a:xfrm>
            <a:off x="1524000" y="5892220"/>
            <a:ext cx="4427538" cy="191589"/>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ctángulo 8"/>
          <p:cNvSpPr/>
          <p:nvPr/>
        </p:nvSpPr>
        <p:spPr>
          <a:xfrm>
            <a:off x="1519646" y="918319"/>
            <a:ext cx="4427538" cy="191589"/>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p:cNvSpPr/>
          <p:nvPr/>
        </p:nvSpPr>
        <p:spPr>
          <a:xfrm>
            <a:off x="6087290" y="988142"/>
            <a:ext cx="4580709" cy="172430"/>
          </a:xfrm>
          <a:prstGeom prst="rect">
            <a:avLst/>
          </a:prstGeom>
          <a:solidFill>
            <a:srgbClr val="FF0000">
              <a:alpha val="27843"/>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Rectángulo 10"/>
          <p:cNvSpPr/>
          <p:nvPr/>
        </p:nvSpPr>
        <p:spPr>
          <a:xfrm>
            <a:off x="6095999" y="1632204"/>
            <a:ext cx="4572000" cy="191589"/>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Rectángulo 11"/>
          <p:cNvSpPr/>
          <p:nvPr/>
        </p:nvSpPr>
        <p:spPr>
          <a:xfrm>
            <a:off x="6104710" y="4395069"/>
            <a:ext cx="4572000" cy="191589"/>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Rectángulo 12"/>
          <p:cNvSpPr/>
          <p:nvPr/>
        </p:nvSpPr>
        <p:spPr>
          <a:xfrm>
            <a:off x="6104710" y="5220978"/>
            <a:ext cx="4572000" cy="191589"/>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Rectángulo 13"/>
          <p:cNvSpPr/>
          <p:nvPr/>
        </p:nvSpPr>
        <p:spPr>
          <a:xfrm>
            <a:off x="6087290" y="4962495"/>
            <a:ext cx="4572000" cy="191589"/>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6017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n 1"/>
          <p:cNvPicPr>
            <a:picLocks noChangeAspect="1"/>
          </p:cNvPicPr>
          <p:nvPr/>
        </p:nvPicPr>
        <p:blipFill>
          <a:blip r:embed="rId2">
            <a:extLst>
              <a:ext uri="{28A0092B-C50C-407E-A947-70E740481C1C}">
                <a14:useLocalDpi xmlns:a14="http://schemas.microsoft.com/office/drawing/2010/main" val="0"/>
              </a:ext>
            </a:extLst>
          </a:blip>
          <a:srcRect l="36618" t="42700" r="28732" b="34122"/>
          <a:stretch>
            <a:fillRect/>
          </a:stretch>
        </p:blipFill>
        <p:spPr bwMode="auto">
          <a:xfrm>
            <a:off x="1503362" y="0"/>
            <a:ext cx="4137026"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Imagen 2"/>
          <p:cNvPicPr>
            <a:picLocks noChangeAspect="1"/>
          </p:cNvPicPr>
          <p:nvPr/>
        </p:nvPicPr>
        <p:blipFill>
          <a:blip r:embed="rId3">
            <a:extLst>
              <a:ext uri="{28A0092B-C50C-407E-A947-70E740481C1C}">
                <a14:useLocalDpi xmlns:a14="http://schemas.microsoft.com/office/drawing/2010/main" val="0"/>
              </a:ext>
            </a:extLst>
          </a:blip>
          <a:srcRect l="36613" t="7301" r="28345" b="4500"/>
          <a:stretch>
            <a:fillRect/>
          </a:stretch>
        </p:blipFill>
        <p:spPr bwMode="auto">
          <a:xfrm>
            <a:off x="5640388" y="26988"/>
            <a:ext cx="4824412" cy="683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1503362" y="1415845"/>
            <a:ext cx="4137026" cy="141493"/>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Rectángulo 4"/>
          <p:cNvSpPr/>
          <p:nvPr/>
        </p:nvSpPr>
        <p:spPr>
          <a:xfrm>
            <a:off x="1503362" y="1118419"/>
            <a:ext cx="4137026" cy="141493"/>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5"/>
          <p:cNvSpPr/>
          <p:nvPr/>
        </p:nvSpPr>
        <p:spPr>
          <a:xfrm>
            <a:off x="5640388" y="1895167"/>
            <a:ext cx="4824412" cy="150307"/>
          </a:xfrm>
          <a:prstGeom prst="rect">
            <a:avLst/>
          </a:prstGeom>
          <a:solidFill>
            <a:srgbClr val="FF0000">
              <a:alpha val="27843"/>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Rectángulo 6"/>
          <p:cNvSpPr/>
          <p:nvPr/>
        </p:nvSpPr>
        <p:spPr>
          <a:xfrm>
            <a:off x="5640388" y="2072462"/>
            <a:ext cx="4824412" cy="120131"/>
          </a:xfrm>
          <a:prstGeom prst="rect">
            <a:avLst/>
          </a:prstGeom>
          <a:solidFill>
            <a:srgbClr val="FF0000">
              <a:alpha val="27843"/>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ctángulo 8"/>
          <p:cNvSpPr/>
          <p:nvPr/>
        </p:nvSpPr>
        <p:spPr>
          <a:xfrm>
            <a:off x="5640388" y="5879338"/>
            <a:ext cx="4824412" cy="150307"/>
          </a:xfrm>
          <a:prstGeom prst="rect">
            <a:avLst/>
          </a:prstGeom>
          <a:solidFill>
            <a:srgbClr val="FF0000">
              <a:alpha val="27843"/>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Flecha abajo 9"/>
          <p:cNvSpPr/>
          <p:nvPr/>
        </p:nvSpPr>
        <p:spPr>
          <a:xfrm rot="16200000">
            <a:off x="4746558" y="1496630"/>
            <a:ext cx="704088" cy="949770"/>
          </a:xfrm>
          <a:prstGeom prst="downArrow">
            <a:avLst/>
          </a:prstGeom>
          <a:effectLst>
            <a:outerShdw blurRad="50800" dist="1524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MX"/>
          </a:p>
        </p:txBody>
      </p:sp>
      <p:sp>
        <p:nvSpPr>
          <p:cNvPr id="2" name="CuadroTexto 1"/>
          <p:cNvSpPr txBox="1"/>
          <p:nvPr/>
        </p:nvSpPr>
        <p:spPr>
          <a:xfrm>
            <a:off x="79514" y="1861216"/>
            <a:ext cx="4620182" cy="4978286"/>
          </a:xfrm>
          <a:prstGeom prst="rect">
            <a:avLst/>
          </a:prstGeom>
          <a:noFill/>
        </p:spPr>
        <p:txBody>
          <a:bodyPr wrap="square" rtlCol="0">
            <a:spAutoFit/>
          </a:bodyPr>
          <a:lstStyle/>
          <a:p>
            <a:r>
              <a:rPr lang="es-MX" sz="1200" b="1" u="sng" dirty="0">
                <a:solidFill>
                  <a:schemeClr val="bg1">
                    <a:lumMod val="50000"/>
                  </a:schemeClr>
                </a:solidFill>
              </a:rPr>
              <a:t>Posición de los portales mexicanos en el ranking jul 2014 - jul 2016</a:t>
            </a:r>
            <a:r>
              <a:rPr lang="es-MX" sz="1200" b="1" u="sng" dirty="0" smtClean="0">
                <a:solidFill>
                  <a:schemeClr val="bg1">
                    <a:lumMod val="50000"/>
                  </a:schemeClr>
                </a:solidFill>
              </a:rPr>
              <a:t>:</a:t>
            </a:r>
          </a:p>
          <a:p>
            <a:endParaRPr lang="es-MX" sz="800" b="1" u="sng" dirty="0">
              <a:solidFill>
                <a:schemeClr val="bg1">
                  <a:lumMod val="50000"/>
                </a:schemeClr>
              </a:solidFill>
            </a:endParaRPr>
          </a:p>
          <a:p>
            <a:r>
              <a:rPr lang="es-MX" sz="1100" b="1" dirty="0" smtClean="0">
                <a:solidFill>
                  <a:srgbClr val="0070C0"/>
                </a:solidFill>
              </a:rPr>
              <a:t>Julio 2016</a:t>
            </a:r>
          </a:p>
          <a:p>
            <a:r>
              <a:rPr lang="es-MX" sz="1000" b="1" dirty="0" smtClean="0">
                <a:solidFill>
                  <a:schemeClr val="bg1">
                    <a:lumMod val="50000"/>
                  </a:schemeClr>
                </a:solidFill>
              </a:rPr>
              <a:t>18. </a:t>
            </a:r>
            <a:r>
              <a:rPr lang="es-MX" sz="1000" b="1" dirty="0" err="1" smtClean="0">
                <a:solidFill>
                  <a:schemeClr val="bg1">
                    <a:lumMod val="50000"/>
                  </a:schemeClr>
                </a:solidFill>
              </a:rPr>
              <a:t>RedALyC</a:t>
            </a:r>
            <a:endParaRPr lang="es-MX" sz="1000" b="1" dirty="0" smtClean="0">
              <a:solidFill>
                <a:schemeClr val="bg1">
                  <a:lumMod val="50000"/>
                </a:schemeClr>
              </a:solidFill>
            </a:endParaRPr>
          </a:p>
          <a:p>
            <a:r>
              <a:rPr lang="es-MX" sz="1000" b="1" dirty="0" smtClean="0">
                <a:solidFill>
                  <a:schemeClr val="bg1">
                    <a:lumMod val="50000"/>
                  </a:schemeClr>
                </a:solidFill>
              </a:rPr>
              <a:t>29. </a:t>
            </a:r>
            <a:r>
              <a:rPr lang="es-MX" sz="1000" b="1" dirty="0" err="1" smtClean="0">
                <a:solidFill>
                  <a:schemeClr val="bg1">
                    <a:lumMod val="50000"/>
                  </a:schemeClr>
                </a:solidFill>
              </a:rPr>
              <a:t>SciELO</a:t>
            </a:r>
            <a:r>
              <a:rPr lang="es-MX" sz="1000" b="1" dirty="0" smtClean="0">
                <a:solidFill>
                  <a:schemeClr val="bg1">
                    <a:lumMod val="50000"/>
                  </a:schemeClr>
                </a:solidFill>
              </a:rPr>
              <a:t>-México</a:t>
            </a:r>
            <a:endParaRPr lang="es-MX" sz="1000" b="1" u="sng" dirty="0">
              <a:solidFill>
                <a:schemeClr val="bg1">
                  <a:lumMod val="50000"/>
                </a:schemeClr>
              </a:solidFill>
            </a:endParaRPr>
          </a:p>
          <a:p>
            <a:r>
              <a:rPr lang="es-MX" sz="1000" b="1" dirty="0" smtClean="0">
                <a:solidFill>
                  <a:schemeClr val="bg1">
                    <a:lumMod val="50000"/>
                  </a:schemeClr>
                </a:solidFill>
              </a:rPr>
              <a:t>55. Portal de Revistas Científicas y Arbitradas de la UNAM</a:t>
            </a:r>
          </a:p>
          <a:p>
            <a:r>
              <a:rPr lang="es-MX" sz="1000" b="1" dirty="0" smtClean="0">
                <a:solidFill>
                  <a:schemeClr val="bg1">
                    <a:lumMod val="50000"/>
                  </a:schemeClr>
                </a:solidFill>
              </a:rPr>
              <a:t>110. </a:t>
            </a:r>
            <a:r>
              <a:rPr lang="es-MX" sz="1050" b="1" dirty="0" err="1" smtClean="0">
                <a:solidFill>
                  <a:srgbClr val="C00000"/>
                </a:solidFill>
              </a:rPr>
              <a:t>Biblat</a:t>
            </a:r>
            <a:endParaRPr lang="es-MX" sz="1050" b="1" dirty="0" smtClean="0">
              <a:solidFill>
                <a:srgbClr val="C00000"/>
              </a:solidFill>
            </a:endParaRPr>
          </a:p>
          <a:p>
            <a:r>
              <a:rPr lang="es-MX" sz="1000" b="1" dirty="0" smtClean="0">
                <a:solidFill>
                  <a:schemeClr val="bg1">
                    <a:lumMod val="50000"/>
                  </a:schemeClr>
                </a:solidFill>
              </a:rPr>
              <a:t>134. Académica Repositorio Digital</a:t>
            </a:r>
          </a:p>
          <a:p>
            <a:r>
              <a:rPr lang="es-MX" sz="1000" b="1" dirty="0" smtClean="0">
                <a:solidFill>
                  <a:schemeClr val="bg1">
                    <a:lumMod val="50000"/>
                  </a:schemeClr>
                </a:solidFill>
              </a:rPr>
              <a:t>171. REMERI. Red Mexicana de Repositorios Institucionales</a:t>
            </a:r>
          </a:p>
          <a:p>
            <a:endParaRPr lang="es-MX" sz="1200" b="1" u="sng" dirty="0">
              <a:solidFill>
                <a:schemeClr val="bg1">
                  <a:lumMod val="50000"/>
                </a:schemeClr>
              </a:solidFill>
            </a:endParaRPr>
          </a:p>
          <a:p>
            <a:r>
              <a:rPr lang="es-MX" sz="1000" b="1" dirty="0" smtClean="0">
                <a:solidFill>
                  <a:srgbClr val="0070C0"/>
                </a:solidFill>
              </a:rPr>
              <a:t>Enero </a:t>
            </a:r>
            <a:r>
              <a:rPr lang="es-MX" sz="1000" b="1" dirty="0">
                <a:solidFill>
                  <a:srgbClr val="0070C0"/>
                </a:solidFill>
              </a:rPr>
              <a:t>2016</a:t>
            </a:r>
          </a:p>
          <a:p>
            <a:r>
              <a:rPr lang="es-MX" sz="1000" b="1" dirty="0" smtClean="0">
                <a:solidFill>
                  <a:schemeClr val="bg1">
                    <a:lumMod val="50000"/>
                  </a:schemeClr>
                </a:solidFill>
              </a:rPr>
              <a:t>15. </a:t>
            </a:r>
            <a:r>
              <a:rPr lang="es-MX" sz="1000" b="1" dirty="0" err="1">
                <a:solidFill>
                  <a:schemeClr val="bg1">
                    <a:lumMod val="50000"/>
                  </a:schemeClr>
                </a:solidFill>
              </a:rPr>
              <a:t>RedALyC</a:t>
            </a:r>
            <a:endParaRPr lang="es-MX" sz="1000" b="1" dirty="0">
              <a:solidFill>
                <a:schemeClr val="bg1">
                  <a:lumMod val="50000"/>
                </a:schemeClr>
              </a:solidFill>
            </a:endParaRPr>
          </a:p>
          <a:p>
            <a:r>
              <a:rPr lang="es-MX" sz="1000" b="1" dirty="0" smtClean="0">
                <a:solidFill>
                  <a:schemeClr val="bg1">
                    <a:lumMod val="50000"/>
                  </a:schemeClr>
                </a:solidFill>
              </a:rPr>
              <a:t>28. </a:t>
            </a:r>
            <a:r>
              <a:rPr lang="es-MX" sz="1000" b="1" dirty="0" err="1">
                <a:solidFill>
                  <a:schemeClr val="bg1">
                    <a:lumMod val="50000"/>
                  </a:schemeClr>
                </a:solidFill>
              </a:rPr>
              <a:t>SciELO</a:t>
            </a:r>
            <a:r>
              <a:rPr lang="es-MX" sz="1000" b="1" dirty="0">
                <a:solidFill>
                  <a:schemeClr val="bg1">
                    <a:lumMod val="50000"/>
                  </a:schemeClr>
                </a:solidFill>
              </a:rPr>
              <a:t>-México</a:t>
            </a:r>
            <a:endParaRPr lang="es-MX" sz="1000" b="1" u="sng" dirty="0">
              <a:solidFill>
                <a:schemeClr val="bg1">
                  <a:lumMod val="50000"/>
                </a:schemeClr>
              </a:solidFill>
            </a:endParaRPr>
          </a:p>
          <a:p>
            <a:r>
              <a:rPr lang="es-MX" sz="1000" b="1" dirty="0" smtClean="0">
                <a:solidFill>
                  <a:schemeClr val="bg1">
                    <a:lumMod val="50000"/>
                  </a:schemeClr>
                </a:solidFill>
              </a:rPr>
              <a:t>48. </a:t>
            </a:r>
            <a:r>
              <a:rPr lang="es-MX" sz="1000" b="1" dirty="0">
                <a:solidFill>
                  <a:schemeClr val="bg1">
                    <a:lumMod val="50000"/>
                  </a:schemeClr>
                </a:solidFill>
              </a:rPr>
              <a:t>Portal de Revistas Científicas y Arbitradas de la UNAM</a:t>
            </a:r>
          </a:p>
          <a:p>
            <a:r>
              <a:rPr lang="es-MX" sz="1000" b="1" dirty="0" smtClean="0">
                <a:solidFill>
                  <a:schemeClr val="bg1">
                    <a:lumMod val="50000"/>
                  </a:schemeClr>
                </a:solidFill>
              </a:rPr>
              <a:t>81. </a:t>
            </a:r>
            <a:r>
              <a:rPr lang="es-MX" sz="1000" b="1" dirty="0" err="1">
                <a:solidFill>
                  <a:srgbClr val="C00000"/>
                </a:solidFill>
              </a:rPr>
              <a:t>Biblat</a:t>
            </a:r>
            <a:endParaRPr lang="es-MX" sz="1000" b="1" dirty="0">
              <a:solidFill>
                <a:srgbClr val="C00000"/>
              </a:solidFill>
            </a:endParaRPr>
          </a:p>
          <a:p>
            <a:r>
              <a:rPr lang="es-MX" sz="1000" b="1" dirty="0" smtClean="0">
                <a:solidFill>
                  <a:schemeClr val="bg1">
                    <a:lumMod val="50000"/>
                  </a:schemeClr>
                </a:solidFill>
              </a:rPr>
              <a:t>102. </a:t>
            </a:r>
            <a:r>
              <a:rPr lang="es-MX" sz="1000" b="1" dirty="0">
                <a:solidFill>
                  <a:schemeClr val="bg1">
                    <a:lumMod val="50000"/>
                  </a:schemeClr>
                </a:solidFill>
              </a:rPr>
              <a:t>Académica Repositorio </a:t>
            </a:r>
            <a:r>
              <a:rPr lang="es-MX" sz="1000" b="1" dirty="0" smtClean="0">
                <a:solidFill>
                  <a:schemeClr val="bg1">
                    <a:lumMod val="50000"/>
                  </a:schemeClr>
                </a:solidFill>
              </a:rPr>
              <a:t>Digital</a:t>
            </a:r>
            <a:endParaRPr lang="es-MX" sz="1000" b="1" dirty="0">
              <a:solidFill>
                <a:schemeClr val="bg1">
                  <a:lumMod val="50000"/>
                </a:schemeClr>
              </a:solidFill>
            </a:endParaRPr>
          </a:p>
          <a:p>
            <a:r>
              <a:rPr lang="es-MX" sz="1000" b="1" dirty="0" smtClean="0">
                <a:solidFill>
                  <a:schemeClr val="bg1">
                    <a:lumMod val="50000"/>
                  </a:schemeClr>
                </a:solidFill>
              </a:rPr>
              <a:t>159. </a:t>
            </a:r>
            <a:r>
              <a:rPr lang="es-MX" sz="1000" b="1" dirty="0">
                <a:solidFill>
                  <a:schemeClr val="bg1">
                    <a:lumMod val="50000"/>
                  </a:schemeClr>
                </a:solidFill>
              </a:rPr>
              <a:t>REMERI. Red Mexicana de Repositorios Institucionales</a:t>
            </a:r>
          </a:p>
          <a:p>
            <a:endParaRPr lang="es-MX" sz="1200" b="1" u="sng" dirty="0" smtClean="0">
              <a:solidFill>
                <a:schemeClr val="bg1">
                  <a:lumMod val="50000"/>
                </a:schemeClr>
              </a:solidFill>
            </a:endParaRPr>
          </a:p>
          <a:p>
            <a:r>
              <a:rPr lang="es-MX" sz="1000" b="1" dirty="0" smtClean="0">
                <a:solidFill>
                  <a:srgbClr val="0070C0"/>
                </a:solidFill>
              </a:rPr>
              <a:t>Julio 2015</a:t>
            </a:r>
            <a:endParaRPr lang="es-MX" sz="1000" b="1" dirty="0">
              <a:solidFill>
                <a:srgbClr val="0070C0"/>
              </a:solidFill>
            </a:endParaRPr>
          </a:p>
          <a:p>
            <a:r>
              <a:rPr lang="es-MX" sz="1000" b="1" dirty="0" smtClean="0">
                <a:solidFill>
                  <a:schemeClr val="bg1">
                    <a:lumMod val="50000"/>
                  </a:schemeClr>
                </a:solidFill>
              </a:rPr>
              <a:t>18. </a:t>
            </a:r>
            <a:r>
              <a:rPr lang="es-MX" sz="1000" b="1" dirty="0" err="1" smtClean="0">
                <a:solidFill>
                  <a:schemeClr val="bg1">
                    <a:lumMod val="50000"/>
                  </a:schemeClr>
                </a:solidFill>
              </a:rPr>
              <a:t>SciELO</a:t>
            </a:r>
            <a:r>
              <a:rPr lang="es-MX" sz="1000" b="1" dirty="0" smtClean="0">
                <a:solidFill>
                  <a:schemeClr val="bg1">
                    <a:lumMod val="50000"/>
                  </a:schemeClr>
                </a:solidFill>
              </a:rPr>
              <a:t>-México</a:t>
            </a:r>
            <a:endParaRPr lang="es-MX" sz="1000" b="1" dirty="0">
              <a:solidFill>
                <a:schemeClr val="bg1">
                  <a:lumMod val="50000"/>
                </a:schemeClr>
              </a:solidFill>
            </a:endParaRPr>
          </a:p>
          <a:p>
            <a:r>
              <a:rPr lang="es-MX" sz="1000" b="1" dirty="0" smtClean="0">
                <a:solidFill>
                  <a:schemeClr val="bg1">
                    <a:lumMod val="50000"/>
                  </a:schemeClr>
                </a:solidFill>
              </a:rPr>
              <a:t>19. </a:t>
            </a:r>
            <a:r>
              <a:rPr lang="es-MX" sz="1000" b="1" dirty="0" err="1" smtClean="0">
                <a:solidFill>
                  <a:schemeClr val="bg1">
                    <a:lumMod val="50000"/>
                  </a:schemeClr>
                </a:solidFill>
              </a:rPr>
              <a:t>RedALyC</a:t>
            </a:r>
            <a:endParaRPr lang="es-MX" sz="1000" b="1" u="sng" dirty="0">
              <a:solidFill>
                <a:schemeClr val="bg1">
                  <a:lumMod val="50000"/>
                </a:schemeClr>
              </a:solidFill>
            </a:endParaRPr>
          </a:p>
          <a:p>
            <a:r>
              <a:rPr lang="es-MX" sz="1000" b="1" dirty="0" smtClean="0">
                <a:solidFill>
                  <a:schemeClr val="bg1">
                    <a:lumMod val="50000"/>
                  </a:schemeClr>
                </a:solidFill>
              </a:rPr>
              <a:t>74. </a:t>
            </a:r>
            <a:r>
              <a:rPr lang="es-MX" sz="1000" b="1" dirty="0" err="1">
                <a:solidFill>
                  <a:srgbClr val="C00000"/>
                </a:solidFill>
              </a:rPr>
              <a:t>Biblat</a:t>
            </a:r>
            <a:endParaRPr lang="es-MX" sz="1000" b="1" dirty="0">
              <a:solidFill>
                <a:srgbClr val="C00000"/>
              </a:solidFill>
            </a:endParaRPr>
          </a:p>
          <a:p>
            <a:r>
              <a:rPr lang="es-MX" sz="1000" b="1" dirty="0" smtClean="0">
                <a:solidFill>
                  <a:schemeClr val="bg1">
                    <a:lumMod val="50000"/>
                  </a:schemeClr>
                </a:solidFill>
              </a:rPr>
              <a:t>94. </a:t>
            </a:r>
            <a:r>
              <a:rPr lang="es-MX" sz="1000" b="1" dirty="0">
                <a:solidFill>
                  <a:schemeClr val="bg1">
                    <a:lumMod val="50000"/>
                  </a:schemeClr>
                </a:solidFill>
              </a:rPr>
              <a:t>Académica Repositorio Digital</a:t>
            </a:r>
          </a:p>
          <a:p>
            <a:r>
              <a:rPr lang="es-MX" sz="1000" b="1" dirty="0" smtClean="0">
                <a:solidFill>
                  <a:schemeClr val="bg1">
                    <a:lumMod val="50000"/>
                  </a:schemeClr>
                </a:solidFill>
              </a:rPr>
              <a:t>141. </a:t>
            </a:r>
            <a:r>
              <a:rPr lang="es-MX" sz="1000" b="1" dirty="0">
                <a:solidFill>
                  <a:schemeClr val="bg1">
                    <a:lumMod val="50000"/>
                  </a:schemeClr>
                </a:solidFill>
              </a:rPr>
              <a:t>REMERI. Red Mexicana de Repositorios Institucionales</a:t>
            </a:r>
          </a:p>
          <a:p>
            <a:endParaRPr lang="es-MX" sz="1200" b="1" u="sng" dirty="0">
              <a:solidFill>
                <a:schemeClr val="bg1">
                  <a:lumMod val="50000"/>
                </a:schemeClr>
              </a:solidFill>
            </a:endParaRPr>
          </a:p>
          <a:p>
            <a:r>
              <a:rPr lang="es-MX" sz="1000" b="1" dirty="0" smtClean="0">
                <a:solidFill>
                  <a:srgbClr val="0070C0"/>
                </a:solidFill>
              </a:rPr>
              <a:t>Julio 2014</a:t>
            </a:r>
            <a:endParaRPr lang="es-MX" sz="1000" b="1" dirty="0">
              <a:solidFill>
                <a:srgbClr val="0070C0"/>
              </a:solidFill>
            </a:endParaRPr>
          </a:p>
          <a:p>
            <a:r>
              <a:rPr lang="es-MX" sz="1000" b="1" dirty="0" smtClean="0">
                <a:solidFill>
                  <a:schemeClr val="bg1">
                    <a:lumMod val="50000"/>
                  </a:schemeClr>
                </a:solidFill>
              </a:rPr>
              <a:t>12. </a:t>
            </a:r>
            <a:r>
              <a:rPr lang="es-MX" sz="1000" b="1" dirty="0" err="1">
                <a:solidFill>
                  <a:schemeClr val="bg1">
                    <a:lumMod val="50000"/>
                  </a:schemeClr>
                </a:solidFill>
              </a:rPr>
              <a:t>RedALyC</a:t>
            </a:r>
            <a:endParaRPr lang="es-MX" sz="1000" b="1" dirty="0">
              <a:solidFill>
                <a:schemeClr val="bg1">
                  <a:lumMod val="50000"/>
                </a:schemeClr>
              </a:solidFill>
            </a:endParaRPr>
          </a:p>
          <a:p>
            <a:r>
              <a:rPr lang="es-MX" sz="1000" b="1" dirty="0" smtClean="0">
                <a:solidFill>
                  <a:schemeClr val="bg1">
                    <a:lumMod val="50000"/>
                  </a:schemeClr>
                </a:solidFill>
              </a:rPr>
              <a:t>14. </a:t>
            </a:r>
            <a:r>
              <a:rPr lang="es-MX" sz="1000" b="1" dirty="0" err="1">
                <a:solidFill>
                  <a:schemeClr val="bg1">
                    <a:lumMod val="50000"/>
                  </a:schemeClr>
                </a:solidFill>
              </a:rPr>
              <a:t>SciELO</a:t>
            </a:r>
            <a:r>
              <a:rPr lang="es-MX" sz="1000" b="1" dirty="0">
                <a:solidFill>
                  <a:schemeClr val="bg1">
                    <a:lumMod val="50000"/>
                  </a:schemeClr>
                </a:solidFill>
              </a:rPr>
              <a:t>-México</a:t>
            </a:r>
            <a:endParaRPr lang="es-MX" sz="1000" b="1" u="sng" dirty="0">
              <a:solidFill>
                <a:schemeClr val="bg1">
                  <a:lumMod val="50000"/>
                </a:schemeClr>
              </a:solidFill>
            </a:endParaRPr>
          </a:p>
          <a:p>
            <a:r>
              <a:rPr lang="es-MX" sz="1000" b="1" dirty="0" smtClean="0">
                <a:solidFill>
                  <a:schemeClr val="bg1">
                    <a:lumMod val="50000"/>
                  </a:schemeClr>
                </a:solidFill>
              </a:rPr>
              <a:t>104. </a:t>
            </a:r>
            <a:r>
              <a:rPr lang="es-MX" sz="1000" b="1" dirty="0" err="1">
                <a:solidFill>
                  <a:srgbClr val="C00000"/>
                </a:solidFill>
              </a:rPr>
              <a:t>Biblat</a:t>
            </a:r>
            <a:endParaRPr lang="es-MX" sz="1000" b="1" dirty="0">
              <a:solidFill>
                <a:srgbClr val="C00000"/>
              </a:solidFill>
            </a:endParaRPr>
          </a:p>
          <a:p>
            <a:r>
              <a:rPr lang="es-MX" sz="1000" b="1" dirty="0" smtClean="0">
                <a:solidFill>
                  <a:schemeClr val="bg1">
                    <a:lumMod val="50000"/>
                  </a:schemeClr>
                </a:solidFill>
              </a:rPr>
              <a:t>125. </a:t>
            </a:r>
            <a:r>
              <a:rPr lang="es-MX" sz="1000" b="1" dirty="0">
                <a:solidFill>
                  <a:schemeClr val="bg1">
                    <a:lumMod val="50000"/>
                  </a:schemeClr>
                </a:solidFill>
              </a:rPr>
              <a:t>Académica Repositorio </a:t>
            </a:r>
            <a:r>
              <a:rPr lang="es-MX" sz="1000" b="1" dirty="0" smtClean="0">
                <a:solidFill>
                  <a:schemeClr val="bg1">
                    <a:lumMod val="50000"/>
                  </a:schemeClr>
                </a:solidFill>
              </a:rPr>
              <a:t>Digital</a:t>
            </a:r>
            <a:endParaRPr lang="es-MX" sz="1000" b="1" dirty="0">
              <a:solidFill>
                <a:schemeClr val="bg1">
                  <a:lumMod val="50000"/>
                </a:schemeClr>
              </a:solidFill>
            </a:endParaRPr>
          </a:p>
        </p:txBody>
      </p:sp>
    </p:spTree>
    <p:extLst>
      <p:ext uri="{BB962C8B-B14F-4D97-AF65-F5344CB8AC3E}">
        <p14:creationId xmlns:p14="http://schemas.microsoft.com/office/powerpoint/2010/main" val="170176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n 1"/>
          <p:cNvPicPr>
            <a:picLocks noChangeAspect="1"/>
          </p:cNvPicPr>
          <p:nvPr/>
        </p:nvPicPr>
        <p:blipFill rotWithShape="1">
          <a:blip r:embed="rId2">
            <a:extLst>
              <a:ext uri="{28A0092B-C50C-407E-A947-70E740481C1C}">
                <a14:useLocalDpi xmlns:a14="http://schemas.microsoft.com/office/drawing/2010/main" val="0"/>
              </a:ext>
            </a:extLst>
          </a:blip>
          <a:srcRect l="36613" t="5901" r="28343" b="18248"/>
          <a:stretch/>
        </p:blipFill>
        <p:spPr bwMode="auto">
          <a:xfrm>
            <a:off x="1524001" y="270742"/>
            <a:ext cx="4500563" cy="620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Imagen 2"/>
          <p:cNvPicPr>
            <a:picLocks noChangeAspect="1"/>
          </p:cNvPicPr>
          <p:nvPr/>
        </p:nvPicPr>
        <p:blipFill rotWithShape="1">
          <a:blip r:embed="rId3">
            <a:extLst>
              <a:ext uri="{28A0092B-C50C-407E-A947-70E740481C1C}">
                <a14:useLocalDpi xmlns:a14="http://schemas.microsoft.com/office/drawing/2010/main" val="0"/>
              </a:ext>
            </a:extLst>
          </a:blip>
          <a:srcRect l="36612" t="5901" r="28738" b="90984"/>
          <a:stretch/>
        </p:blipFill>
        <p:spPr bwMode="auto">
          <a:xfrm>
            <a:off x="6184855" y="270743"/>
            <a:ext cx="4500562" cy="27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1548359" y="6317935"/>
            <a:ext cx="4476205" cy="138297"/>
          </a:xfrm>
          <a:prstGeom prst="rect">
            <a:avLst/>
          </a:prstGeom>
          <a:solidFill>
            <a:srgbClr val="FF0000">
              <a:alpha val="27843"/>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 name="Imagen 2"/>
          <p:cNvPicPr>
            <a:picLocks noChangeAspect="1"/>
          </p:cNvPicPr>
          <p:nvPr/>
        </p:nvPicPr>
        <p:blipFill rotWithShape="1">
          <a:blip r:embed="rId3">
            <a:extLst>
              <a:ext uri="{28A0092B-C50C-407E-A947-70E740481C1C}">
                <a14:useLocalDpi xmlns:a14="http://schemas.microsoft.com/office/drawing/2010/main" val="0"/>
              </a:ext>
            </a:extLst>
          </a:blip>
          <a:srcRect l="36612" t="17116" r="28738" b="17101"/>
          <a:stretch/>
        </p:blipFill>
        <p:spPr bwMode="auto">
          <a:xfrm>
            <a:off x="6184855" y="548641"/>
            <a:ext cx="4500562" cy="586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04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n 1"/>
          <p:cNvPicPr>
            <a:picLocks noChangeAspect="1"/>
          </p:cNvPicPr>
          <p:nvPr/>
        </p:nvPicPr>
        <p:blipFill>
          <a:blip r:embed="rId2">
            <a:extLst>
              <a:ext uri="{28A0092B-C50C-407E-A947-70E740481C1C}">
                <a14:useLocalDpi xmlns:a14="http://schemas.microsoft.com/office/drawing/2010/main" val="0"/>
              </a:ext>
            </a:extLst>
          </a:blip>
          <a:srcRect l="36613" t="30400" r="28343" b="38800"/>
          <a:stretch>
            <a:fillRect/>
          </a:stretch>
        </p:blipFill>
        <p:spPr bwMode="auto">
          <a:xfrm>
            <a:off x="101898" y="62604"/>
            <a:ext cx="5172516" cy="321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a 2"/>
          <p:cNvGraphicFramePr>
            <a:graphicFrameLocks noGrp="1"/>
          </p:cNvGraphicFramePr>
          <p:nvPr>
            <p:extLst>
              <p:ext uri="{D42A27DB-BD31-4B8C-83A1-F6EECF244321}">
                <p14:modId xmlns:p14="http://schemas.microsoft.com/office/powerpoint/2010/main" val="2375526414"/>
              </p:ext>
            </p:extLst>
          </p:nvPr>
        </p:nvGraphicFramePr>
        <p:xfrm>
          <a:off x="5504011" y="96225"/>
          <a:ext cx="1098698" cy="2925451"/>
        </p:xfrm>
        <a:graphic>
          <a:graphicData uri="http://schemas.openxmlformats.org/drawingml/2006/table">
            <a:tbl>
              <a:tblPr>
                <a:tableStyleId>{5C22544A-7EE6-4342-B048-85BDC9FD1C3A}</a:tableStyleId>
              </a:tblPr>
              <a:tblGrid>
                <a:gridCol w="549349"/>
                <a:gridCol w="549349"/>
              </a:tblGrid>
              <a:tr h="580396">
                <a:tc gridSpan="2">
                  <a:txBody>
                    <a:bodyPr/>
                    <a:lstStyle/>
                    <a:p>
                      <a:pPr algn="ctr" rtl="0" fontAlgn="b"/>
                      <a:r>
                        <a:rPr lang="es-MX" sz="1100" b="1" u="none" strike="noStrike" dirty="0">
                          <a:effectLst/>
                        </a:rPr>
                        <a:t>No. de portales incluidos en el ranking por año</a:t>
                      </a:r>
                      <a:endParaRPr lang="es-MX"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MX"/>
                    </a:p>
                  </a:txBody>
                  <a:tcPr/>
                </a:tc>
              </a:tr>
              <a:tr h="171906">
                <a:tc>
                  <a:txBody>
                    <a:bodyPr/>
                    <a:lstStyle/>
                    <a:p>
                      <a:pPr algn="r" rtl="0" fontAlgn="b"/>
                      <a:r>
                        <a:rPr lang="es-MX" sz="1200" u="none" strike="noStrike">
                          <a:effectLst/>
                        </a:rPr>
                        <a:t>abr-12</a:t>
                      </a:r>
                      <a:endParaRPr lang="es-MX"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MX" sz="1100" u="none" strike="noStrike">
                          <a:effectLst/>
                        </a:rPr>
                        <a:t>50</a:t>
                      </a:r>
                      <a:endParaRPr lang="es-MX" sz="1100" b="0" i="0" u="none" strike="noStrike">
                        <a:solidFill>
                          <a:srgbClr val="000000"/>
                        </a:solidFill>
                        <a:effectLst/>
                        <a:latin typeface="Calibri" panose="020F0502020204030204" pitchFamily="34" charset="0"/>
                      </a:endParaRPr>
                    </a:p>
                  </a:txBody>
                  <a:tcPr marL="9525" marR="9525" marT="9525" marB="0" anchor="b"/>
                </a:tc>
              </a:tr>
              <a:tr h="171906">
                <a:tc>
                  <a:txBody>
                    <a:bodyPr/>
                    <a:lstStyle/>
                    <a:p>
                      <a:pPr algn="r" rtl="0" fontAlgn="b"/>
                      <a:r>
                        <a:rPr lang="es-MX" sz="1200" u="none" strike="noStrike" dirty="0">
                          <a:effectLst/>
                        </a:rPr>
                        <a:t>jul-12</a:t>
                      </a:r>
                      <a:endParaRPr lang="es-MX"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MX" sz="1100" u="none" strike="noStrike">
                          <a:effectLst/>
                        </a:rPr>
                        <a:t>111</a:t>
                      </a:r>
                      <a:endParaRPr lang="es-MX" sz="1100" b="0" i="0" u="none" strike="noStrike">
                        <a:solidFill>
                          <a:srgbClr val="000000"/>
                        </a:solidFill>
                        <a:effectLst/>
                        <a:latin typeface="Calibri" panose="020F0502020204030204" pitchFamily="34" charset="0"/>
                      </a:endParaRPr>
                    </a:p>
                  </a:txBody>
                  <a:tcPr marL="9525" marR="9525" marT="9525" marB="0" anchor="b"/>
                </a:tc>
              </a:tr>
              <a:tr h="171906">
                <a:tc>
                  <a:txBody>
                    <a:bodyPr/>
                    <a:lstStyle/>
                    <a:p>
                      <a:pPr algn="r" rtl="0" fontAlgn="b"/>
                      <a:r>
                        <a:rPr lang="es-MX" sz="1200" u="none" strike="noStrike">
                          <a:effectLst/>
                        </a:rPr>
                        <a:t>abr-13</a:t>
                      </a:r>
                      <a:endParaRPr lang="es-MX"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MX" sz="1100" u="none" strike="noStrike">
                          <a:effectLst/>
                        </a:rPr>
                        <a:t>127</a:t>
                      </a:r>
                      <a:endParaRPr lang="es-MX" sz="1100" b="0" i="0" u="none" strike="noStrike">
                        <a:solidFill>
                          <a:srgbClr val="000000"/>
                        </a:solidFill>
                        <a:effectLst/>
                        <a:latin typeface="Calibri" panose="020F0502020204030204" pitchFamily="34" charset="0"/>
                      </a:endParaRPr>
                    </a:p>
                  </a:txBody>
                  <a:tcPr marL="9525" marR="9525" marT="9525" marB="0" anchor="b"/>
                </a:tc>
              </a:tr>
              <a:tr h="171906">
                <a:tc>
                  <a:txBody>
                    <a:bodyPr/>
                    <a:lstStyle/>
                    <a:p>
                      <a:pPr algn="r" rtl="0" fontAlgn="b"/>
                      <a:r>
                        <a:rPr lang="es-MX" sz="1200" u="none" strike="noStrike">
                          <a:effectLst/>
                        </a:rPr>
                        <a:t>jul-13</a:t>
                      </a:r>
                      <a:endParaRPr lang="es-MX"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MX" sz="1100" u="none" strike="noStrike">
                          <a:effectLst/>
                        </a:rPr>
                        <a:t>139</a:t>
                      </a:r>
                      <a:endParaRPr lang="es-MX" sz="1100" b="0" i="0" u="none" strike="noStrike">
                        <a:solidFill>
                          <a:srgbClr val="000000"/>
                        </a:solidFill>
                        <a:effectLst/>
                        <a:latin typeface="Calibri" panose="020F0502020204030204" pitchFamily="34" charset="0"/>
                      </a:endParaRPr>
                    </a:p>
                  </a:txBody>
                  <a:tcPr marL="9525" marR="9525" marT="9525" marB="0" anchor="b"/>
                </a:tc>
              </a:tr>
              <a:tr h="171906">
                <a:tc>
                  <a:txBody>
                    <a:bodyPr/>
                    <a:lstStyle/>
                    <a:p>
                      <a:pPr algn="r" rtl="0" fontAlgn="b"/>
                      <a:r>
                        <a:rPr lang="es-MX" sz="1200" u="none" strike="noStrike" dirty="0">
                          <a:effectLst/>
                        </a:rPr>
                        <a:t>ene-14</a:t>
                      </a:r>
                      <a:endParaRPr lang="es-MX"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MX" sz="1100" u="none" strike="noStrike">
                          <a:effectLst/>
                        </a:rPr>
                        <a:t>143</a:t>
                      </a:r>
                      <a:endParaRPr lang="es-MX" sz="1100" b="0" i="0" u="none" strike="noStrike">
                        <a:solidFill>
                          <a:srgbClr val="000000"/>
                        </a:solidFill>
                        <a:effectLst/>
                        <a:latin typeface="Calibri" panose="020F0502020204030204" pitchFamily="34" charset="0"/>
                      </a:endParaRPr>
                    </a:p>
                  </a:txBody>
                  <a:tcPr marL="9525" marR="9525" marT="9525" marB="0" anchor="b"/>
                </a:tc>
              </a:tr>
              <a:tr h="171906">
                <a:tc>
                  <a:txBody>
                    <a:bodyPr/>
                    <a:lstStyle/>
                    <a:p>
                      <a:pPr algn="r" rtl="0" fontAlgn="b"/>
                      <a:r>
                        <a:rPr lang="es-MX" sz="1200" u="none" strike="noStrike" dirty="0">
                          <a:effectLst/>
                        </a:rPr>
                        <a:t>jul-14</a:t>
                      </a:r>
                      <a:endParaRPr lang="es-MX"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s-MX" sz="1100" u="none" strike="noStrike">
                          <a:effectLst/>
                        </a:rPr>
                        <a:t>157</a:t>
                      </a:r>
                      <a:endParaRPr lang="es-MX" sz="1100" b="0" i="0" u="none" strike="noStrike">
                        <a:solidFill>
                          <a:srgbClr val="000000"/>
                        </a:solidFill>
                        <a:effectLst/>
                        <a:latin typeface="Calibri" panose="020F0502020204030204" pitchFamily="34" charset="0"/>
                      </a:endParaRPr>
                    </a:p>
                  </a:txBody>
                  <a:tcPr marL="9525" marR="9525" marT="9525" marB="0" anchor="b"/>
                </a:tc>
              </a:tr>
              <a:tr h="171906">
                <a:tc>
                  <a:txBody>
                    <a:bodyPr/>
                    <a:lstStyle/>
                    <a:p>
                      <a:pPr algn="r" rtl="0" fontAlgn="b"/>
                      <a:r>
                        <a:rPr lang="es-MX" sz="1200" u="none" strike="noStrike">
                          <a:effectLst/>
                        </a:rPr>
                        <a:t>ene-15</a:t>
                      </a:r>
                      <a:endParaRPr lang="es-MX"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MX" sz="1100" u="none" strike="noStrike">
                          <a:effectLst/>
                        </a:rPr>
                        <a:t>162</a:t>
                      </a:r>
                      <a:endParaRPr lang="es-MX" sz="1100" b="0" i="0" u="none" strike="noStrike">
                        <a:solidFill>
                          <a:srgbClr val="000000"/>
                        </a:solidFill>
                        <a:effectLst/>
                        <a:latin typeface="Calibri" panose="020F0502020204030204" pitchFamily="34" charset="0"/>
                      </a:endParaRPr>
                    </a:p>
                  </a:txBody>
                  <a:tcPr marL="9525" marR="9525" marT="9525" marB="0" anchor="b"/>
                </a:tc>
              </a:tr>
              <a:tr h="171906">
                <a:tc>
                  <a:txBody>
                    <a:bodyPr/>
                    <a:lstStyle/>
                    <a:p>
                      <a:pPr algn="r" rtl="0" fontAlgn="b"/>
                      <a:r>
                        <a:rPr lang="es-MX" sz="1200" u="none" strike="noStrike">
                          <a:effectLst/>
                        </a:rPr>
                        <a:t>jul-15</a:t>
                      </a:r>
                      <a:endParaRPr lang="es-MX"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MX" sz="1100" u="none" strike="noStrike">
                          <a:effectLst/>
                        </a:rPr>
                        <a:t>164</a:t>
                      </a:r>
                      <a:endParaRPr lang="es-MX" sz="1100" b="0" i="0" u="none" strike="noStrike">
                        <a:solidFill>
                          <a:srgbClr val="000000"/>
                        </a:solidFill>
                        <a:effectLst/>
                        <a:latin typeface="Calibri" panose="020F0502020204030204" pitchFamily="34" charset="0"/>
                      </a:endParaRPr>
                    </a:p>
                  </a:txBody>
                  <a:tcPr marL="9525" marR="9525" marT="9525" marB="0" anchor="b"/>
                </a:tc>
              </a:tr>
              <a:tr h="171906">
                <a:tc>
                  <a:txBody>
                    <a:bodyPr/>
                    <a:lstStyle/>
                    <a:p>
                      <a:pPr algn="r" rtl="0" fontAlgn="b"/>
                      <a:r>
                        <a:rPr lang="es-MX" sz="1200" u="none" strike="noStrike">
                          <a:effectLst/>
                        </a:rPr>
                        <a:t>ene-16</a:t>
                      </a:r>
                      <a:endParaRPr lang="es-MX"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MX" sz="1100" u="none" strike="noStrike">
                          <a:effectLst/>
                        </a:rPr>
                        <a:t>206</a:t>
                      </a:r>
                      <a:endParaRPr lang="es-MX" sz="1100" b="0" i="0" u="none" strike="noStrike">
                        <a:solidFill>
                          <a:srgbClr val="000000"/>
                        </a:solidFill>
                        <a:effectLst/>
                        <a:latin typeface="Calibri" panose="020F0502020204030204" pitchFamily="34" charset="0"/>
                      </a:endParaRPr>
                    </a:p>
                  </a:txBody>
                  <a:tcPr marL="9525" marR="9525" marT="9525" marB="0" anchor="b"/>
                </a:tc>
              </a:tr>
              <a:tr h="171906">
                <a:tc>
                  <a:txBody>
                    <a:bodyPr/>
                    <a:lstStyle/>
                    <a:p>
                      <a:pPr algn="r" rtl="0" fontAlgn="b"/>
                      <a:r>
                        <a:rPr lang="es-MX" sz="1200" u="none" strike="noStrike">
                          <a:effectLst/>
                        </a:rPr>
                        <a:t>jul-16</a:t>
                      </a:r>
                      <a:endParaRPr lang="es-MX" sz="12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s-MX" sz="1100" u="none" strike="noStrike">
                          <a:effectLst/>
                        </a:rPr>
                        <a:t>212</a:t>
                      </a:r>
                      <a:endParaRPr lang="es-MX" sz="1100" b="0" i="0" u="none" strike="noStrike">
                        <a:solidFill>
                          <a:srgbClr val="000000"/>
                        </a:solidFill>
                        <a:effectLst/>
                        <a:latin typeface="Calibri" panose="020F0502020204030204" pitchFamily="34" charset="0"/>
                      </a:endParaRPr>
                    </a:p>
                  </a:txBody>
                  <a:tcPr marL="9525" marR="9525" marT="9525" marB="0" anchor="b"/>
                </a:tc>
              </a:tr>
              <a:tr h="417000">
                <a:tc gridSpan="2">
                  <a:txBody>
                    <a:bodyPr/>
                    <a:lstStyle/>
                    <a:p>
                      <a:pPr algn="l" rtl="0" fontAlgn="b"/>
                      <a:r>
                        <a:rPr lang="es-MX" sz="900" u="none" strike="noStrike" dirty="0">
                          <a:effectLst/>
                        </a:rPr>
                        <a:t>*No se cuenta con información de ene-2012 y jul-2011</a:t>
                      </a:r>
                      <a:endParaRPr lang="es-MX" sz="9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MX"/>
                    </a:p>
                  </a:txBody>
                  <a:tcPr/>
                </a:tc>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792799025"/>
              </p:ext>
            </p:extLst>
          </p:nvPr>
        </p:nvGraphicFramePr>
        <p:xfrm>
          <a:off x="10076121" y="2612287"/>
          <a:ext cx="1524000" cy="4057650"/>
        </p:xfrm>
        <a:graphic>
          <a:graphicData uri="http://schemas.openxmlformats.org/drawingml/2006/table">
            <a:tbl>
              <a:tblPr>
                <a:tableStyleId>{5C22544A-7EE6-4342-B048-85BDC9FD1C3A}</a:tableStyleId>
              </a:tblPr>
              <a:tblGrid>
                <a:gridCol w="762000"/>
                <a:gridCol w="762000"/>
              </a:tblGrid>
              <a:tr h="238125">
                <a:tc>
                  <a:txBody>
                    <a:bodyPr/>
                    <a:lstStyle/>
                    <a:p>
                      <a:pPr algn="l" fontAlgn="b"/>
                      <a:r>
                        <a:rPr lang="es-MX" sz="1100" u="none" strike="noStrike">
                          <a:effectLst/>
                        </a:rPr>
                        <a:t>Colombia </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23</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España</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23</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Brasil </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13</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Argentina</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7</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Chile</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6</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México</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6</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Nicaragua</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6</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Perú</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6</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Costa Rica</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4</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Portugal </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4</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Venezuela </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3</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Ecuador </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2</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Bolivia</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1</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Cuba </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1</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El Salvador </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1</a:t>
                      </a:r>
                      <a:endParaRPr lang="es-MX" sz="1400" b="0" i="0" u="none" strike="noStrike">
                        <a:solidFill>
                          <a:srgbClr val="000000"/>
                        </a:solidFill>
                        <a:effectLst/>
                        <a:latin typeface="Calibri" panose="020F0502020204030204" pitchFamily="34" charset="0"/>
                      </a:endParaRPr>
                    </a:p>
                  </a:txBody>
                  <a:tcPr marL="9525" marR="9525" marT="9525" marB="0" anchor="b"/>
                </a:tc>
              </a:tr>
              <a:tr h="238125">
                <a:tc>
                  <a:txBody>
                    <a:bodyPr/>
                    <a:lstStyle/>
                    <a:p>
                      <a:pPr algn="l" fontAlgn="b"/>
                      <a:r>
                        <a:rPr lang="es-MX" sz="1100" u="none" strike="noStrike">
                          <a:effectLst/>
                        </a:rPr>
                        <a:t>Paraguay</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a:effectLst/>
                        </a:rPr>
                        <a:t>1</a:t>
                      </a:r>
                      <a:endParaRPr lang="es-MX" sz="1400" b="0" i="0" u="none" strike="noStrike">
                        <a:solidFill>
                          <a:srgbClr val="000000"/>
                        </a:solidFill>
                        <a:effectLst/>
                        <a:latin typeface="Calibri" panose="020F0502020204030204" pitchFamily="34" charset="0"/>
                      </a:endParaRPr>
                    </a:p>
                  </a:txBody>
                  <a:tcPr marL="9525" marR="9525" marT="9525" marB="0" anchor="b"/>
                </a:tc>
              </a:tr>
              <a:tr h="247650">
                <a:tc>
                  <a:txBody>
                    <a:bodyPr/>
                    <a:lstStyle/>
                    <a:p>
                      <a:pPr algn="l" fontAlgn="b"/>
                      <a:r>
                        <a:rPr lang="es-MX" sz="1100" u="none" strike="noStrike">
                          <a:effectLst/>
                        </a:rPr>
                        <a:t>Uruguay</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MX" sz="1400" u="none" strike="noStrike" dirty="0">
                          <a:effectLst/>
                        </a:rPr>
                        <a:t>1</a:t>
                      </a:r>
                      <a:endParaRPr lang="es-MX" sz="14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4" name="CuadroTexto 3"/>
          <p:cNvSpPr txBox="1"/>
          <p:nvPr/>
        </p:nvSpPr>
        <p:spPr>
          <a:xfrm>
            <a:off x="9898911" y="2304510"/>
            <a:ext cx="2073349" cy="307777"/>
          </a:xfrm>
          <a:prstGeom prst="rect">
            <a:avLst/>
          </a:prstGeom>
          <a:noFill/>
        </p:spPr>
        <p:txBody>
          <a:bodyPr wrap="square" rtlCol="0">
            <a:spAutoFit/>
          </a:bodyPr>
          <a:lstStyle/>
          <a:p>
            <a:r>
              <a:rPr lang="es-MX" sz="1400" b="1" dirty="0" smtClean="0"/>
              <a:t>Portales de Iberoamérica</a:t>
            </a:r>
            <a:endParaRPr lang="es-MX" b="1" dirty="0"/>
          </a:p>
        </p:txBody>
      </p:sp>
      <p:graphicFrame>
        <p:nvGraphicFramePr>
          <p:cNvPr id="6" name="Gráfico 5"/>
          <p:cNvGraphicFramePr>
            <a:graphicFrameLocks/>
          </p:cNvGraphicFramePr>
          <p:nvPr>
            <p:extLst>
              <p:ext uri="{D42A27DB-BD31-4B8C-83A1-F6EECF244321}">
                <p14:modId xmlns:p14="http://schemas.microsoft.com/office/powerpoint/2010/main" val="120920637"/>
              </p:ext>
            </p:extLst>
          </p:nvPr>
        </p:nvGraphicFramePr>
        <p:xfrm>
          <a:off x="4444410" y="3274828"/>
          <a:ext cx="5890437" cy="34439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585587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1818167"/>
            <a:ext cx="12192000" cy="3689498"/>
          </a:xfrm>
          <a:prstGeom prst="rect">
            <a:avLst/>
          </a:prstGeom>
        </p:spPr>
      </p:pic>
      <p:pic>
        <p:nvPicPr>
          <p:cNvPr id="3" name="Imagen 2"/>
          <p:cNvPicPr>
            <a:picLocks noChangeAspect="1"/>
          </p:cNvPicPr>
          <p:nvPr/>
        </p:nvPicPr>
        <p:blipFill rotWithShape="1">
          <a:blip r:embed="rId3"/>
          <a:srcRect l="13114" t="10270" r="55307" b="75916"/>
          <a:stretch/>
        </p:blipFill>
        <p:spPr>
          <a:xfrm>
            <a:off x="1" y="108284"/>
            <a:ext cx="5775159" cy="1383632"/>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184" y="6039853"/>
            <a:ext cx="2733174" cy="823972"/>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9446" y="6039853"/>
            <a:ext cx="2105025" cy="742950"/>
          </a:xfrm>
          <a:prstGeom prst="rect">
            <a:avLst/>
          </a:prstGeom>
        </p:spPr>
      </p:pic>
      <p:sp>
        <p:nvSpPr>
          <p:cNvPr id="6" name="CuadroTexto 5"/>
          <p:cNvSpPr txBox="1"/>
          <p:nvPr/>
        </p:nvSpPr>
        <p:spPr>
          <a:xfrm>
            <a:off x="6096001" y="341194"/>
            <a:ext cx="5231641" cy="923330"/>
          </a:xfrm>
          <a:prstGeom prst="rect">
            <a:avLst/>
          </a:prstGeom>
          <a:noFill/>
        </p:spPr>
        <p:txBody>
          <a:bodyPr wrap="square" rtlCol="0">
            <a:spAutoFit/>
          </a:bodyPr>
          <a:lstStyle/>
          <a:p>
            <a:r>
              <a:rPr lang="es-MX" dirty="0"/>
              <a:t>Posición global y comparativa con los sitios </a:t>
            </a:r>
            <a:r>
              <a:rPr lang="es-MX" dirty="0" err="1"/>
              <a:t>SciELO</a:t>
            </a:r>
            <a:r>
              <a:rPr lang="es-MX" dirty="0"/>
              <a:t> en el ranking </a:t>
            </a:r>
            <a:r>
              <a:rPr lang="es-MX" dirty="0" err="1"/>
              <a:t>Webometrics</a:t>
            </a:r>
            <a:r>
              <a:rPr lang="es-MX" dirty="0"/>
              <a:t> de repositorios, desde la creación de dicho ranking </a:t>
            </a:r>
            <a:r>
              <a:rPr lang="es-MX" dirty="0" smtClean="0"/>
              <a:t>2011-2016 </a:t>
            </a:r>
            <a:r>
              <a:rPr lang="es-MX" dirty="0"/>
              <a:t>:</a:t>
            </a:r>
          </a:p>
        </p:txBody>
      </p:sp>
    </p:spTree>
    <p:extLst>
      <p:ext uri="{BB962C8B-B14F-4D97-AF65-F5344CB8AC3E}">
        <p14:creationId xmlns:p14="http://schemas.microsoft.com/office/powerpoint/2010/main" val="3386773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458" t="7380" r="25648" b="3864"/>
          <a:stretch/>
        </p:blipFill>
        <p:spPr>
          <a:xfrm>
            <a:off x="0" y="409433"/>
            <a:ext cx="8798624" cy="6196084"/>
          </a:xfrm>
          <a:prstGeom prst="rect">
            <a:avLst/>
          </a:prstGeom>
        </p:spPr>
      </p:pic>
      <p:sp>
        <p:nvSpPr>
          <p:cNvPr id="5" name="Elipse 4"/>
          <p:cNvSpPr/>
          <p:nvPr/>
        </p:nvSpPr>
        <p:spPr>
          <a:xfrm>
            <a:off x="0" y="4116505"/>
            <a:ext cx="1118937" cy="354842"/>
          </a:xfrm>
          <a:prstGeom prst="ellipse">
            <a:avLst/>
          </a:prstGeom>
          <a:solidFill>
            <a:srgbClr val="FF0000">
              <a:alpha val="2902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7" name="Conector recto de flecha 6"/>
          <p:cNvCxnSpPr/>
          <p:nvPr/>
        </p:nvCxnSpPr>
        <p:spPr>
          <a:xfrm flipH="1">
            <a:off x="948093" y="3707073"/>
            <a:ext cx="1023582" cy="586853"/>
          </a:xfrm>
          <a:prstGeom prst="straightConnector1">
            <a:avLst/>
          </a:prstGeom>
          <a:ln w="254000">
            <a:solidFill>
              <a:srgbClr val="FF0000"/>
            </a:solidFill>
            <a:tailEnd type="triangle"/>
          </a:ln>
          <a:effectLst>
            <a:outerShdw blurRad="50800" dist="177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p:nvPicPr>
        <p:blipFill rotWithShape="1">
          <a:blip r:embed="rId3"/>
          <a:srcRect l="3125" t="6481" r="50272" b="24815"/>
          <a:stretch/>
        </p:blipFill>
        <p:spPr>
          <a:xfrm>
            <a:off x="12596667" y="0"/>
            <a:ext cx="8219970" cy="6816320"/>
          </a:xfrm>
          <a:prstGeom prst="rect">
            <a:avLst/>
          </a:prstGeom>
        </p:spPr>
      </p:pic>
      <p:pic>
        <p:nvPicPr>
          <p:cNvPr id="11" name="Imagen 10"/>
          <p:cNvPicPr>
            <a:picLocks noChangeAspect="1"/>
          </p:cNvPicPr>
          <p:nvPr/>
        </p:nvPicPr>
        <p:blipFill rotWithShape="1">
          <a:blip r:embed="rId4"/>
          <a:srcRect t="5371" r="1250" b="5926"/>
          <a:stretch/>
        </p:blipFill>
        <p:spPr>
          <a:xfrm>
            <a:off x="2329708" y="21845"/>
            <a:ext cx="8825803" cy="6794475"/>
          </a:xfrm>
          <a:prstGeom prst="rect">
            <a:avLst/>
          </a:prstGeom>
          <a:solidFill>
            <a:srgbClr val="C00000"/>
          </a:solidFill>
        </p:spPr>
      </p:pic>
      <p:sp>
        <p:nvSpPr>
          <p:cNvPr id="13" name="CuadroTexto 12"/>
          <p:cNvSpPr txBox="1"/>
          <p:nvPr/>
        </p:nvSpPr>
        <p:spPr>
          <a:xfrm>
            <a:off x="5688604" y="777449"/>
            <a:ext cx="2046515" cy="400110"/>
          </a:xfrm>
          <a:prstGeom prst="rect">
            <a:avLst/>
          </a:prstGeom>
          <a:solidFill>
            <a:srgbClr val="C00000">
              <a:alpha val="41176"/>
            </a:srgbClr>
          </a:solidFill>
          <a:ln w="38100">
            <a:solidFill>
              <a:srgbClr val="C00000"/>
            </a:solidFill>
          </a:ln>
        </p:spPr>
        <p:txBody>
          <a:bodyPr wrap="square" rtlCol="0">
            <a:spAutoFit/>
          </a:bodyPr>
          <a:lstStyle/>
          <a:p>
            <a:pPr algn="ctr"/>
            <a:r>
              <a:rPr lang="es-MX" sz="2000" b="1" dirty="0">
                <a:solidFill>
                  <a:schemeClr val="bg1"/>
                </a:solidFill>
              </a:rPr>
              <a:t>citas recibidas</a:t>
            </a:r>
          </a:p>
        </p:txBody>
      </p:sp>
      <p:sp>
        <p:nvSpPr>
          <p:cNvPr id="15" name="CuadroTexto 14"/>
          <p:cNvSpPr txBox="1"/>
          <p:nvPr/>
        </p:nvSpPr>
        <p:spPr>
          <a:xfrm>
            <a:off x="5895703" y="1188307"/>
            <a:ext cx="1698171" cy="1323439"/>
          </a:xfrm>
          <a:prstGeom prst="rect">
            <a:avLst/>
          </a:prstGeom>
          <a:solidFill>
            <a:srgbClr val="C00000">
              <a:alpha val="41176"/>
            </a:srgbClr>
          </a:solidFill>
          <a:ln w="38100">
            <a:solidFill>
              <a:srgbClr val="C00000"/>
            </a:solidFill>
          </a:ln>
        </p:spPr>
        <p:txBody>
          <a:bodyPr wrap="square" rtlCol="0">
            <a:spAutoFit/>
          </a:bodyPr>
          <a:lstStyle/>
          <a:p>
            <a:pPr algn="ctr"/>
            <a:r>
              <a:rPr lang="es-MX" sz="2000" b="1" dirty="0">
                <a:solidFill>
                  <a:schemeClr val="bg1"/>
                </a:solidFill>
              </a:rPr>
              <a:t>ventana </a:t>
            </a:r>
          </a:p>
          <a:p>
            <a:pPr algn="ctr"/>
            <a:r>
              <a:rPr lang="es-MX" sz="2000" b="1" dirty="0">
                <a:solidFill>
                  <a:schemeClr val="bg1"/>
                </a:solidFill>
              </a:rPr>
              <a:t>3 años</a:t>
            </a:r>
          </a:p>
          <a:p>
            <a:pPr algn="ctr"/>
            <a:endParaRPr lang="es-MX" sz="2000" b="1" dirty="0">
              <a:solidFill>
                <a:schemeClr val="bg1"/>
              </a:solidFill>
            </a:endParaRPr>
          </a:p>
          <a:p>
            <a:pPr algn="ctr"/>
            <a:endParaRPr lang="es-MX" sz="2000" b="1" dirty="0">
              <a:solidFill>
                <a:schemeClr val="bg1"/>
              </a:solidFill>
            </a:endParaRPr>
          </a:p>
        </p:txBody>
      </p:sp>
      <p:sp>
        <p:nvSpPr>
          <p:cNvPr id="19" name="CuadroTexto 18"/>
          <p:cNvSpPr txBox="1"/>
          <p:nvPr/>
        </p:nvSpPr>
        <p:spPr>
          <a:xfrm>
            <a:off x="7593875" y="1177559"/>
            <a:ext cx="1767840" cy="1323439"/>
          </a:xfrm>
          <a:prstGeom prst="rect">
            <a:avLst/>
          </a:prstGeom>
          <a:solidFill>
            <a:srgbClr val="00B0F0">
              <a:alpha val="41176"/>
            </a:srgbClr>
          </a:solidFill>
          <a:ln w="38100">
            <a:solidFill>
              <a:srgbClr val="00B0F0"/>
            </a:solidFill>
          </a:ln>
        </p:spPr>
        <p:txBody>
          <a:bodyPr wrap="square" rtlCol="0">
            <a:spAutoFit/>
          </a:bodyPr>
          <a:lstStyle/>
          <a:p>
            <a:pPr algn="ctr"/>
            <a:r>
              <a:rPr lang="es-MX" sz="2000" b="1" dirty="0"/>
              <a:t>artículos publicados</a:t>
            </a:r>
          </a:p>
          <a:p>
            <a:pPr algn="ctr"/>
            <a:endParaRPr lang="es-MX" sz="2000" b="1" dirty="0"/>
          </a:p>
          <a:p>
            <a:pPr algn="ctr"/>
            <a:endParaRPr lang="es-MX" sz="2000" b="1" dirty="0"/>
          </a:p>
        </p:txBody>
      </p:sp>
      <p:sp>
        <p:nvSpPr>
          <p:cNvPr id="21" name="Elipse 20"/>
          <p:cNvSpPr/>
          <p:nvPr/>
        </p:nvSpPr>
        <p:spPr>
          <a:xfrm>
            <a:off x="9156657" y="1959987"/>
            <a:ext cx="740836" cy="679431"/>
          </a:xfrm>
          <a:prstGeom prst="ellipse">
            <a:avLst/>
          </a:prstGeom>
          <a:solidFill>
            <a:srgbClr val="FF0000">
              <a:alpha val="18824"/>
            </a:srgbClr>
          </a:solidFill>
          <a:ln w="38100">
            <a:solidFill>
              <a:srgbClr val="C00000">
                <a:alpha val="34118"/>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23" name="Conector recto de flecha 22"/>
          <p:cNvCxnSpPr/>
          <p:nvPr/>
        </p:nvCxnSpPr>
        <p:spPr>
          <a:xfrm>
            <a:off x="9527075" y="1405751"/>
            <a:ext cx="0" cy="672467"/>
          </a:xfrm>
          <a:prstGeom prst="straightConnector1">
            <a:avLst/>
          </a:prstGeom>
          <a:ln w="1143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Elipse 23"/>
          <p:cNvSpPr/>
          <p:nvPr/>
        </p:nvSpPr>
        <p:spPr>
          <a:xfrm>
            <a:off x="10598795" y="1943669"/>
            <a:ext cx="740836" cy="679431"/>
          </a:xfrm>
          <a:prstGeom prst="ellipse">
            <a:avLst/>
          </a:prstGeom>
          <a:solidFill>
            <a:srgbClr val="FF0000">
              <a:alpha val="18824"/>
            </a:srgbClr>
          </a:solidFill>
          <a:ln w="38100">
            <a:solidFill>
              <a:srgbClr val="C00000">
                <a:alpha val="34118"/>
              </a:srgb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25" name="Conector recto de flecha 24"/>
          <p:cNvCxnSpPr/>
          <p:nvPr/>
        </p:nvCxnSpPr>
        <p:spPr>
          <a:xfrm>
            <a:off x="10969213" y="1389433"/>
            <a:ext cx="0" cy="672467"/>
          </a:xfrm>
          <a:prstGeom prst="straightConnector1">
            <a:avLst/>
          </a:prstGeom>
          <a:ln w="1143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28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5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Scale>
                                      <p:cBhvr>
                                        <p:cTn id="1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
                                        </p:tgtEl>
                                        <p:attrNameLst>
                                          <p:attrName>ppt_x</p:attrName>
                                          <p:attrName>ppt_y</p:attrName>
                                        </p:attrNameLst>
                                      </p:cBhvr>
                                    </p:animMotion>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5E-6 -7.40741E-7 L -0.84062 -0.01366 " pathEditMode="relative" rAng="0" ptsTypes="AA">
                                      <p:cBhvr>
                                        <p:cTn id="18" dur="2000" fill="hold"/>
                                        <p:tgtEl>
                                          <p:spTgt spid="10"/>
                                        </p:tgtEl>
                                        <p:attrNameLst>
                                          <p:attrName>ppt_x</p:attrName>
                                          <p:attrName>ppt_y</p:attrName>
                                        </p:attrNameLst>
                                      </p:cBhvr>
                                      <p:rCtr x="-42031" y="-694"/>
                                    </p:animMotion>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5" grpId="0" animBg="1"/>
      <p:bldP spid="19" grpId="0" animBg="1"/>
      <p:bldP spid="21" grpId="0" animBg="1"/>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2" descr="logo_scielo2"/>
          <p:cNvPicPr>
            <a:picLocks noChangeAspect="1" noChangeArrowheads="1"/>
          </p:cNvPicPr>
          <p:nvPr/>
        </p:nvPicPr>
        <p:blipFill>
          <a:blip r:embed="rId2" cstate="print"/>
          <a:srcRect/>
          <a:stretch>
            <a:fillRect/>
          </a:stretch>
        </p:blipFill>
        <p:spPr bwMode="auto">
          <a:xfrm>
            <a:off x="1602564" y="1672623"/>
            <a:ext cx="2158611" cy="1714512"/>
          </a:xfrm>
          <a:prstGeom prst="rect">
            <a:avLst/>
          </a:prstGeom>
          <a:noFill/>
          <a:ln w="9525">
            <a:noFill/>
            <a:miter lim="800000"/>
            <a:headEnd/>
            <a:tailEnd/>
          </a:ln>
        </p:spPr>
      </p:pic>
      <p:sp>
        <p:nvSpPr>
          <p:cNvPr id="5" name="12 CuadroTexto"/>
          <p:cNvSpPr txBox="1"/>
          <p:nvPr/>
        </p:nvSpPr>
        <p:spPr>
          <a:xfrm>
            <a:off x="3685661" y="2308176"/>
            <a:ext cx="428628" cy="646331"/>
          </a:xfrm>
          <a:prstGeom prst="rect">
            <a:avLst/>
          </a:prstGeom>
          <a:noFill/>
        </p:spPr>
        <p:txBody>
          <a:bodyPr wrap="square" rtlCol="0">
            <a:spAutoFit/>
          </a:bodyPr>
          <a:lstStyle/>
          <a:p>
            <a:r>
              <a:rPr lang="es-MX" sz="3600" b="1" dirty="0"/>
              <a:t>+</a:t>
            </a:r>
          </a:p>
        </p:txBody>
      </p:sp>
      <p:sp>
        <p:nvSpPr>
          <p:cNvPr id="7" name="14 CuadroTexto"/>
          <p:cNvSpPr txBox="1"/>
          <p:nvPr/>
        </p:nvSpPr>
        <p:spPr>
          <a:xfrm>
            <a:off x="7176290" y="2308175"/>
            <a:ext cx="428628" cy="646331"/>
          </a:xfrm>
          <a:prstGeom prst="rect">
            <a:avLst/>
          </a:prstGeom>
          <a:noFill/>
        </p:spPr>
        <p:txBody>
          <a:bodyPr wrap="square" rtlCol="0">
            <a:spAutoFit/>
          </a:bodyPr>
          <a:lstStyle/>
          <a:p>
            <a:r>
              <a:rPr lang="es-MX" sz="3600" b="1" dirty="0"/>
              <a:t>=</a:t>
            </a:r>
          </a:p>
        </p:txBody>
      </p:sp>
      <p:pic>
        <p:nvPicPr>
          <p:cNvPr id="9"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138" y="2056756"/>
            <a:ext cx="3430762" cy="1201616"/>
          </a:xfrm>
          <a:prstGeom prst="rect">
            <a:avLst/>
          </a:prstGeom>
        </p:spPr>
      </p:pic>
      <p:grpSp>
        <p:nvGrpSpPr>
          <p:cNvPr id="8" name="31 Grupo"/>
          <p:cNvGrpSpPr/>
          <p:nvPr/>
        </p:nvGrpSpPr>
        <p:grpSpPr>
          <a:xfrm>
            <a:off x="7660030" y="2056757"/>
            <a:ext cx="3034283" cy="1202515"/>
            <a:chOff x="539552" y="836712"/>
            <a:chExt cx="3034283" cy="893440"/>
          </a:xfrm>
        </p:grpSpPr>
        <p:pic>
          <p:nvPicPr>
            <p:cNvPr id="10" name="Picture 6"/>
            <p:cNvPicPr>
              <a:picLocks noChangeAspect="1" noChangeArrowheads="1"/>
            </p:cNvPicPr>
            <p:nvPr/>
          </p:nvPicPr>
          <p:blipFill>
            <a:blip r:embed="rId4" cstate="print"/>
            <a:srcRect/>
            <a:stretch>
              <a:fillRect/>
            </a:stretch>
          </p:blipFill>
          <p:spPr bwMode="auto">
            <a:xfrm>
              <a:off x="539552" y="836712"/>
              <a:ext cx="3024336" cy="478047"/>
            </a:xfrm>
            <a:prstGeom prst="rect">
              <a:avLst/>
            </a:prstGeom>
            <a:noFill/>
            <a:ln w="9525">
              <a:noFill/>
              <a:miter lim="800000"/>
              <a:headEnd/>
              <a:tailEnd/>
            </a:ln>
          </p:spPr>
        </p:pic>
        <p:pic>
          <p:nvPicPr>
            <p:cNvPr id="13" name="Picture 1"/>
            <p:cNvPicPr>
              <a:picLocks noChangeAspect="1" noChangeArrowheads="1"/>
            </p:cNvPicPr>
            <p:nvPr/>
          </p:nvPicPr>
          <p:blipFill>
            <a:blip r:embed="rId5" cstate="print"/>
            <a:srcRect/>
            <a:stretch>
              <a:fillRect/>
            </a:stretch>
          </p:blipFill>
          <p:spPr bwMode="auto">
            <a:xfrm>
              <a:off x="611560" y="1196752"/>
              <a:ext cx="2962275" cy="533400"/>
            </a:xfrm>
            <a:prstGeom prst="rect">
              <a:avLst/>
            </a:prstGeom>
            <a:noFill/>
            <a:ln w="9525">
              <a:noFill/>
              <a:miter lim="800000"/>
              <a:headEnd/>
              <a:tailEnd/>
            </a:ln>
          </p:spPr>
        </p:pic>
      </p:grpSp>
      <p:sp>
        <p:nvSpPr>
          <p:cNvPr id="11" name="CuadroTexto 10"/>
          <p:cNvSpPr txBox="1"/>
          <p:nvPr/>
        </p:nvSpPr>
        <p:spPr>
          <a:xfrm>
            <a:off x="3520009" y="418084"/>
            <a:ext cx="5113420" cy="523220"/>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800" b="1" dirty="0">
                <a:solidFill>
                  <a:srgbClr val="0070C0"/>
                </a:solidFill>
              </a:rPr>
              <a:t>¿ Qué es </a:t>
            </a:r>
            <a:r>
              <a:rPr lang="es-MX" sz="2800" b="1" dirty="0" err="1">
                <a:solidFill>
                  <a:srgbClr val="0070C0"/>
                </a:solidFill>
              </a:rPr>
              <a:t>SciELO</a:t>
            </a:r>
            <a:r>
              <a:rPr lang="es-MX" sz="2800" b="1" dirty="0">
                <a:solidFill>
                  <a:srgbClr val="0070C0"/>
                </a:solidFill>
              </a:rPr>
              <a:t> </a:t>
            </a:r>
            <a:r>
              <a:rPr lang="es-MX" sz="2800" b="1" dirty="0" err="1">
                <a:solidFill>
                  <a:srgbClr val="0070C0"/>
                </a:solidFill>
              </a:rPr>
              <a:t>Citation</a:t>
            </a:r>
            <a:r>
              <a:rPr lang="es-MX" sz="2800" b="1" dirty="0">
                <a:solidFill>
                  <a:srgbClr val="0070C0"/>
                </a:solidFill>
              </a:rPr>
              <a:t> </a:t>
            </a:r>
            <a:r>
              <a:rPr lang="es-MX" sz="2800" b="1" dirty="0" err="1">
                <a:solidFill>
                  <a:srgbClr val="0070C0"/>
                </a:solidFill>
              </a:rPr>
              <a:t>Index</a:t>
            </a:r>
            <a:r>
              <a:rPr lang="es-MX" sz="2800" b="1" dirty="0">
                <a:solidFill>
                  <a:srgbClr val="0070C0"/>
                </a:solidFill>
              </a:rPr>
              <a:t> ?</a:t>
            </a:r>
          </a:p>
        </p:txBody>
      </p:sp>
      <p:sp>
        <p:nvSpPr>
          <p:cNvPr id="12" name="CuadroTexto 11"/>
          <p:cNvSpPr txBox="1"/>
          <p:nvPr/>
        </p:nvSpPr>
        <p:spPr>
          <a:xfrm>
            <a:off x="2232837" y="3893925"/>
            <a:ext cx="8016950" cy="2677656"/>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800" b="1" dirty="0">
                <a:solidFill>
                  <a:srgbClr val="0070C0"/>
                </a:solidFill>
              </a:rPr>
              <a:t>Es el producto de un convenio entre la </a:t>
            </a:r>
            <a:r>
              <a:rPr lang="es-MX" sz="2800" b="1" dirty="0"/>
              <a:t>red </a:t>
            </a:r>
            <a:r>
              <a:rPr lang="es-MX" sz="2800" b="1" dirty="0" err="1"/>
              <a:t>SciELO</a:t>
            </a:r>
            <a:r>
              <a:rPr lang="es-MX" sz="2800" b="1" dirty="0"/>
              <a:t> </a:t>
            </a:r>
            <a:r>
              <a:rPr lang="es-MX" sz="2800" b="1" dirty="0">
                <a:solidFill>
                  <a:srgbClr val="0070C0"/>
                </a:solidFill>
              </a:rPr>
              <a:t>y la empresa </a:t>
            </a:r>
            <a:r>
              <a:rPr lang="es-MX" sz="2800" b="1" dirty="0"/>
              <a:t>Thomson Reuters</a:t>
            </a:r>
            <a:r>
              <a:rPr lang="es-MX" sz="2800" b="1" dirty="0">
                <a:solidFill>
                  <a:srgbClr val="0070C0"/>
                </a:solidFill>
              </a:rPr>
              <a:t> para integrar la base de datos de </a:t>
            </a:r>
            <a:r>
              <a:rPr lang="es-MX" sz="2800" b="1" dirty="0" err="1">
                <a:solidFill>
                  <a:srgbClr val="0070C0"/>
                </a:solidFill>
              </a:rPr>
              <a:t>SciELO</a:t>
            </a:r>
            <a:r>
              <a:rPr lang="es-MX" sz="2800" b="1" dirty="0">
                <a:solidFill>
                  <a:srgbClr val="0070C0"/>
                </a:solidFill>
              </a:rPr>
              <a:t> en </a:t>
            </a:r>
            <a:r>
              <a:rPr lang="es-MX" sz="2800" b="1" dirty="0"/>
              <a:t>Web of </a:t>
            </a:r>
            <a:r>
              <a:rPr lang="es-MX" sz="2800" b="1" dirty="0" err="1"/>
              <a:t>Science</a:t>
            </a:r>
            <a:r>
              <a:rPr lang="es-MX" sz="2800" b="1" dirty="0">
                <a:solidFill>
                  <a:srgbClr val="0070C0"/>
                </a:solidFill>
              </a:rPr>
              <a:t>, permitiendo con ello la obtención de indicadores de citación para las revistas iberoamericanas y los investigadores que publican en estas revistas</a:t>
            </a:r>
          </a:p>
        </p:txBody>
      </p:sp>
    </p:spTree>
    <p:extLst>
      <p:ext uri="{BB962C8B-B14F-4D97-AF65-F5344CB8AC3E}">
        <p14:creationId xmlns:p14="http://schemas.microsoft.com/office/powerpoint/2010/main" val="36373640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078" y="0"/>
            <a:ext cx="91848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Flecha abajo"/>
          <p:cNvSpPr/>
          <p:nvPr/>
        </p:nvSpPr>
        <p:spPr>
          <a:xfrm rot="2870530">
            <a:off x="5961903" y="5379878"/>
            <a:ext cx="810090" cy="864096"/>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5" name="Elipse 4"/>
          <p:cNvSpPr/>
          <p:nvPr/>
        </p:nvSpPr>
        <p:spPr>
          <a:xfrm>
            <a:off x="4583832" y="5986464"/>
            <a:ext cx="1783116" cy="37504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6" name="CuadroTexto 5"/>
          <p:cNvSpPr txBox="1"/>
          <p:nvPr/>
        </p:nvSpPr>
        <p:spPr>
          <a:xfrm>
            <a:off x="6198177" y="386717"/>
            <a:ext cx="5113420" cy="923330"/>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b="1" dirty="0" err="1">
                <a:solidFill>
                  <a:srgbClr val="0070C0"/>
                </a:solidFill>
              </a:rPr>
              <a:t>SciELO</a:t>
            </a:r>
            <a:r>
              <a:rPr lang="es-MX" b="1" dirty="0">
                <a:solidFill>
                  <a:srgbClr val="0070C0"/>
                </a:solidFill>
              </a:rPr>
              <a:t> </a:t>
            </a:r>
            <a:r>
              <a:rPr lang="es-MX" b="1" dirty="0" err="1">
                <a:solidFill>
                  <a:srgbClr val="0070C0"/>
                </a:solidFill>
              </a:rPr>
              <a:t>Citation</a:t>
            </a:r>
            <a:r>
              <a:rPr lang="es-MX" b="1" dirty="0">
                <a:solidFill>
                  <a:srgbClr val="0070C0"/>
                </a:solidFill>
              </a:rPr>
              <a:t> </a:t>
            </a:r>
            <a:r>
              <a:rPr lang="es-MX" b="1" dirty="0" err="1">
                <a:solidFill>
                  <a:srgbClr val="0070C0"/>
                </a:solidFill>
              </a:rPr>
              <a:t>Index</a:t>
            </a:r>
            <a:r>
              <a:rPr lang="es-MX" b="1" dirty="0">
                <a:solidFill>
                  <a:srgbClr val="0070C0"/>
                </a:solidFill>
              </a:rPr>
              <a:t> </a:t>
            </a:r>
            <a:r>
              <a:rPr lang="es-MX" dirty="0">
                <a:solidFill>
                  <a:srgbClr val="0070C0"/>
                </a:solidFill>
              </a:rPr>
              <a:t>es una sub-base de datos dentro del conjunto de bases de datos del universo </a:t>
            </a:r>
            <a:r>
              <a:rPr lang="es-MX" b="1" dirty="0">
                <a:solidFill>
                  <a:srgbClr val="0070C0"/>
                </a:solidFill>
              </a:rPr>
              <a:t>Web of </a:t>
            </a:r>
            <a:r>
              <a:rPr lang="es-MX" b="1" dirty="0" err="1">
                <a:solidFill>
                  <a:srgbClr val="0070C0"/>
                </a:solidFill>
              </a:rPr>
              <a:t>Science</a:t>
            </a:r>
            <a:endParaRPr lang="es-MX" b="1" dirty="0">
              <a:solidFill>
                <a:srgbClr val="0070C0"/>
              </a:solidFill>
            </a:endParaRPr>
          </a:p>
        </p:txBody>
      </p:sp>
      <p:sp>
        <p:nvSpPr>
          <p:cNvPr id="2" name="Llamada rectangular 1"/>
          <p:cNvSpPr/>
          <p:nvPr/>
        </p:nvSpPr>
        <p:spPr>
          <a:xfrm rot="5400000">
            <a:off x="7643799" y="2298730"/>
            <a:ext cx="4432157" cy="4126832"/>
          </a:xfrm>
          <a:prstGeom prst="wedgeRectCallout">
            <a:avLst>
              <a:gd name="adj1" fmla="val -10344"/>
              <a:gd name="adj2" fmla="val 6606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p:cNvSpPr txBox="1"/>
          <p:nvPr/>
        </p:nvSpPr>
        <p:spPr>
          <a:xfrm>
            <a:off x="7919247" y="2303355"/>
            <a:ext cx="3881260" cy="1631216"/>
          </a:xfrm>
          <a:prstGeom prst="rect">
            <a:avLst/>
          </a:prstGeom>
          <a:noFill/>
        </p:spPr>
        <p:txBody>
          <a:bodyPr wrap="square" rtlCol="0">
            <a:spAutoFit/>
          </a:bodyPr>
          <a:lstStyle/>
          <a:p>
            <a:r>
              <a:rPr lang="es-MX" sz="2000" b="1" dirty="0"/>
              <a:t>China</a:t>
            </a:r>
            <a:r>
              <a:rPr lang="es-MX" sz="2000" dirty="0"/>
              <a:t> creó su propia base de datos de revistas científicas en la plataforma </a:t>
            </a:r>
            <a:r>
              <a:rPr lang="es-MX" sz="2000" dirty="0" err="1"/>
              <a:t>WoS</a:t>
            </a:r>
            <a:endParaRPr lang="es-MX" sz="2000" dirty="0"/>
          </a:p>
          <a:p>
            <a:pPr algn="ctr"/>
            <a:r>
              <a:rPr lang="es-MX" sz="2000" dirty="0"/>
              <a:t> = </a:t>
            </a:r>
            <a:r>
              <a:rPr lang="es-MX" sz="2000" b="1" dirty="0" err="1"/>
              <a:t>Chinese</a:t>
            </a:r>
            <a:r>
              <a:rPr lang="es-MX" sz="2000" b="1" dirty="0"/>
              <a:t> </a:t>
            </a:r>
            <a:r>
              <a:rPr lang="es-MX" sz="2000" b="1" dirty="0" err="1"/>
              <a:t>Science</a:t>
            </a:r>
            <a:r>
              <a:rPr lang="es-MX" sz="2000" b="1" dirty="0"/>
              <a:t> </a:t>
            </a:r>
            <a:r>
              <a:rPr lang="es-MX" sz="2000" b="1" dirty="0" err="1"/>
              <a:t>Citation</a:t>
            </a:r>
            <a:r>
              <a:rPr lang="es-MX" sz="2000" b="1" dirty="0"/>
              <a:t> </a:t>
            </a:r>
            <a:r>
              <a:rPr lang="es-MX" sz="2000" b="1" dirty="0" err="1"/>
              <a:t>Database</a:t>
            </a:r>
            <a:endParaRPr lang="es-MX" sz="2000" b="1" dirty="0"/>
          </a:p>
        </p:txBody>
      </p:sp>
      <p:sp>
        <p:nvSpPr>
          <p:cNvPr id="8" name="CuadroTexto 7"/>
          <p:cNvSpPr txBox="1"/>
          <p:nvPr/>
        </p:nvSpPr>
        <p:spPr>
          <a:xfrm>
            <a:off x="7919247" y="3957498"/>
            <a:ext cx="4004047" cy="1200329"/>
          </a:xfrm>
          <a:prstGeom prst="rect">
            <a:avLst/>
          </a:prstGeom>
          <a:noFill/>
        </p:spPr>
        <p:txBody>
          <a:bodyPr wrap="square" rtlCol="0">
            <a:spAutoFit/>
          </a:bodyPr>
          <a:lstStyle/>
          <a:p>
            <a:r>
              <a:rPr lang="es-MX" dirty="0" smtClean="0"/>
              <a:t>Corea creó</a:t>
            </a:r>
            <a:r>
              <a:rPr lang="es-MX" b="1" dirty="0" smtClean="0"/>
              <a:t> </a:t>
            </a:r>
            <a:r>
              <a:rPr lang="es-MX" b="1" dirty="0" err="1"/>
              <a:t>Korean</a:t>
            </a:r>
            <a:r>
              <a:rPr lang="es-MX" b="1" dirty="0"/>
              <a:t> </a:t>
            </a:r>
            <a:r>
              <a:rPr lang="es-MX" b="1" dirty="0" err="1"/>
              <a:t>Science</a:t>
            </a:r>
            <a:r>
              <a:rPr lang="es-MX" b="1" dirty="0"/>
              <a:t> </a:t>
            </a:r>
            <a:r>
              <a:rPr lang="es-MX" b="1" dirty="0" err="1"/>
              <a:t>Citation</a:t>
            </a:r>
            <a:r>
              <a:rPr lang="es-MX" b="1" dirty="0"/>
              <a:t> </a:t>
            </a:r>
            <a:r>
              <a:rPr lang="es-MX" b="1" dirty="0" err="1" smtClean="0"/>
              <a:t>Database</a:t>
            </a:r>
            <a:endParaRPr lang="es-MX" b="1" dirty="0" smtClean="0"/>
          </a:p>
          <a:p>
            <a:endParaRPr lang="es-MX" b="1" dirty="0" smtClean="0"/>
          </a:p>
          <a:p>
            <a:r>
              <a:rPr lang="es-MX" b="1" dirty="0" smtClean="0"/>
              <a:t>Rusia </a:t>
            </a:r>
            <a:r>
              <a:rPr lang="es-MX" dirty="0" smtClean="0"/>
              <a:t>el </a:t>
            </a:r>
            <a:r>
              <a:rPr lang="es-MX" b="1" dirty="0" err="1" smtClean="0"/>
              <a:t>Russian</a:t>
            </a:r>
            <a:r>
              <a:rPr lang="es-MX" b="1" dirty="0" smtClean="0"/>
              <a:t> </a:t>
            </a:r>
            <a:r>
              <a:rPr lang="es-MX" b="1" dirty="0" err="1" smtClean="0"/>
              <a:t>Science</a:t>
            </a:r>
            <a:r>
              <a:rPr lang="es-MX" b="1" dirty="0" smtClean="0"/>
              <a:t> </a:t>
            </a:r>
            <a:r>
              <a:rPr lang="es-MX" b="1" dirty="0" err="1" smtClean="0"/>
              <a:t>Citation</a:t>
            </a:r>
            <a:r>
              <a:rPr lang="es-MX" b="1" dirty="0" smtClean="0"/>
              <a:t> </a:t>
            </a:r>
            <a:r>
              <a:rPr lang="es-MX" b="1" dirty="0" err="1" smtClean="0"/>
              <a:t>Index</a:t>
            </a:r>
            <a:endParaRPr lang="es-MX" b="1" dirty="0"/>
          </a:p>
        </p:txBody>
      </p:sp>
      <p:sp>
        <p:nvSpPr>
          <p:cNvPr id="9" name="CuadroTexto 8"/>
          <p:cNvSpPr txBox="1"/>
          <p:nvPr/>
        </p:nvSpPr>
        <p:spPr>
          <a:xfrm>
            <a:off x="7949942" y="5157307"/>
            <a:ext cx="4004047" cy="1323439"/>
          </a:xfrm>
          <a:prstGeom prst="rect">
            <a:avLst/>
          </a:prstGeom>
          <a:noFill/>
        </p:spPr>
        <p:txBody>
          <a:bodyPr wrap="square" rtlCol="0">
            <a:spAutoFit/>
          </a:bodyPr>
          <a:lstStyle/>
          <a:p>
            <a:endParaRPr lang="es-MX" sz="2000" b="1" dirty="0" smtClean="0"/>
          </a:p>
          <a:p>
            <a:r>
              <a:rPr lang="es-MX" sz="2000" b="1" dirty="0" err="1" smtClean="0"/>
              <a:t>SciELO</a:t>
            </a:r>
            <a:r>
              <a:rPr lang="es-MX" sz="2000" b="1" dirty="0" smtClean="0"/>
              <a:t> </a:t>
            </a:r>
            <a:r>
              <a:rPr lang="es-MX" sz="2000" b="1" dirty="0" err="1"/>
              <a:t>Citation</a:t>
            </a:r>
            <a:r>
              <a:rPr lang="es-MX" sz="2000" b="1" dirty="0"/>
              <a:t> </a:t>
            </a:r>
            <a:r>
              <a:rPr lang="es-MX" sz="2000" b="1" dirty="0" err="1"/>
              <a:t>Index</a:t>
            </a:r>
            <a:r>
              <a:rPr lang="es-MX" sz="2000" b="1" dirty="0"/>
              <a:t> </a:t>
            </a:r>
            <a:r>
              <a:rPr lang="es-MX" sz="2000" dirty="0"/>
              <a:t>es la versión latinoamericana de base de datos de citación especializada en la región</a:t>
            </a:r>
            <a:endParaRPr lang="es-MX" sz="2000" b="1" dirty="0"/>
          </a:p>
        </p:txBody>
      </p:sp>
    </p:spTree>
    <p:extLst>
      <p:ext uri="{BB962C8B-B14F-4D97-AF65-F5344CB8AC3E}">
        <p14:creationId xmlns:p14="http://schemas.microsoft.com/office/powerpoint/2010/main" val="36924487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6146429" y="214200"/>
            <a:ext cx="5963628" cy="6668029"/>
            <a:chOff x="3209097" y="-72008"/>
            <a:chExt cx="5963628" cy="6668029"/>
          </a:xfrm>
        </p:grpSpPr>
        <p:sp>
          <p:nvSpPr>
            <p:cNvPr id="2" name="Elipse 1"/>
            <p:cNvSpPr/>
            <p:nvPr/>
          </p:nvSpPr>
          <p:spPr>
            <a:xfrm>
              <a:off x="3209097" y="567587"/>
              <a:ext cx="5963628" cy="6028434"/>
            </a:xfrm>
            <a:prstGeom prst="ellipse">
              <a:avLst/>
            </a:prstGeom>
            <a:solidFill>
              <a:srgbClr val="585858"/>
            </a:solidFill>
            <a:ln>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818" b="88192"/>
            <a:stretch/>
          </p:blipFill>
          <p:spPr bwMode="auto">
            <a:xfrm>
              <a:off x="4115687" y="-72008"/>
              <a:ext cx="4139952" cy="7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uadroTexto 14"/>
            <p:cNvSpPr txBox="1"/>
            <p:nvPr/>
          </p:nvSpPr>
          <p:spPr>
            <a:xfrm>
              <a:off x="4572706" y="1294286"/>
              <a:ext cx="3528392" cy="707886"/>
            </a:xfrm>
            <a:prstGeom prst="rect">
              <a:avLst/>
            </a:prstGeom>
            <a:noFill/>
          </p:spPr>
          <p:txBody>
            <a:bodyPr wrap="square" rtlCol="0">
              <a:spAutoFit/>
            </a:bodyPr>
            <a:lstStyle/>
            <a:p>
              <a:r>
                <a:rPr lang="es-MX" sz="4000" b="1" dirty="0">
                  <a:solidFill>
                    <a:schemeClr val="accent6">
                      <a:lumMod val="40000"/>
                      <a:lumOff val="60000"/>
                    </a:schemeClr>
                  </a:solidFill>
                </a:rPr>
                <a:t>24,700 revistas</a:t>
              </a:r>
            </a:p>
          </p:txBody>
        </p:sp>
      </p:grpSp>
      <p:grpSp>
        <p:nvGrpSpPr>
          <p:cNvPr id="24" name="Grupo 23"/>
          <p:cNvGrpSpPr/>
          <p:nvPr/>
        </p:nvGrpSpPr>
        <p:grpSpPr>
          <a:xfrm>
            <a:off x="7421383" y="2347499"/>
            <a:ext cx="3599892" cy="3034273"/>
            <a:chOff x="4428492" y="2488080"/>
            <a:chExt cx="3599892" cy="3034273"/>
          </a:xfrm>
        </p:grpSpPr>
        <p:sp>
          <p:nvSpPr>
            <p:cNvPr id="16" name="Elipse 15"/>
            <p:cNvSpPr/>
            <p:nvPr/>
          </p:nvSpPr>
          <p:spPr>
            <a:xfrm>
              <a:off x="4428492" y="2488080"/>
              <a:ext cx="3599892" cy="3034273"/>
            </a:xfrm>
            <a:prstGeom prst="ellipse">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p:cNvSpPr txBox="1"/>
            <p:nvPr/>
          </p:nvSpPr>
          <p:spPr>
            <a:xfrm>
              <a:off x="5245477" y="2787628"/>
              <a:ext cx="1754916" cy="769441"/>
            </a:xfrm>
            <a:prstGeom prst="rect">
              <a:avLst/>
            </a:prstGeom>
            <a:noFill/>
          </p:spPr>
          <p:txBody>
            <a:bodyPr wrap="square" rtlCol="0">
              <a:spAutoFit/>
            </a:bodyPr>
            <a:lstStyle/>
            <a:p>
              <a:r>
                <a:rPr lang="es-MX" sz="4400" b="1" dirty="0">
                  <a:solidFill>
                    <a:srgbClr val="FFC000"/>
                  </a:solidFill>
                  <a:effectLst>
                    <a:outerShdw blurRad="38100" dist="38100" dir="2700000" algn="tl">
                      <a:srgbClr val="000000">
                        <a:alpha val="43137"/>
                      </a:srgbClr>
                    </a:outerShdw>
                  </a:effectLst>
                </a:rPr>
                <a:t>12,500</a:t>
              </a:r>
            </a:p>
          </p:txBody>
        </p:sp>
        <p:sp>
          <p:nvSpPr>
            <p:cNvPr id="18" name="CuadroTexto 17"/>
            <p:cNvSpPr txBox="1"/>
            <p:nvPr/>
          </p:nvSpPr>
          <p:spPr>
            <a:xfrm>
              <a:off x="5083506" y="3521285"/>
              <a:ext cx="2152789" cy="769441"/>
            </a:xfrm>
            <a:prstGeom prst="rect">
              <a:avLst/>
            </a:prstGeom>
            <a:noFill/>
          </p:spPr>
          <p:txBody>
            <a:bodyPr wrap="square" rtlCol="0">
              <a:spAutoFit/>
            </a:bodyPr>
            <a:lstStyle/>
            <a:p>
              <a:r>
                <a:rPr lang="es-MX" sz="4400" b="1" dirty="0">
                  <a:solidFill>
                    <a:srgbClr val="FFC000"/>
                  </a:solidFill>
                  <a:effectLst>
                    <a:outerShdw blurRad="38100" dist="38100" dir="2700000" algn="tl">
                      <a:srgbClr val="000000">
                        <a:alpha val="43137"/>
                      </a:srgbClr>
                    </a:outerShdw>
                  </a:effectLst>
                </a:rPr>
                <a:t>“ </a:t>
              </a:r>
              <a:r>
                <a:rPr lang="es-MX" sz="4400" b="1" dirty="0" err="1">
                  <a:solidFill>
                    <a:srgbClr val="FFC000"/>
                  </a:solidFill>
                  <a:effectLst>
                    <a:outerShdw blurRad="38100" dist="38100" dir="2700000" algn="tl">
                      <a:srgbClr val="000000">
                        <a:alpha val="43137"/>
                      </a:srgbClr>
                    </a:outerShdw>
                  </a:effectLst>
                </a:rPr>
                <a:t>Core</a:t>
              </a:r>
              <a:r>
                <a:rPr lang="es-MX" sz="4400" b="1" dirty="0">
                  <a:solidFill>
                    <a:srgbClr val="FFC000"/>
                  </a:solidFill>
                  <a:effectLst>
                    <a:outerShdw blurRad="38100" dist="38100" dir="2700000" algn="tl">
                      <a:srgbClr val="000000">
                        <a:alpha val="43137"/>
                      </a:srgbClr>
                    </a:outerShdw>
                  </a:effectLst>
                </a:rPr>
                <a:t> “</a:t>
              </a:r>
            </a:p>
          </p:txBody>
        </p:sp>
        <p:sp>
          <p:nvSpPr>
            <p:cNvPr id="19" name="CuadroTexto 18"/>
            <p:cNvSpPr txBox="1"/>
            <p:nvPr/>
          </p:nvSpPr>
          <p:spPr>
            <a:xfrm>
              <a:off x="4622429" y="4107706"/>
              <a:ext cx="3351671" cy="584775"/>
            </a:xfrm>
            <a:prstGeom prst="rect">
              <a:avLst/>
            </a:prstGeom>
            <a:noFill/>
          </p:spPr>
          <p:txBody>
            <a:bodyPr wrap="square" rtlCol="0">
              <a:spAutoFit/>
            </a:bodyPr>
            <a:lstStyle/>
            <a:p>
              <a:r>
                <a:rPr lang="es-MX" sz="3200" b="1" dirty="0">
                  <a:solidFill>
                    <a:srgbClr val="00B050"/>
                  </a:solidFill>
                  <a:effectLst>
                    <a:outerShdw blurRad="38100" dist="38100" dir="2700000" algn="tl">
                      <a:srgbClr val="000000">
                        <a:alpha val="43137"/>
                      </a:srgbClr>
                    </a:outerShdw>
                  </a:effectLst>
                </a:rPr>
                <a:t>Factor de impacto</a:t>
              </a:r>
            </a:p>
          </p:txBody>
        </p:sp>
      </p:grpSp>
      <p:sp>
        <p:nvSpPr>
          <p:cNvPr id="20" name="9 Elipse"/>
          <p:cNvSpPr/>
          <p:nvPr/>
        </p:nvSpPr>
        <p:spPr bwMode="auto">
          <a:xfrm>
            <a:off x="6428668" y="2329728"/>
            <a:ext cx="1711280" cy="1599728"/>
          </a:xfrm>
          <a:prstGeom prst="ellipse">
            <a:avLst/>
          </a:prstGeom>
          <a:solidFill>
            <a:srgbClr val="00B050"/>
          </a:solidFill>
          <a:ln>
            <a:solidFill>
              <a:srgbClr val="00B050"/>
            </a:solidFill>
            <a:headEnd type="none" w="med" len="med"/>
            <a:tailEnd type="none" w="med" len="med"/>
          </a:ln>
          <a:effectLst>
            <a:outerShdw blurRad="40000" dist="23000" dir="5400000" rotWithShape="0">
              <a:srgbClr val="000000">
                <a:alpha val="35000"/>
              </a:srgbClr>
            </a:outerShdw>
            <a:softEdge rad="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lstStyle/>
          <a:p>
            <a:pPr>
              <a:defRPr/>
            </a:pPr>
            <a:endParaRPr lang="es-MX" dirty="0">
              <a:ln>
                <a:solidFill>
                  <a:schemeClr val="bg1"/>
                </a:solidFill>
              </a:ln>
              <a:solidFill>
                <a:schemeClr val="tx1"/>
              </a:solidFill>
            </a:endParaRPr>
          </a:p>
          <a:p>
            <a:pPr algn="ctr">
              <a:defRPr/>
            </a:pPr>
            <a:r>
              <a:rPr lang="es-MX" sz="2800" b="1" dirty="0">
                <a:ln w="12700">
                  <a:solidFill>
                    <a:schemeClr val="bg1"/>
                  </a:solidFill>
                  <a:prstDash val="solid"/>
                </a:ln>
                <a:solidFill>
                  <a:srgbClr val="00FF00"/>
                </a:solidFill>
                <a:effectLst>
                  <a:outerShdw blurRad="41275" dist="20320" dir="1800000" algn="tl" rotWithShape="0">
                    <a:srgbClr val="000000">
                      <a:alpha val="40000"/>
                    </a:srgbClr>
                  </a:outerShdw>
                </a:effectLst>
              </a:rPr>
              <a:t>BIOSIS</a:t>
            </a:r>
          </a:p>
          <a:p>
            <a:pPr algn="ctr">
              <a:defRPr/>
            </a:pPr>
            <a:r>
              <a:rPr lang="es-MX" sz="2800" b="1" dirty="0">
                <a:ln w="12700">
                  <a:solidFill>
                    <a:schemeClr val="bg1"/>
                  </a:solidFill>
                  <a:prstDash val="solid"/>
                </a:ln>
                <a:solidFill>
                  <a:srgbClr val="00FF00"/>
                </a:solidFill>
                <a:effectLst>
                  <a:outerShdw blurRad="41275" dist="20320" dir="1800000" algn="tl" rotWithShape="0">
                    <a:srgbClr val="000000">
                      <a:alpha val="40000"/>
                    </a:srgbClr>
                  </a:outerShdw>
                </a:effectLst>
              </a:rPr>
              <a:t>5,350</a:t>
            </a:r>
          </a:p>
        </p:txBody>
      </p:sp>
      <p:sp>
        <p:nvSpPr>
          <p:cNvPr id="21" name="11 Elipse"/>
          <p:cNvSpPr/>
          <p:nvPr/>
        </p:nvSpPr>
        <p:spPr bwMode="auto">
          <a:xfrm>
            <a:off x="10181588" y="2252503"/>
            <a:ext cx="1762017" cy="1606518"/>
          </a:xfrm>
          <a:prstGeom prst="ellipse">
            <a:avLst/>
          </a:prstGeom>
          <a:solidFill>
            <a:schemeClr val="accent1">
              <a:lumMod val="75000"/>
            </a:schemeClr>
          </a:solidFill>
          <a:ln>
            <a:headEnd type="none" w="med" len="med"/>
            <a:tailEnd type="none" w="med" len="med"/>
          </a:ln>
          <a:effectLst>
            <a:outerShdw blurRad="40000" dist="23000" dir="540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lstStyle/>
          <a:p>
            <a:pPr>
              <a:defRPr/>
            </a:pPr>
            <a:endParaRPr lang="es-MX"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a:p>
            <a:pPr algn="ctr">
              <a:defRPr/>
            </a:pPr>
            <a:r>
              <a:rPr lang="es-MX" sz="2000" b="1" dirty="0">
                <a:ln w="12700">
                  <a:solidFill>
                    <a:schemeClr val="bg1"/>
                  </a:solidFill>
                  <a:prstDash val="solid"/>
                </a:ln>
                <a:solidFill>
                  <a:schemeClr val="tx2">
                    <a:lumMod val="40000"/>
                    <a:lumOff val="60000"/>
                  </a:schemeClr>
                </a:solidFill>
                <a:effectLst>
                  <a:outerShdw blurRad="41275" dist="20320" dir="1800000" algn="tl" rotWithShape="0">
                    <a:srgbClr val="000000">
                      <a:alpha val="40000"/>
                    </a:srgbClr>
                  </a:outerShdw>
                </a:effectLst>
              </a:rPr>
              <a:t>MEDLINE</a:t>
            </a:r>
          </a:p>
          <a:p>
            <a:pPr algn="ctr">
              <a:defRPr/>
            </a:pPr>
            <a:r>
              <a:rPr lang="es-MX" sz="2400" b="1" dirty="0">
                <a:ln w="12700">
                  <a:solidFill>
                    <a:schemeClr val="bg1"/>
                  </a:solidFill>
                  <a:prstDash val="solid"/>
                </a:ln>
                <a:solidFill>
                  <a:schemeClr val="tx2">
                    <a:lumMod val="40000"/>
                    <a:lumOff val="60000"/>
                  </a:schemeClr>
                </a:solidFill>
                <a:effectLst>
                  <a:outerShdw blurRad="41275" dist="20320" dir="1800000" algn="tl" rotWithShape="0">
                    <a:srgbClr val="000000">
                      <a:alpha val="40000"/>
                    </a:srgbClr>
                  </a:outerShdw>
                </a:effectLst>
              </a:rPr>
              <a:t>5,550</a:t>
            </a:r>
          </a:p>
        </p:txBody>
      </p:sp>
      <p:sp>
        <p:nvSpPr>
          <p:cNvPr id="22" name="12 Elipse"/>
          <p:cNvSpPr/>
          <p:nvPr/>
        </p:nvSpPr>
        <p:spPr bwMode="auto">
          <a:xfrm>
            <a:off x="8285300" y="4736566"/>
            <a:ext cx="1977868" cy="1539096"/>
          </a:xfrm>
          <a:prstGeom prst="ellipse">
            <a:avLst/>
          </a:prstGeom>
          <a:solidFill>
            <a:srgbClr val="FFC000"/>
          </a:solidFill>
          <a:ln>
            <a:solidFill>
              <a:schemeClr val="accent3"/>
            </a:solidFill>
            <a:headEnd type="none" w="med" len="med"/>
            <a:tailEnd type="none" w="med" len="med"/>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lstStyle/>
          <a:p>
            <a:pPr algn="ctr">
              <a:defRPr/>
            </a:pPr>
            <a:endParaRPr lang="es-MX" sz="2400" b="1" dirty="0">
              <a:ln w="12700">
                <a:solidFill>
                  <a:schemeClr val="bg1"/>
                </a:solidFill>
                <a:prstDash val="solid"/>
              </a:ln>
              <a:solidFill>
                <a:schemeClr val="tx1"/>
              </a:solidFill>
              <a:effectLst>
                <a:outerShdw blurRad="41275" dist="20320" dir="1800000" algn="tl" rotWithShape="0">
                  <a:srgbClr val="000000">
                    <a:alpha val="40000"/>
                  </a:srgbClr>
                </a:outerShdw>
              </a:effectLst>
            </a:endParaRPr>
          </a:p>
          <a:p>
            <a:pPr algn="ctr">
              <a:defRPr/>
            </a:pPr>
            <a:r>
              <a:rPr lang="es-MX" sz="2400" b="1" dirty="0" err="1">
                <a:ln w="12700">
                  <a:solidFill>
                    <a:schemeClr val="bg1"/>
                  </a:solidFill>
                  <a:prstDash val="solid"/>
                </a:ln>
                <a:solidFill>
                  <a:schemeClr val="tx1"/>
                </a:solidFill>
                <a:effectLst>
                  <a:outerShdw blurRad="41275" dist="20320" dir="1800000" algn="tl" rotWithShape="0">
                    <a:srgbClr val="000000">
                      <a:alpha val="40000"/>
                    </a:srgbClr>
                  </a:outerShdw>
                </a:effectLst>
              </a:rPr>
              <a:t>SciELO</a:t>
            </a:r>
            <a:r>
              <a:rPr lang="es-MX" sz="2400" b="1" dirty="0">
                <a:ln w="12700">
                  <a:solidFill>
                    <a:schemeClr val="bg1"/>
                  </a:solidFill>
                  <a:prstDash val="solid"/>
                </a:ln>
                <a:solidFill>
                  <a:schemeClr val="tx1"/>
                </a:solidFill>
                <a:effectLst>
                  <a:outerShdw blurRad="41275" dist="20320" dir="1800000" algn="tl" rotWithShape="0">
                    <a:srgbClr val="000000">
                      <a:alpha val="40000"/>
                    </a:srgbClr>
                  </a:outerShdw>
                </a:effectLst>
              </a:rPr>
              <a:t> CI</a:t>
            </a:r>
          </a:p>
          <a:p>
            <a:pPr algn="ctr">
              <a:defRPr/>
            </a:pPr>
            <a:r>
              <a:rPr lang="es-MX" sz="2400" b="1" dirty="0" smtClean="0">
                <a:ln w="12700">
                  <a:solidFill>
                    <a:schemeClr val="bg1"/>
                  </a:solidFill>
                  <a:prstDash val="solid"/>
                </a:ln>
                <a:solidFill>
                  <a:schemeClr val="tx1"/>
                </a:solidFill>
                <a:effectLst>
                  <a:outerShdw blurRad="41275" dist="20320" dir="1800000" algn="tl" rotWithShape="0">
                    <a:srgbClr val="000000">
                      <a:alpha val="40000"/>
                    </a:srgbClr>
                  </a:outerShdw>
                </a:effectLst>
              </a:rPr>
              <a:t>+ 1,000</a:t>
            </a:r>
            <a:endParaRPr lang="es-MX" sz="2400" b="1" dirty="0">
              <a:ln w="12700">
                <a:solidFill>
                  <a:schemeClr val="bg1"/>
                </a:solidFill>
                <a:prstDash val="solid"/>
              </a:ln>
              <a:solidFill>
                <a:schemeClr val="tx1"/>
              </a:solidFill>
              <a:effectLst>
                <a:outerShdw blurRad="41275" dist="20320" dir="1800000" algn="tl" rotWithShape="0">
                  <a:srgbClr val="000000">
                    <a:alpha val="40000"/>
                  </a:srgbClr>
                </a:outerShdw>
              </a:effectLst>
            </a:endParaRPr>
          </a:p>
        </p:txBody>
      </p:sp>
      <p:cxnSp>
        <p:nvCxnSpPr>
          <p:cNvPr id="27" name="Conector recto de flecha 26"/>
          <p:cNvCxnSpPr/>
          <p:nvPr/>
        </p:nvCxnSpPr>
        <p:spPr>
          <a:xfrm>
            <a:off x="3206593" y="5728785"/>
            <a:ext cx="5395986" cy="18920"/>
          </a:xfrm>
          <a:prstGeom prst="straightConnector1">
            <a:avLst/>
          </a:prstGeom>
          <a:ln w="762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95533" y="90013"/>
            <a:ext cx="5773003" cy="1200329"/>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b="1" dirty="0" err="1">
                <a:solidFill>
                  <a:srgbClr val="0070C0"/>
                </a:solidFill>
              </a:rPr>
              <a:t>SciELO</a:t>
            </a:r>
            <a:r>
              <a:rPr lang="es-MX" b="1" dirty="0">
                <a:solidFill>
                  <a:srgbClr val="0070C0"/>
                </a:solidFill>
              </a:rPr>
              <a:t> </a:t>
            </a:r>
            <a:r>
              <a:rPr lang="es-MX" b="1" dirty="0" err="1">
                <a:solidFill>
                  <a:srgbClr val="0070C0"/>
                </a:solidFill>
              </a:rPr>
              <a:t>Citation</a:t>
            </a:r>
            <a:r>
              <a:rPr lang="es-MX" b="1" dirty="0">
                <a:solidFill>
                  <a:srgbClr val="0070C0"/>
                </a:solidFill>
              </a:rPr>
              <a:t> </a:t>
            </a:r>
            <a:r>
              <a:rPr lang="es-MX" b="1" dirty="0" err="1">
                <a:solidFill>
                  <a:srgbClr val="0070C0"/>
                </a:solidFill>
              </a:rPr>
              <a:t>Index</a:t>
            </a:r>
            <a:r>
              <a:rPr lang="es-MX" b="1" dirty="0">
                <a:solidFill>
                  <a:srgbClr val="0070C0"/>
                </a:solidFill>
              </a:rPr>
              <a:t> </a:t>
            </a:r>
            <a:r>
              <a:rPr lang="es-MX" dirty="0">
                <a:solidFill>
                  <a:srgbClr val="0070C0"/>
                </a:solidFill>
              </a:rPr>
              <a:t>(o</a:t>
            </a:r>
            <a:r>
              <a:rPr lang="es-MX" b="1" dirty="0">
                <a:solidFill>
                  <a:srgbClr val="0070C0"/>
                </a:solidFill>
              </a:rPr>
              <a:t> </a:t>
            </a:r>
            <a:r>
              <a:rPr lang="es-MX" b="1" dirty="0" err="1">
                <a:solidFill>
                  <a:srgbClr val="0070C0"/>
                </a:solidFill>
              </a:rPr>
              <a:t>SciELO</a:t>
            </a:r>
            <a:r>
              <a:rPr lang="es-MX" b="1" dirty="0">
                <a:solidFill>
                  <a:srgbClr val="0070C0"/>
                </a:solidFill>
              </a:rPr>
              <a:t> CI</a:t>
            </a:r>
            <a:r>
              <a:rPr lang="es-MX" dirty="0">
                <a:solidFill>
                  <a:srgbClr val="0070C0"/>
                </a:solidFill>
              </a:rPr>
              <a:t>)</a:t>
            </a:r>
            <a:r>
              <a:rPr lang="es-MX" b="1" dirty="0">
                <a:solidFill>
                  <a:srgbClr val="0070C0"/>
                </a:solidFill>
              </a:rPr>
              <a:t> </a:t>
            </a:r>
            <a:r>
              <a:rPr lang="es-MX" dirty="0">
                <a:solidFill>
                  <a:srgbClr val="0070C0"/>
                </a:solidFill>
              </a:rPr>
              <a:t>es una base de datos </a:t>
            </a:r>
            <a:r>
              <a:rPr lang="es-MX" dirty="0" err="1">
                <a:solidFill>
                  <a:srgbClr val="0070C0"/>
                </a:solidFill>
              </a:rPr>
              <a:t>bibliométrica</a:t>
            </a:r>
            <a:r>
              <a:rPr lang="es-MX" dirty="0">
                <a:solidFill>
                  <a:srgbClr val="0070C0"/>
                </a:solidFill>
              </a:rPr>
              <a:t>:</a:t>
            </a:r>
          </a:p>
          <a:p>
            <a:pPr algn="ctr"/>
            <a:r>
              <a:rPr lang="es-MX" dirty="0">
                <a:solidFill>
                  <a:srgbClr val="0070C0"/>
                </a:solidFill>
              </a:rPr>
              <a:t>contiene los registros bibliográficos de la base de datos de la red </a:t>
            </a:r>
            <a:r>
              <a:rPr lang="es-MX" dirty="0" err="1">
                <a:solidFill>
                  <a:srgbClr val="0070C0"/>
                </a:solidFill>
              </a:rPr>
              <a:t>SciELO</a:t>
            </a:r>
            <a:r>
              <a:rPr lang="es-MX" dirty="0">
                <a:solidFill>
                  <a:srgbClr val="0070C0"/>
                </a:solidFill>
              </a:rPr>
              <a:t> (15 países) en una plataforma </a:t>
            </a:r>
            <a:r>
              <a:rPr lang="es-MX" b="1" dirty="0">
                <a:solidFill>
                  <a:srgbClr val="0070C0"/>
                </a:solidFill>
              </a:rPr>
              <a:t>Web of </a:t>
            </a:r>
            <a:r>
              <a:rPr lang="es-MX" b="1" dirty="0" err="1">
                <a:solidFill>
                  <a:srgbClr val="0070C0"/>
                </a:solidFill>
              </a:rPr>
              <a:t>Science</a:t>
            </a:r>
            <a:endParaRPr lang="es-MX" b="1" dirty="0">
              <a:solidFill>
                <a:srgbClr val="0070C0"/>
              </a:solidFill>
            </a:endParaRPr>
          </a:p>
        </p:txBody>
      </p:sp>
      <p:sp>
        <p:nvSpPr>
          <p:cNvPr id="29" name="CuadroTexto 28"/>
          <p:cNvSpPr txBox="1"/>
          <p:nvPr/>
        </p:nvSpPr>
        <p:spPr>
          <a:xfrm>
            <a:off x="95534" y="1348811"/>
            <a:ext cx="5773002" cy="646331"/>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Sólo se transfieren los registros bibliográficos, </a:t>
            </a:r>
            <a:endParaRPr lang="es-MX" dirty="0" smtClean="0">
              <a:solidFill>
                <a:srgbClr val="0070C0"/>
              </a:solidFill>
            </a:endParaRPr>
          </a:p>
          <a:p>
            <a:pPr algn="ctr"/>
            <a:r>
              <a:rPr lang="es-MX" b="1" dirty="0" smtClean="0">
                <a:solidFill>
                  <a:srgbClr val="0070C0"/>
                </a:solidFill>
              </a:rPr>
              <a:t>NO</a:t>
            </a:r>
            <a:r>
              <a:rPr lang="es-MX" dirty="0" smtClean="0">
                <a:solidFill>
                  <a:srgbClr val="0070C0"/>
                </a:solidFill>
              </a:rPr>
              <a:t> </a:t>
            </a:r>
            <a:r>
              <a:rPr lang="es-MX" dirty="0">
                <a:solidFill>
                  <a:srgbClr val="0070C0"/>
                </a:solidFill>
              </a:rPr>
              <a:t>el texto completo de los artículos</a:t>
            </a:r>
          </a:p>
        </p:txBody>
      </p:sp>
      <p:pic>
        <p:nvPicPr>
          <p:cNvPr id="30" name="Imagen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35" y="3768662"/>
            <a:ext cx="3702785" cy="3089338"/>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CuadroTexto 31"/>
          <p:cNvSpPr txBox="1"/>
          <p:nvPr/>
        </p:nvSpPr>
        <p:spPr>
          <a:xfrm>
            <a:off x="95534" y="2095412"/>
            <a:ext cx="5773002" cy="646331"/>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En julio de 2014, </a:t>
            </a:r>
            <a:r>
              <a:rPr lang="es-MX" dirty="0" smtClean="0">
                <a:solidFill>
                  <a:srgbClr val="0070C0"/>
                </a:solidFill>
              </a:rPr>
              <a:t>ingresó una </a:t>
            </a:r>
            <a:r>
              <a:rPr lang="es-MX" dirty="0">
                <a:solidFill>
                  <a:srgbClr val="0070C0"/>
                </a:solidFill>
              </a:rPr>
              <a:t>selección de </a:t>
            </a:r>
            <a:r>
              <a:rPr lang="es-MX" b="1" dirty="0">
                <a:solidFill>
                  <a:srgbClr val="0070C0"/>
                </a:solidFill>
              </a:rPr>
              <a:t>812 </a:t>
            </a:r>
            <a:r>
              <a:rPr lang="es-MX" dirty="0">
                <a:solidFill>
                  <a:srgbClr val="0070C0"/>
                </a:solidFill>
              </a:rPr>
              <a:t>revistas de la red </a:t>
            </a:r>
            <a:r>
              <a:rPr lang="es-MX" dirty="0" err="1">
                <a:solidFill>
                  <a:srgbClr val="0070C0"/>
                </a:solidFill>
              </a:rPr>
              <a:t>SciELO</a:t>
            </a:r>
            <a:r>
              <a:rPr lang="es-MX" dirty="0">
                <a:solidFill>
                  <a:srgbClr val="0070C0"/>
                </a:solidFill>
              </a:rPr>
              <a:t>, entre ellas </a:t>
            </a:r>
            <a:r>
              <a:rPr lang="es-MX" b="1" dirty="0">
                <a:solidFill>
                  <a:srgbClr val="0070C0"/>
                </a:solidFill>
              </a:rPr>
              <a:t>66</a:t>
            </a:r>
            <a:r>
              <a:rPr lang="es-MX" dirty="0">
                <a:solidFill>
                  <a:srgbClr val="0070C0"/>
                </a:solidFill>
              </a:rPr>
              <a:t> mexicanas y </a:t>
            </a:r>
            <a:r>
              <a:rPr lang="es-MX" b="1" dirty="0">
                <a:solidFill>
                  <a:srgbClr val="0070C0"/>
                </a:solidFill>
              </a:rPr>
              <a:t>26 </a:t>
            </a:r>
            <a:r>
              <a:rPr lang="es-MX" dirty="0">
                <a:solidFill>
                  <a:srgbClr val="0070C0"/>
                </a:solidFill>
              </a:rPr>
              <a:t>de la </a:t>
            </a:r>
            <a:r>
              <a:rPr lang="es-MX" dirty="0" smtClean="0">
                <a:solidFill>
                  <a:srgbClr val="0070C0"/>
                </a:solidFill>
              </a:rPr>
              <a:t>UNAMCC</a:t>
            </a:r>
            <a:endParaRPr lang="es-MX" b="1" dirty="0">
              <a:solidFill>
                <a:srgbClr val="0070C0"/>
              </a:solidFill>
            </a:endParaRPr>
          </a:p>
        </p:txBody>
      </p:sp>
      <p:sp>
        <p:nvSpPr>
          <p:cNvPr id="23" name="CuadroTexto 22"/>
          <p:cNvSpPr txBox="1"/>
          <p:nvPr/>
        </p:nvSpPr>
        <p:spPr>
          <a:xfrm>
            <a:off x="95532" y="2829625"/>
            <a:ext cx="5773003" cy="646331"/>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b="1" dirty="0" smtClean="0">
                <a:solidFill>
                  <a:srgbClr val="0070C0"/>
                </a:solidFill>
              </a:rPr>
              <a:t>2016</a:t>
            </a:r>
            <a:r>
              <a:rPr lang="es-MX" dirty="0" smtClean="0">
                <a:solidFill>
                  <a:srgbClr val="0070C0"/>
                </a:solidFill>
              </a:rPr>
              <a:t>: han ingresado </a:t>
            </a:r>
            <a:r>
              <a:rPr lang="es-MX" b="1" dirty="0" smtClean="0">
                <a:solidFill>
                  <a:srgbClr val="0070C0"/>
                </a:solidFill>
              </a:rPr>
              <a:t>110 </a:t>
            </a:r>
            <a:r>
              <a:rPr lang="es-MX" dirty="0">
                <a:solidFill>
                  <a:srgbClr val="0070C0"/>
                </a:solidFill>
              </a:rPr>
              <a:t>revistas </a:t>
            </a:r>
            <a:r>
              <a:rPr lang="es-MX" dirty="0" smtClean="0">
                <a:solidFill>
                  <a:srgbClr val="0070C0"/>
                </a:solidFill>
              </a:rPr>
              <a:t>mexicanas / </a:t>
            </a:r>
            <a:r>
              <a:rPr lang="es-MX" b="1" dirty="0" smtClean="0">
                <a:solidFill>
                  <a:srgbClr val="0070C0"/>
                </a:solidFill>
              </a:rPr>
              <a:t>39 </a:t>
            </a:r>
            <a:r>
              <a:rPr lang="es-MX" dirty="0" smtClean="0">
                <a:solidFill>
                  <a:srgbClr val="0070C0"/>
                </a:solidFill>
              </a:rPr>
              <a:t>UNAM</a:t>
            </a:r>
          </a:p>
          <a:p>
            <a:pPr algn="ctr"/>
            <a:r>
              <a:rPr lang="es-MX" b="1" dirty="0" smtClean="0">
                <a:solidFill>
                  <a:srgbClr val="0070C0"/>
                </a:solidFill>
              </a:rPr>
              <a:t>si las revistas no se actualizan, son dadas de BAJA</a:t>
            </a:r>
            <a:endParaRPr lang="es-MX" b="1" dirty="0">
              <a:solidFill>
                <a:srgbClr val="0070C0"/>
              </a:solidFill>
            </a:endParaRPr>
          </a:p>
        </p:txBody>
      </p:sp>
    </p:spTree>
    <p:extLst>
      <p:ext uri="{BB962C8B-B14F-4D97-AF65-F5344CB8AC3E}">
        <p14:creationId xmlns:p14="http://schemas.microsoft.com/office/powerpoint/2010/main" val="16131512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1450" y="114300"/>
            <a:ext cx="11944350" cy="6610350"/>
          </a:xfrm>
          <a:prstGeom prst="rect">
            <a:avLst/>
          </a:prstGeom>
        </p:spPr>
      </p:pic>
      <p:sp>
        <p:nvSpPr>
          <p:cNvPr id="2" name="Elipse 1"/>
          <p:cNvSpPr/>
          <p:nvPr/>
        </p:nvSpPr>
        <p:spPr>
          <a:xfrm>
            <a:off x="8645592" y="1745414"/>
            <a:ext cx="1479483" cy="47992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cxnSp>
        <p:nvCxnSpPr>
          <p:cNvPr id="7" name="Conector recto de flecha 6"/>
          <p:cNvCxnSpPr/>
          <p:nvPr/>
        </p:nvCxnSpPr>
        <p:spPr>
          <a:xfrm>
            <a:off x="9238473" y="1063942"/>
            <a:ext cx="2719" cy="73746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Elipse 8"/>
          <p:cNvSpPr/>
          <p:nvPr/>
        </p:nvSpPr>
        <p:spPr>
          <a:xfrm>
            <a:off x="4082039" y="3321173"/>
            <a:ext cx="1479483" cy="27195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cxnSp>
        <p:nvCxnSpPr>
          <p:cNvPr id="10" name="Conector recto de flecha 9"/>
          <p:cNvCxnSpPr/>
          <p:nvPr/>
        </p:nvCxnSpPr>
        <p:spPr>
          <a:xfrm flipH="1" flipV="1">
            <a:off x="5451771" y="3519197"/>
            <a:ext cx="4401340" cy="606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Elipse 12"/>
          <p:cNvSpPr/>
          <p:nvPr/>
        </p:nvSpPr>
        <p:spPr>
          <a:xfrm>
            <a:off x="8335554" y="2107930"/>
            <a:ext cx="1479483" cy="47992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noFill/>
            </a:endParaRPr>
          </a:p>
        </p:txBody>
      </p:sp>
      <p:cxnSp>
        <p:nvCxnSpPr>
          <p:cNvPr id="19" name="Conector recto de flecha 18"/>
          <p:cNvCxnSpPr/>
          <p:nvPr/>
        </p:nvCxnSpPr>
        <p:spPr>
          <a:xfrm flipH="1">
            <a:off x="9647532" y="2345543"/>
            <a:ext cx="1157074" cy="1587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9815036" y="2904950"/>
            <a:ext cx="2196837" cy="2308324"/>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En </a:t>
            </a:r>
            <a:r>
              <a:rPr lang="es-MX" b="1" dirty="0" err="1">
                <a:solidFill>
                  <a:srgbClr val="0070C0"/>
                </a:solidFill>
              </a:rPr>
              <a:t>SciELO</a:t>
            </a:r>
            <a:r>
              <a:rPr lang="es-MX" b="1" dirty="0">
                <a:solidFill>
                  <a:srgbClr val="0070C0"/>
                </a:solidFill>
              </a:rPr>
              <a:t> </a:t>
            </a:r>
            <a:r>
              <a:rPr lang="es-MX" b="1" dirty="0" err="1">
                <a:solidFill>
                  <a:srgbClr val="0070C0"/>
                </a:solidFill>
              </a:rPr>
              <a:t>Citation</a:t>
            </a:r>
            <a:r>
              <a:rPr lang="es-MX" b="1" dirty="0">
                <a:solidFill>
                  <a:srgbClr val="0070C0"/>
                </a:solidFill>
              </a:rPr>
              <a:t> </a:t>
            </a:r>
            <a:r>
              <a:rPr lang="es-MX" b="1" dirty="0" err="1">
                <a:solidFill>
                  <a:srgbClr val="0070C0"/>
                </a:solidFill>
              </a:rPr>
              <a:t>Index</a:t>
            </a:r>
            <a:r>
              <a:rPr lang="es-MX" b="1" dirty="0">
                <a:solidFill>
                  <a:srgbClr val="0070C0"/>
                </a:solidFill>
              </a:rPr>
              <a:t> </a:t>
            </a:r>
          </a:p>
          <a:p>
            <a:pPr algn="ctr"/>
            <a:r>
              <a:rPr lang="es-MX" dirty="0">
                <a:solidFill>
                  <a:srgbClr val="0070C0"/>
                </a:solidFill>
              </a:rPr>
              <a:t>el registro ofrece acceso al texto completo mediante un enlace que vincula a la colección </a:t>
            </a:r>
            <a:r>
              <a:rPr lang="es-MX" b="1" dirty="0" err="1">
                <a:solidFill>
                  <a:srgbClr val="0070C0"/>
                </a:solidFill>
              </a:rPr>
              <a:t>SciELO</a:t>
            </a:r>
            <a:r>
              <a:rPr lang="es-MX" b="1" dirty="0">
                <a:solidFill>
                  <a:srgbClr val="0070C0"/>
                </a:solidFill>
              </a:rPr>
              <a:t>-México</a:t>
            </a:r>
          </a:p>
        </p:txBody>
      </p:sp>
      <p:sp>
        <p:nvSpPr>
          <p:cNvPr id="29" name="CuadroTexto 28"/>
          <p:cNvSpPr txBox="1"/>
          <p:nvPr/>
        </p:nvSpPr>
        <p:spPr>
          <a:xfrm>
            <a:off x="4082039" y="268665"/>
            <a:ext cx="5590947" cy="923330"/>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En </a:t>
            </a:r>
            <a:r>
              <a:rPr lang="es-MX" b="1" dirty="0" err="1">
                <a:solidFill>
                  <a:srgbClr val="0070C0"/>
                </a:solidFill>
              </a:rPr>
              <a:t>SciELO</a:t>
            </a:r>
            <a:r>
              <a:rPr lang="es-MX" b="1" dirty="0">
                <a:solidFill>
                  <a:srgbClr val="0070C0"/>
                </a:solidFill>
              </a:rPr>
              <a:t> </a:t>
            </a:r>
            <a:r>
              <a:rPr lang="es-MX" b="1" dirty="0" err="1">
                <a:solidFill>
                  <a:srgbClr val="0070C0"/>
                </a:solidFill>
              </a:rPr>
              <a:t>Citation</a:t>
            </a:r>
            <a:r>
              <a:rPr lang="es-MX" b="1" dirty="0">
                <a:solidFill>
                  <a:srgbClr val="0070C0"/>
                </a:solidFill>
              </a:rPr>
              <a:t> </a:t>
            </a:r>
            <a:r>
              <a:rPr lang="es-MX" b="1" dirty="0" err="1">
                <a:solidFill>
                  <a:srgbClr val="0070C0"/>
                </a:solidFill>
              </a:rPr>
              <a:t>Index</a:t>
            </a:r>
            <a:r>
              <a:rPr lang="es-MX" b="1" dirty="0">
                <a:solidFill>
                  <a:srgbClr val="0070C0"/>
                </a:solidFill>
              </a:rPr>
              <a:t> </a:t>
            </a:r>
            <a:r>
              <a:rPr lang="es-MX" dirty="0">
                <a:solidFill>
                  <a:srgbClr val="0070C0"/>
                </a:solidFill>
              </a:rPr>
              <a:t>los registros bibliográficos se visualizan de esta manera y cuentan con las opciones de búsqueda e indicadores </a:t>
            </a:r>
            <a:r>
              <a:rPr lang="es-MX" dirty="0" err="1">
                <a:solidFill>
                  <a:srgbClr val="0070C0"/>
                </a:solidFill>
              </a:rPr>
              <a:t>bibliométricos</a:t>
            </a:r>
            <a:r>
              <a:rPr lang="es-MX" dirty="0">
                <a:solidFill>
                  <a:srgbClr val="0070C0"/>
                </a:solidFill>
              </a:rPr>
              <a:t> que ofrece </a:t>
            </a:r>
            <a:r>
              <a:rPr lang="es-MX" b="1" dirty="0" err="1">
                <a:solidFill>
                  <a:srgbClr val="0070C0"/>
                </a:solidFill>
              </a:rPr>
              <a:t>WoS</a:t>
            </a:r>
            <a:endParaRPr lang="es-MX" b="1" dirty="0">
              <a:solidFill>
                <a:srgbClr val="0070C0"/>
              </a:solidFill>
            </a:endParaRPr>
          </a:p>
        </p:txBody>
      </p:sp>
      <p:sp>
        <p:nvSpPr>
          <p:cNvPr id="30" name="CuadroTexto 29"/>
          <p:cNvSpPr txBox="1"/>
          <p:nvPr/>
        </p:nvSpPr>
        <p:spPr>
          <a:xfrm>
            <a:off x="10221398" y="268665"/>
            <a:ext cx="1769342" cy="2585323"/>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En </a:t>
            </a:r>
            <a:r>
              <a:rPr lang="es-MX" b="1" dirty="0" err="1">
                <a:solidFill>
                  <a:srgbClr val="0070C0"/>
                </a:solidFill>
              </a:rPr>
              <a:t>SciELO</a:t>
            </a:r>
            <a:r>
              <a:rPr lang="es-MX" b="1" dirty="0">
                <a:solidFill>
                  <a:srgbClr val="0070C0"/>
                </a:solidFill>
              </a:rPr>
              <a:t> </a:t>
            </a:r>
            <a:r>
              <a:rPr lang="es-MX" b="1" dirty="0" err="1">
                <a:solidFill>
                  <a:srgbClr val="0070C0"/>
                </a:solidFill>
              </a:rPr>
              <a:t>Citation</a:t>
            </a:r>
            <a:r>
              <a:rPr lang="es-MX" b="1" dirty="0">
                <a:solidFill>
                  <a:srgbClr val="0070C0"/>
                </a:solidFill>
              </a:rPr>
              <a:t> </a:t>
            </a:r>
            <a:r>
              <a:rPr lang="es-MX" b="1" dirty="0" err="1">
                <a:solidFill>
                  <a:srgbClr val="0070C0"/>
                </a:solidFill>
              </a:rPr>
              <a:t>Index</a:t>
            </a:r>
            <a:r>
              <a:rPr lang="es-MX" b="1" dirty="0">
                <a:solidFill>
                  <a:srgbClr val="0070C0"/>
                </a:solidFill>
              </a:rPr>
              <a:t> </a:t>
            </a:r>
          </a:p>
          <a:p>
            <a:pPr algn="ctr"/>
            <a:r>
              <a:rPr lang="es-MX" dirty="0">
                <a:solidFill>
                  <a:srgbClr val="0070C0"/>
                </a:solidFill>
              </a:rPr>
              <a:t>se cuenta con la opción de recuperar las citas recibidas por artículo y/o autor del artículo</a:t>
            </a:r>
            <a:endParaRPr lang="es-MX" b="1" dirty="0">
              <a:solidFill>
                <a:srgbClr val="0070C0"/>
              </a:solidFill>
            </a:endParaRPr>
          </a:p>
        </p:txBody>
      </p:sp>
    </p:spTree>
    <p:extLst>
      <p:ext uri="{BB962C8B-B14F-4D97-AF65-F5344CB8AC3E}">
        <p14:creationId xmlns:p14="http://schemas.microsoft.com/office/powerpoint/2010/main" val="3135258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0526" t="7007" r="18527" b="8409"/>
          <a:stretch/>
        </p:blipFill>
        <p:spPr>
          <a:xfrm>
            <a:off x="0" y="0"/>
            <a:ext cx="5999747" cy="6858000"/>
          </a:xfrm>
          <a:prstGeom prst="rect">
            <a:avLst/>
          </a:prstGeom>
        </p:spPr>
      </p:pic>
      <p:pic>
        <p:nvPicPr>
          <p:cNvPr id="5" name="Imagen 4"/>
          <p:cNvPicPr>
            <a:picLocks noChangeAspect="1"/>
          </p:cNvPicPr>
          <p:nvPr/>
        </p:nvPicPr>
        <p:blipFill rotWithShape="1">
          <a:blip r:embed="rId3"/>
          <a:srcRect l="30210" t="8503" r="18526" b="33672"/>
          <a:stretch/>
        </p:blipFill>
        <p:spPr>
          <a:xfrm>
            <a:off x="6029262" y="801669"/>
            <a:ext cx="5716286" cy="3705726"/>
          </a:xfrm>
          <a:prstGeom prst="rect">
            <a:avLst/>
          </a:prstGeom>
        </p:spPr>
      </p:pic>
      <p:sp>
        <p:nvSpPr>
          <p:cNvPr id="6" name="CuadroTexto 5"/>
          <p:cNvSpPr txBox="1"/>
          <p:nvPr/>
        </p:nvSpPr>
        <p:spPr>
          <a:xfrm>
            <a:off x="7003934" y="176632"/>
            <a:ext cx="4026569" cy="461665"/>
          </a:xfrm>
          <a:prstGeom prst="rect">
            <a:avLst/>
          </a:prstGeom>
          <a:noFill/>
        </p:spPr>
        <p:txBody>
          <a:bodyPr wrap="square" rtlCol="0">
            <a:spAutoFit/>
          </a:bodyPr>
          <a:lstStyle/>
          <a:p>
            <a:r>
              <a:rPr lang="es-MX" sz="2400" b="1" dirty="0"/>
              <a:t>Ficha bibliográfica por revista</a:t>
            </a:r>
          </a:p>
        </p:txBody>
      </p:sp>
      <p:pic>
        <p:nvPicPr>
          <p:cNvPr id="7" name="Imagen 6"/>
          <p:cNvPicPr>
            <a:picLocks noChangeAspect="1"/>
          </p:cNvPicPr>
          <p:nvPr/>
        </p:nvPicPr>
        <p:blipFill rotWithShape="1">
          <a:blip r:embed="rId2"/>
          <a:srcRect l="51572" t="36586" r="18527" b="57082"/>
          <a:stretch/>
        </p:blipFill>
        <p:spPr>
          <a:xfrm>
            <a:off x="1985212" y="1925054"/>
            <a:ext cx="4044050" cy="1259304"/>
          </a:xfrm>
          <a:prstGeom prst="rect">
            <a:avLst/>
          </a:prstGeom>
          <a:effectLst>
            <a:outerShdw blurRad="50800" dist="177800" dir="5400000" algn="t" rotWithShape="0">
              <a:prstClr val="black">
                <a:alpha val="40000"/>
              </a:prstClr>
            </a:outerShdw>
          </a:effectLst>
        </p:spPr>
      </p:pic>
      <p:sp>
        <p:nvSpPr>
          <p:cNvPr id="8" name="CuadroTexto 7"/>
          <p:cNvSpPr txBox="1"/>
          <p:nvPr/>
        </p:nvSpPr>
        <p:spPr>
          <a:xfrm>
            <a:off x="6772401" y="4507395"/>
            <a:ext cx="4258102" cy="2246769"/>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000" dirty="0" smtClean="0"/>
              <a:t>el registro de la revista en</a:t>
            </a:r>
            <a:r>
              <a:rPr lang="es-MX" sz="2000" b="1" dirty="0" smtClean="0"/>
              <a:t> Directorio </a:t>
            </a:r>
            <a:r>
              <a:rPr lang="es-MX" sz="2000" b="1" dirty="0" err="1" smtClean="0"/>
              <a:t>Latindex</a:t>
            </a:r>
            <a:r>
              <a:rPr lang="es-MX" sz="2000" b="1" dirty="0" smtClean="0"/>
              <a:t> </a:t>
            </a:r>
            <a:r>
              <a:rPr lang="es-MX" sz="2000" dirty="0" smtClean="0"/>
              <a:t>proporciona información sobre la revista</a:t>
            </a:r>
            <a:endParaRPr lang="es-MX" sz="2000" b="1" dirty="0" smtClean="0"/>
          </a:p>
          <a:p>
            <a:pPr algn="ctr"/>
            <a:endParaRPr lang="es-MX" sz="2000" b="1" dirty="0" smtClean="0"/>
          </a:p>
          <a:p>
            <a:pPr algn="ctr"/>
            <a:r>
              <a:rPr lang="es-MX" sz="2000" dirty="0" smtClean="0"/>
              <a:t>el registro en el </a:t>
            </a:r>
            <a:r>
              <a:rPr lang="es-MX" sz="2000" b="1" dirty="0" smtClean="0"/>
              <a:t>Catálogo</a:t>
            </a:r>
            <a:r>
              <a:rPr lang="es-MX" sz="2000" dirty="0" smtClean="0"/>
              <a:t> ofrece el puntaje obtenido. Este puntaje sirve como guía para los editores</a:t>
            </a:r>
            <a:endParaRPr lang="es-MX" sz="2000" dirty="0"/>
          </a:p>
        </p:txBody>
      </p:sp>
    </p:spTree>
    <p:extLst>
      <p:ext uri="{BB962C8B-B14F-4D97-AF65-F5344CB8AC3E}">
        <p14:creationId xmlns:p14="http://schemas.microsoft.com/office/powerpoint/2010/main" val="404541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199" t="9240" r="6027" b="5080"/>
          <a:stretch/>
        </p:blipFill>
        <p:spPr>
          <a:xfrm>
            <a:off x="2135560" y="458670"/>
            <a:ext cx="8064896" cy="6048672"/>
          </a:xfrm>
          <a:prstGeom prst="rect">
            <a:avLst/>
          </a:prstGeom>
        </p:spPr>
      </p:pic>
      <p:pic>
        <p:nvPicPr>
          <p:cNvPr id="5" name="Imagen 4"/>
          <p:cNvPicPr>
            <a:picLocks noChangeAspect="1"/>
          </p:cNvPicPr>
          <p:nvPr/>
        </p:nvPicPr>
        <p:blipFill rotWithShape="1">
          <a:blip r:embed="rId2"/>
          <a:srcRect l="76575" t="34883" r="7441" b="13839"/>
          <a:stretch/>
        </p:blipFill>
        <p:spPr>
          <a:xfrm>
            <a:off x="8040216" y="1657294"/>
            <a:ext cx="2430270" cy="4850048"/>
          </a:xfrm>
          <a:prstGeom prst="rect">
            <a:avLst/>
          </a:prstGeom>
        </p:spPr>
      </p:pic>
      <p:sp>
        <p:nvSpPr>
          <p:cNvPr id="6" name="CuadroTexto 5"/>
          <p:cNvSpPr txBox="1"/>
          <p:nvPr/>
        </p:nvSpPr>
        <p:spPr>
          <a:xfrm>
            <a:off x="6456040" y="3483006"/>
            <a:ext cx="1485546" cy="2308324"/>
          </a:xfrm>
          <a:prstGeom prst="rect">
            <a:avLst/>
          </a:prstGeom>
          <a:solidFill>
            <a:schemeClr val="bg1">
              <a:lumMod val="85000"/>
            </a:schemeClr>
          </a:solidFill>
          <a:ln>
            <a:solidFill>
              <a:schemeClr val="bg1">
                <a:lumMod val="85000"/>
              </a:schemeClr>
            </a:solidFill>
          </a:ln>
          <a:effectLst>
            <a:outerShdw blurRad="50800" dist="38100" dir="5400000" algn="t" rotWithShape="0">
              <a:prstClr val="black">
                <a:alpha val="40000"/>
              </a:prstClr>
            </a:outerShdw>
          </a:effectLst>
        </p:spPr>
        <p:txBody>
          <a:bodyPr wrap="square" rtlCol="0">
            <a:spAutoFit/>
          </a:bodyPr>
          <a:lstStyle/>
          <a:p>
            <a:r>
              <a:rPr lang="es-MX" sz="2400" b="1" dirty="0"/>
              <a:t>      7 </a:t>
            </a:r>
          </a:p>
          <a:p>
            <a:r>
              <a:rPr lang="es-MX" sz="2400" b="1" dirty="0"/>
              <a:t>+    6</a:t>
            </a:r>
          </a:p>
          <a:p>
            <a:r>
              <a:rPr lang="es-MX" sz="2400" b="1" dirty="0"/>
              <a:t>      5</a:t>
            </a:r>
          </a:p>
          <a:p>
            <a:r>
              <a:rPr lang="es-MX" sz="2400" b="1" dirty="0"/>
              <a:t>________</a:t>
            </a:r>
          </a:p>
          <a:p>
            <a:endParaRPr lang="es-MX" sz="2400" b="1" dirty="0"/>
          </a:p>
          <a:p>
            <a:r>
              <a:rPr lang="es-MX" sz="2400" b="1" dirty="0"/>
              <a:t>    10</a:t>
            </a:r>
          </a:p>
        </p:txBody>
      </p:sp>
      <p:sp>
        <p:nvSpPr>
          <p:cNvPr id="7" name="CuadroTexto 6"/>
          <p:cNvSpPr txBox="1"/>
          <p:nvPr/>
        </p:nvSpPr>
        <p:spPr>
          <a:xfrm>
            <a:off x="831761" y="433754"/>
            <a:ext cx="5744002" cy="1200329"/>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b="1" dirty="0">
                <a:solidFill>
                  <a:srgbClr val="0070C0"/>
                </a:solidFill>
              </a:rPr>
              <a:t>Web of </a:t>
            </a:r>
            <a:r>
              <a:rPr lang="es-MX" b="1" dirty="0" err="1">
                <a:solidFill>
                  <a:srgbClr val="0070C0"/>
                </a:solidFill>
              </a:rPr>
              <a:t>Science</a:t>
            </a:r>
            <a:r>
              <a:rPr lang="es-MX" b="1" dirty="0">
                <a:solidFill>
                  <a:srgbClr val="0070C0"/>
                </a:solidFill>
              </a:rPr>
              <a:t> </a:t>
            </a:r>
            <a:r>
              <a:rPr lang="es-MX" dirty="0">
                <a:solidFill>
                  <a:srgbClr val="0070C0"/>
                </a:solidFill>
              </a:rPr>
              <a:t>mantiene una separación entre los conjuntos de bases de datos que contiene y al mismo tiempo</a:t>
            </a:r>
            <a:r>
              <a:rPr lang="es-MX" b="1" dirty="0">
                <a:solidFill>
                  <a:srgbClr val="0070C0"/>
                </a:solidFill>
              </a:rPr>
              <a:t> </a:t>
            </a:r>
            <a:r>
              <a:rPr lang="es-MX" dirty="0">
                <a:solidFill>
                  <a:srgbClr val="0070C0"/>
                </a:solidFill>
              </a:rPr>
              <a:t>contabiliza las citas recibidas para cada artículo provenientes de </a:t>
            </a:r>
            <a:r>
              <a:rPr lang="es-MX" b="1" dirty="0">
                <a:solidFill>
                  <a:srgbClr val="0070C0"/>
                </a:solidFill>
              </a:rPr>
              <a:t>TODAS </a:t>
            </a:r>
            <a:r>
              <a:rPr lang="es-MX" dirty="0">
                <a:solidFill>
                  <a:srgbClr val="0070C0"/>
                </a:solidFill>
              </a:rPr>
              <a:t>las bases de datos…</a:t>
            </a:r>
          </a:p>
        </p:txBody>
      </p:sp>
      <p:sp>
        <p:nvSpPr>
          <p:cNvPr id="8" name="CuadroTexto 7"/>
          <p:cNvSpPr txBox="1"/>
          <p:nvPr/>
        </p:nvSpPr>
        <p:spPr>
          <a:xfrm>
            <a:off x="6716544" y="156756"/>
            <a:ext cx="5475456" cy="1754326"/>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 esto lo hace mediante una suma de las citas recibidas de artículos indizados en las distintas bases de datos, distinguiendo cada una de estas bases de datos…</a:t>
            </a:r>
          </a:p>
          <a:p>
            <a:pPr algn="ctr"/>
            <a:r>
              <a:rPr lang="es-MX" dirty="0">
                <a:solidFill>
                  <a:srgbClr val="0070C0"/>
                </a:solidFill>
              </a:rPr>
              <a:t>y eliminando las citas duplicadas, ya que una misma revista pueda estar indizada en una o más bases de datos del </a:t>
            </a:r>
            <a:r>
              <a:rPr lang="es-MX" b="1" dirty="0">
                <a:solidFill>
                  <a:srgbClr val="0070C0"/>
                </a:solidFill>
              </a:rPr>
              <a:t>Web of </a:t>
            </a:r>
            <a:r>
              <a:rPr lang="es-MX" b="1" dirty="0" err="1">
                <a:solidFill>
                  <a:srgbClr val="0070C0"/>
                </a:solidFill>
              </a:rPr>
              <a:t>Science</a:t>
            </a:r>
            <a:r>
              <a:rPr lang="es-MX" dirty="0">
                <a:solidFill>
                  <a:srgbClr val="0070C0"/>
                </a:solidFill>
              </a:rPr>
              <a:t>…</a:t>
            </a:r>
          </a:p>
        </p:txBody>
      </p:sp>
      <p:cxnSp>
        <p:nvCxnSpPr>
          <p:cNvPr id="3" name="Conector recto de flecha 2"/>
          <p:cNvCxnSpPr/>
          <p:nvPr/>
        </p:nvCxnSpPr>
        <p:spPr>
          <a:xfrm flipH="1">
            <a:off x="9739525" y="4487779"/>
            <a:ext cx="205042" cy="62564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9739525" y="2051845"/>
            <a:ext cx="2233293" cy="2585323"/>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 se puede conocer así de que base de datos provienen las citas, incluyendo la base de datos central del </a:t>
            </a:r>
            <a:r>
              <a:rPr lang="es-MX" dirty="0" err="1">
                <a:solidFill>
                  <a:srgbClr val="0070C0"/>
                </a:solidFill>
              </a:rPr>
              <a:t>WoS</a:t>
            </a:r>
            <a:r>
              <a:rPr lang="es-MX" dirty="0">
                <a:solidFill>
                  <a:srgbClr val="0070C0"/>
                </a:solidFill>
              </a:rPr>
              <a:t>, llamada </a:t>
            </a:r>
            <a:r>
              <a:rPr lang="es-MX" b="1" dirty="0">
                <a:solidFill>
                  <a:srgbClr val="0070C0"/>
                </a:solidFill>
              </a:rPr>
              <a:t>Web of </a:t>
            </a:r>
            <a:r>
              <a:rPr lang="es-MX" b="1" dirty="0" err="1">
                <a:solidFill>
                  <a:srgbClr val="0070C0"/>
                </a:solidFill>
              </a:rPr>
              <a:t>Science</a:t>
            </a:r>
            <a:r>
              <a:rPr lang="es-MX" b="1" dirty="0">
                <a:solidFill>
                  <a:srgbClr val="0070C0"/>
                </a:solidFill>
              </a:rPr>
              <a:t> Core </a:t>
            </a:r>
            <a:r>
              <a:rPr lang="es-MX" b="1" dirty="0" err="1">
                <a:solidFill>
                  <a:srgbClr val="0070C0"/>
                </a:solidFill>
              </a:rPr>
              <a:t>Collection</a:t>
            </a:r>
            <a:r>
              <a:rPr lang="es-MX" dirty="0">
                <a:solidFill>
                  <a:srgbClr val="0070C0"/>
                </a:solidFill>
              </a:rPr>
              <a:t>… o “</a:t>
            </a:r>
            <a:r>
              <a:rPr lang="es-MX" b="1" dirty="0">
                <a:solidFill>
                  <a:srgbClr val="0070C0"/>
                </a:solidFill>
              </a:rPr>
              <a:t>Core </a:t>
            </a:r>
            <a:r>
              <a:rPr lang="es-MX" b="1" dirty="0" err="1">
                <a:solidFill>
                  <a:srgbClr val="0070C0"/>
                </a:solidFill>
              </a:rPr>
              <a:t>Collection</a:t>
            </a:r>
            <a:r>
              <a:rPr lang="es-MX" dirty="0">
                <a:solidFill>
                  <a:srgbClr val="0070C0"/>
                </a:solidFill>
              </a:rPr>
              <a:t>”</a:t>
            </a:r>
          </a:p>
        </p:txBody>
      </p:sp>
    </p:spTree>
    <p:extLst>
      <p:ext uri="{BB962C8B-B14F-4D97-AF65-F5344CB8AC3E}">
        <p14:creationId xmlns:p14="http://schemas.microsoft.com/office/powerpoint/2010/main" val="20827376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199" t="9240" r="6027" b="5080"/>
          <a:stretch/>
        </p:blipFill>
        <p:spPr>
          <a:xfrm>
            <a:off x="2135560" y="458670"/>
            <a:ext cx="8064896" cy="6048672"/>
          </a:xfrm>
          <a:prstGeom prst="rect">
            <a:avLst/>
          </a:prstGeom>
        </p:spPr>
      </p:pic>
      <p:pic>
        <p:nvPicPr>
          <p:cNvPr id="5" name="Imagen 4"/>
          <p:cNvPicPr>
            <a:picLocks noChangeAspect="1"/>
          </p:cNvPicPr>
          <p:nvPr/>
        </p:nvPicPr>
        <p:blipFill rotWithShape="1">
          <a:blip r:embed="rId2"/>
          <a:srcRect l="76575" t="34883" r="7441" b="13839"/>
          <a:stretch/>
        </p:blipFill>
        <p:spPr>
          <a:xfrm>
            <a:off x="8040218" y="1657294"/>
            <a:ext cx="2430271" cy="4850048"/>
          </a:xfrm>
          <a:prstGeom prst="rect">
            <a:avLst/>
          </a:prstGeom>
        </p:spPr>
      </p:pic>
      <p:sp>
        <p:nvSpPr>
          <p:cNvPr id="6" name="CuadroTexto 5"/>
          <p:cNvSpPr txBox="1"/>
          <p:nvPr/>
        </p:nvSpPr>
        <p:spPr>
          <a:xfrm>
            <a:off x="5570512" y="5413549"/>
            <a:ext cx="2325802" cy="461665"/>
          </a:xfrm>
          <a:prstGeom prst="rect">
            <a:avLst/>
          </a:prstGeom>
          <a:solidFill>
            <a:schemeClr val="bg1">
              <a:lumMod val="85000"/>
            </a:schemeClr>
          </a:solidFill>
          <a:ln w="38100">
            <a:solidFill>
              <a:srgbClr val="FF0000"/>
            </a:solidFill>
          </a:ln>
          <a:effectLst>
            <a:outerShdw blurRad="50800" dist="38100" dir="5400000" algn="t" rotWithShape="0">
              <a:prstClr val="black">
                <a:alpha val="40000"/>
              </a:prstClr>
            </a:outerShdw>
          </a:effectLst>
        </p:spPr>
        <p:txBody>
          <a:bodyPr wrap="square" rtlCol="0">
            <a:spAutoFit/>
          </a:bodyPr>
          <a:lstStyle/>
          <a:p>
            <a:r>
              <a:rPr lang="es-MX" sz="2400" b="1" dirty="0"/>
              <a:t>      7 + 6 + 5</a:t>
            </a:r>
          </a:p>
        </p:txBody>
      </p:sp>
      <p:sp>
        <p:nvSpPr>
          <p:cNvPr id="7" name="CuadroTexto 5"/>
          <p:cNvSpPr txBox="1"/>
          <p:nvPr/>
        </p:nvSpPr>
        <p:spPr>
          <a:xfrm>
            <a:off x="2836315" y="5044216"/>
            <a:ext cx="2236943" cy="1200329"/>
          </a:xfrm>
          <a:prstGeom prst="rect">
            <a:avLst/>
          </a:prstGeom>
          <a:solidFill>
            <a:schemeClr val="bg1">
              <a:lumMod val="85000"/>
            </a:schemeClr>
          </a:solidFill>
          <a:ln>
            <a:solidFill>
              <a:schemeClr val="bg1">
                <a:lumMod val="85000"/>
              </a:schemeClr>
            </a:solidFill>
          </a:ln>
          <a:effectLst>
            <a:outerShdw blurRad="50800" dist="38100" dir="5400000" algn="t" rotWithShape="0">
              <a:prstClr val="black">
                <a:alpha val="40000"/>
              </a:prstClr>
            </a:outerShdw>
          </a:effectLst>
        </p:spPr>
        <p:txBody>
          <a:bodyPr wrap="square" rtlCol="0">
            <a:spAutoFit/>
          </a:bodyPr>
          <a:lstStyle/>
          <a:p>
            <a:r>
              <a:rPr lang="es-MX" sz="2400" b="1" dirty="0">
                <a:solidFill>
                  <a:srgbClr val="FF0000"/>
                </a:solidFill>
              </a:rPr>
              <a:t>Total de citas obtenidas sin duplicados: 10</a:t>
            </a:r>
          </a:p>
        </p:txBody>
      </p:sp>
      <p:sp>
        <p:nvSpPr>
          <p:cNvPr id="2" name="1 Rectángulo"/>
          <p:cNvSpPr/>
          <p:nvPr/>
        </p:nvSpPr>
        <p:spPr>
          <a:xfrm>
            <a:off x="8040218" y="4452742"/>
            <a:ext cx="2360014" cy="2054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Elipse 2"/>
          <p:cNvSpPr/>
          <p:nvPr/>
        </p:nvSpPr>
        <p:spPr>
          <a:xfrm>
            <a:off x="7896314" y="3236495"/>
            <a:ext cx="1909423" cy="336884"/>
          </a:xfrm>
          <a:prstGeom prst="ellipse">
            <a:avLst/>
          </a:prstGeom>
          <a:solidFill>
            <a:srgbClr val="FF0000">
              <a:alpha val="43922"/>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9" name="Conector recto de flecha 8"/>
          <p:cNvCxnSpPr/>
          <p:nvPr/>
        </p:nvCxnSpPr>
        <p:spPr>
          <a:xfrm flipH="1">
            <a:off x="9760626" y="3404937"/>
            <a:ext cx="1133291" cy="0"/>
          </a:xfrm>
          <a:prstGeom prst="straightConnector1">
            <a:avLst/>
          </a:prstGeom>
          <a:ln w="231775">
            <a:solidFill>
              <a:srgbClr val="FF0000"/>
            </a:solidFill>
            <a:tailEnd type="triangle"/>
          </a:ln>
          <a:effectLst>
            <a:outerShdw blurRad="50800" dist="889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144016" y="304800"/>
            <a:ext cx="5744002" cy="1200329"/>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b="1" dirty="0">
                <a:solidFill>
                  <a:srgbClr val="0070C0"/>
                </a:solidFill>
              </a:rPr>
              <a:t>Web of </a:t>
            </a:r>
            <a:r>
              <a:rPr lang="es-MX" b="1" dirty="0" err="1">
                <a:solidFill>
                  <a:srgbClr val="0070C0"/>
                </a:solidFill>
              </a:rPr>
              <a:t>Science</a:t>
            </a:r>
            <a:r>
              <a:rPr lang="es-MX" b="1" dirty="0">
                <a:solidFill>
                  <a:srgbClr val="0070C0"/>
                </a:solidFill>
              </a:rPr>
              <a:t> </a:t>
            </a:r>
            <a:r>
              <a:rPr lang="es-MX" dirty="0">
                <a:solidFill>
                  <a:srgbClr val="0070C0"/>
                </a:solidFill>
              </a:rPr>
              <a:t>mantiene una separación entre los conjuntos de bases de datos que contiene y al mismo tiempo</a:t>
            </a:r>
            <a:r>
              <a:rPr lang="es-MX" b="1" dirty="0">
                <a:solidFill>
                  <a:srgbClr val="0070C0"/>
                </a:solidFill>
              </a:rPr>
              <a:t> </a:t>
            </a:r>
            <a:r>
              <a:rPr lang="es-MX" dirty="0">
                <a:solidFill>
                  <a:srgbClr val="0070C0"/>
                </a:solidFill>
              </a:rPr>
              <a:t>contabiliza las citas recibidas para cada artículo provenientes de </a:t>
            </a:r>
            <a:r>
              <a:rPr lang="es-MX" b="1" dirty="0">
                <a:solidFill>
                  <a:srgbClr val="0070C0"/>
                </a:solidFill>
              </a:rPr>
              <a:t>TODAS </a:t>
            </a:r>
            <a:r>
              <a:rPr lang="es-MX" dirty="0">
                <a:solidFill>
                  <a:srgbClr val="0070C0"/>
                </a:solidFill>
              </a:rPr>
              <a:t>las bases de datos…</a:t>
            </a:r>
          </a:p>
        </p:txBody>
      </p:sp>
      <p:sp>
        <p:nvSpPr>
          <p:cNvPr id="14" name="CuadroTexto 13"/>
          <p:cNvSpPr txBox="1"/>
          <p:nvPr/>
        </p:nvSpPr>
        <p:spPr>
          <a:xfrm>
            <a:off x="6342075" y="-11721"/>
            <a:ext cx="5475456" cy="1754326"/>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 esto lo hace mediante una suma de las citas recibidas de artículos indizados en las distintas bases de datos, distinguiendo cada una de estas bases de datos…</a:t>
            </a:r>
          </a:p>
          <a:p>
            <a:pPr algn="ctr"/>
            <a:r>
              <a:rPr lang="es-MX" dirty="0">
                <a:solidFill>
                  <a:srgbClr val="0070C0"/>
                </a:solidFill>
              </a:rPr>
              <a:t>y eliminando las citas duplicadas, ya que una misma revista pueda estar indizada en una o más bases de datos del </a:t>
            </a:r>
            <a:r>
              <a:rPr lang="es-MX" b="1" dirty="0">
                <a:solidFill>
                  <a:srgbClr val="0070C0"/>
                </a:solidFill>
              </a:rPr>
              <a:t>Web of </a:t>
            </a:r>
            <a:r>
              <a:rPr lang="es-MX" b="1" dirty="0" err="1">
                <a:solidFill>
                  <a:srgbClr val="0070C0"/>
                </a:solidFill>
              </a:rPr>
              <a:t>Science</a:t>
            </a:r>
            <a:r>
              <a:rPr lang="es-MX" dirty="0">
                <a:solidFill>
                  <a:srgbClr val="0070C0"/>
                </a:solidFill>
              </a:rPr>
              <a:t>…</a:t>
            </a:r>
          </a:p>
        </p:txBody>
      </p:sp>
      <p:cxnSp>
        <p:nvCxnSpPr>
          <p:cNvPr id="15" name="Conector recto de flecha 14"/>
          <p:cNvCxnSpPr/>
          <p:nvPr/>
        </p:nvCxnSpPr>
        <p:spPr>
          <a:xfrm flipH="1">
            <a:off x="9739525" y="4487779"/>
            <a:ext cx="205042" cy="62564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9739525" y="2051845"/>
            <a:ext cx="2233293" cy="2585323"/>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 se puede conocer así de que base de datos provienen las citas, incluyendo la base de datos central del </a:t>
            </a:r>
            <a:r>
              <a:rPr lang="es-MX" dirty="0" err="1">
                <a:solidFill>
                  <a:srgbClr val="0070C0"/>
                </a:solidFill>
              </a:rPr>
              <a:t>WoS</a:t>
            </a:r>
            <a:r>
              <a:rPr lang="es-MX" dirty="0">
                <a:solidFill>
                  <a:srgbClr val="0070C0"/>
                </a:solidFill>
              </a:rPr>
              <a:t>, llamada </a:t>
            </a:r>
            <a:r>
              <a:rPr lang="es-MX" b="1" dirty="0">
                <a:solidFill>
                  <a:srgbClr val="0070C0"/>
                </a:solidFill>
              </a:rPr>
              <a:t>Web of </a:t>
            </a:r>
            <a:r>
              <a:rPr lang="es-MX" b="1" dirty="0" err="1">
                <a:solidFill>
                  <a:srgbClr val="0070C0"/>
                </a:solidFill>
              </a:rPr>
              <a:t>Science</a:t>
            </a:r>
            <a:r>
              <a:rPr lang="es-MX" b="1" dirty="0">
                <a:solidFill>
                  <a:srgbClr val="0070C0"/>
                </a:solidFill>
              </a:rPr>
              <a:t> Core </a:t>
            </a:r>
            <a:r>
              <a:rPr lang="es-MX" b="1" dirty="0" err="1">
                <a:solidFill>
                  <a:srgbClr val="0070C0"/>
                </a:solidFill>
              </a:rPr>
              <a:t>Collection</a:t>
            </a:r>
            <a:r>
              <a:rPr lang="es-MX" dirty="0">
                <a:solidFill>
                  <a:srgbClr val="0070C0"/>
                </a:solidFill>
              </a:rPr>
              <a:t>… o “</a:t>
            </a:r>
            <a:r>
              <a:rPr lang="es-MX" b="1" dirty="0">
                <a:solidFill>
                  <a:srgbClr val="0070C0"/>
                </a:solidFill>
              </a:rPr>
              <a:t>Core </a:t>
            </a:r>
            <a:r>
              <a:rPr lang="es-MX" b="1" dirty="0" err="1">
                <a:solidFill>
                  <a:srgbClr val="0070C0"/>
                </a:solidFill>
              </a:rPr>
              <a:t>Collection</a:t>
            </a:r>
            <a:r>
              <a:rPr lang="es-MX" dirty="0">
                <a:solidFill>
                  <a:srgbClr val="0070C0"/>
                </a:solidFill>
              </a:rPr>
              <a:t>”</a:t>
            </a:r>
          </a:p>
        </p:txBody>
      </p:sp>
    </p:spTree>
    <p:extLst>
      <p:ext uri="{BB962C8B-B14F-4D97-AF65-F5344CB8AC3E}">
        <p14:creationId xmlns:p14="http://schemas.microsoft.com/office/powerpoint/2010/main" val="14841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525332"/>
            <a:ext cx="12192000" cy="6332668"/>
          </a:xfrm>
          <a:prstGeom prst="rect">
            <a:avLst/>
          </a:prstGeom>
          <a:noFill/>
          <a:ln w="9525">
            <a:noFill/>
            <a:miter lim="800000"/>
            <a:headEnd/>
            <a:tailEnd/>
          </a:ln>
        </p:spPr>
      </p:pic>
      <p:sp>
        <p:nvSpPr>
          <p:cNvPr id="4" name="3 Rectángulo"/>
          <p:cNvSpPr/>
          <p:nvPr/>
        </p:nvSpPr>
        <p:spPr>
          <a:xfrm>
            <a:off x="335360" y="116632"/>
            <a:ext cx="11233248" cy="369332"/>
          </a:xfrm>
          <a:prstGeom prst="rect">
            <a:avLst/>
          </a:prstGeom>
        </p:spPr>
        <p:txBody>
          <a:bodyPr wrap="square">
            <a:spAutoFit/>
          </a:bodyPr>
          <a:lstStyle/>
          <a:p>
            <a:r>
              <a:rPr lang="es-MX" b="1" dirty="0"/>
              <a:t>Mapas de citas, permite explorar citas anteriores y posteriores de un documento </a:t>
            </a:r>
            <a:endParaRPr lang="es-MX" sz="1600" b="1" dirty="0"/>
          </a:p>
        </p:txBody>
      </p:sp>
      <p:sp>
        <p:nvSpPr>
          <p:cNvPr id="5" name="Rectángulo 4"/>
          <p:cNvSpPr/>
          <p:nvPr/>
        </p:nvSpPr>
        <p:spPr>
          <a:xfrm>
            <a:off x="7334250" y="762000"/>
            <a:ext cx="3943350" cy="1276350"/>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effectLst>
                  <a:outerShdw blurRad="38100" dist="38100" dir="2700000" algn="tl">
                    <a:srgbClr val="000000">
                      <a:alpha val="43137"/>
                    </a:srgbClr>
                  </a:outerShdw>
                </a:effectLst>
              </a:rPr>
              <a:t>Mapa de citas: </a:t>
            </a:r>
          </a:p>
          <a:p>
            <a:pPr algn="ctr"/>
            <a:r>
              <a:rPr lang="es-MX" sz="2800" b="1" dirty="0">
                <a:effectLst>
                  <a:outerShdw blurRad="38100" dist="38100" dir="2700000" algn="tl">
                    <a:srgbClr val="000000">
                      <a:alpha val="43137"/>
                    </a:srgbClr>
                  </a:outerShdw>
                </a:effectLst>
              </a:rPr>
              <a:t>Concedidas y recibidas en y por artículo</a:t>
            </a:r>
            <a:endParaRPr lang="es-MX" sz="2800" b="1" dirty="0"/>
          </a:p>
        </p:txBody>
      </p:sp>
    </p:spTree>
    <p:extLst>
      <p:ext uri="{BB962C8B-B14F-4D97-AF65-F5344CB8AC3E}">
        <p14:creationId xmlns:p14="http://schemas.microsoft.com/office/powerpoint/2010/main" val="370676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14897" t="6999" r="17322" b="41169"/>
          <a:stretch/>
        </p:blipFill>
        <p:spPr>
          <a:xfrm>
            <a:off x="1502644" y="1450182"/>
            <a:ext cx="4157663" cy="1788383"/>
          </a:xfrm>
          <a:prstGeom prst="rect">
            <a:avLst/>
          </a:prstGeom>
        </p:spPr>
      </p:pic>
      <p:pic>
        <p:nvPicPr>
          <p:cNvPr id="8" name="Imagen 7"/>
          <p:cNvPicPr>
            <a:picLocks noChangeAspect="1"/>
          </p:cNvPicPr>
          <p:nvPr/>
        </p:nvPicPr>
        <p:blipFill rotWithShape="1">
          <a:blip r:embed="rId3"/>
          <a:srcRect l="15697" t="8176" r="17065" b="41675"/>
          <a:stretch/>
        </p:blipFill>
        <p:spPr>
          <a:xfrm>
            <a:off x="5790913" y="1450182"/>
            <a:ext cx="4800601" cy="2014015"/>
          </a:xfrm>
          <a:prstGeom prst="rect">
            <a:avLst/>
          </a:prstGeom>
        </p:spPr>
      </p:pic>
      <p:pic>
        <p:nvPicPr>
          <p:cNvPr id="9" name="Imagen 8"/>
          <p:cNvPicPr>
            <a:picLocks noChangeAspect="1"/>
          </p:cNvPicPr>
          <p:nvPr/>
        </p:nvPicPr>
        <p:blipFill rotWithShape="1">
          <a:blip r:embed="rId4"/>
          <a:srcRect l="15696" t="37253" r="17288" b="3466"/>
          <a:stretch/>
        </p:blipFill>
        <p:spPr>
          <a:xfrm>
            <a:off x="5787152" y="2836421"/>
            <a:ext cx="4739699" cy="3269512"/>
          </a:xfrm>
          <a:prstGeom prst="rect">
            <a:avLst/>
          </a:prstGeom>
        </p:spPr>
      </p:pic>
      <p:pic>
        <p:nvPicPr>
          <p:cNvPr id="2" name="Imagen 1"/>
          <p:cNvPicPr>
            <a:picLocks noChangeAspect="1"/>
          </p:cNvPicPr>
          <p:nvPr/>
        </p:nvPicPr>
        <p:blipFill rotWithShape="1">
          <a:blip r:embed="rId5"/>
          <a:srcRect l="15473" t="34193" r="17289" b="4262"/>
          <a:stretch/>
        </p:blipFill>
        <p:spPr>
          <a:xfrm>
            <a:off x="1502645" y="2731238"/>
            <a:ext cx="4104565" cy="3722098"/>
          </a:xfrm>
          <a:prstGeom prst="rect">
            <a:avLst/>
          </a:prstGeom>
        </p:spPr>
      </p:pic>
      <p:grpSp>
        <p:nvGrpSpPr>
          <p:cNvPr id="10" name="Grupo 9"/>
          <p:cNvGrpSpPr/>
          <p:nvPr/>
        </p:nvGrpSpPr>
        <p:grpSpPr>
          <a:xfrm>
            <a:off x="2920416" y="2889123"/>
            <a:ext cx="1285875" cy="1150144"/>
            <a:chOff x="1860258" y="2552699"/>
            <a:chExt cx="1714500" cy="1533525"/>
          </a:xfrm>
        </p:grpSpPr>
        <p:sp>
          <p:nvSpPr>
            <p:cNvPr id="11" name="Llamada rectangular 10"/>
            <p:cNvSpPr/>
            <p:nvPr/>
          </p:nvSpPr>
          <p:spPr>
            <a:xfrm>
              <a:off x="1860258" y="2552699"/>
              <a:ext cx="1714500" cy="1533525"/>
            </a:xfrm>
            <a:prstGeom prst="wedgeRectCallout">
              <a:avLst>
                <a:gd name="adj1" fmla="val -115277"/>
                <a:gd name="adj2" fmla="val -3998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2" name="CuadroTexto 11"/>
            <p:cNvSpPr txBox="1"/>
            <p:nvPr/>
          </p:nvSpPr>
          <p:spPr>
            <a:xfrm>
              <a:off x="1904373" y="2712026"/>
              <a:ext cx="1647825" cy="1046440"/>
            </a:xfrm>
            <a:prstGeom prst="rect">
              <a:avLst/>
            </a:prstGeom>
            <a:solidFill>
              <a:srgbClr val="FF0000"/>
            </a:solidFill>
          </p:spPr>
          <p:txBody>
            <a:bodyPr wrap="square" rtlCol="0">
              <a:spAutoFit/>
            </a:bodyPr>
            <a:lstStyle/>
            <a:p>
              <a:r>
                <a:rPr lang="es-MX" sz="4500" b="1" dirty="0"/>
                <a:t>  34</a:t>
              </a:r>
            </a:p>
          </p:txBody>
        </p:sp>
      </p:grpSp>
      <p:sp>
        <p:nvSpPr>
          <p:cNvPr id="13" name="Elipse 12"/>
          <p:cNvSpPr/>
          <p:nvPr/>
        </p:nvSpPr>
        <p:spPr>
          <a:xfrm>
            <a:off x="1908987" y="2869010"/>
            <a:ext cx="253603" cy="2143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grpSp>
        <p:nvGrpSpPr>
          <p:cNvPr id="14" name="Grupo 13"/>
          <p:cNvGrpSpPr/>
          <p:nvPr/>
        </p:nvGrpSpPr>
        <p:grpSpPr>
          <a:xfrm>
            <a:off x="4227741" y="2889123"/>
            <a:ext cx="1265431" cy="1150144"/>
            <a:chOff x="566050" y="1334846"/>
            <a:chExt cx="1714500" cy="1533525"/>
          </a:xfrm>
        </p:grpSpPr>
        <p:sp>
          <p:nvSpPr>
            <p:cNvPr id="15" name="Llamada rectangular 14"/>
            <p:cNvSpPr/>
            <p:nvPr/>
          </p:nvSpPr>
          <p:spPr>
            <a:xfrm>
              <a:off x="566050" y="1334846"/>
              <a:ext cx="1714500" cy="1533525"/>
            </a:xfrm>
            <a:prstGeom prst="wedgeRectCallout">
              <a:avLst>
                <a:gd name="adj1" fmla="val 106377"/>
                <a:gd name="adj2" fmla="val -4141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ln>
                  <a:solidFill>
                    <a:schemeClr val="accent6">
                      <a:lumMod val="75000"/>
                    </a:schemeClr>
                  </a:solidFill>
                </a:ln>
                <a:solidFill>
                  <a:srgbClr val="92D050"/>
                </a:solidFill>
              </a:endParaRPr>
            </a:p>
          </p:txBody>
        </p:sp>
        <p:sp>
          <p:nvSpPr>
            <p:cNvPr id="16" name="CuadroTexto 15"/>
            <p:cNvSpPr txBox="1"/>
            <p:nvPr/>
          </p:nvSpPr>
          <p:spPr>
            <a:xfrm>
              <a:off x="639851" y="1534873"/>
              <a:ext cx="1403305" cy="1046440"/>
            </a:xfrm>
            <a:prstGeom prst="rect">
              <a:avLst/>
            </a:prstGeom>
            <a:solidFill>
              <a:srgbClr val="92D050"/>
            </a:solidFill>
          </p:spPr>
          <p:txBody>
            <a:bodyPr wrap="square" rtlCol="0">
              <a:spAutoFit/>
            </a:bodyPr>
            <a:lstStyle/>
            <a:p>
              <a:r>
                <a:rPr lang="es-MX" sz="4500" b="1" dirty="0"/>
                <a:t>  22</a:t>
              </a:r>
            </a:p>
          </p:txBody>
        </p:sp>
      </p:grpSp>
      <p:sp>
        <p:nvSpPr>
          <p:cNvPr id="17" name="Elipse 16"/>
          <p:cNvSpPr/>
          <p:nvPr/>
        </p:nvSpPr>
        <p:spPr>
          <a:xfrm>
            <a:off x="6271260" y="2915130"/>
            <a:ext cx="293749" cy="15002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8" name="CuadroTexto 17"/>
          <p:cNvSpPr txBox="1"/>
          <p:nvPr/>
        </p:nvSpPr>
        <p:spPr>
          <a:xfrm>
            <a:off x="1644293" y="895299"/>
            <a:ext cx="4463061" cy="461665"/>
          </a:xfrm>
          <a:prstGeom prst="rect">
            <a:avLst/>
          </a:prstGeom>
          <a:noFill/>
        </p:spPr>
        <p:txBody>
          <a:bodyPr wrap="square" rtlCol="0">
            <a:spAutoFit/>
          </a:bodyPr>
          <a:lstStyle/>
          <a:p>
            <a:r>
              <a:rPr lang="es-MX" sz="2400" b="1" dirty="0" err="1"/>
              <a:t>SciELO</a:t>
            </a:r>
            <a:r>
              <a:rPr lang="es-MX" sz="2400" b="1" dirty="0"/>
              <a:t> CI = 34 citas obtenidas</a:t>
            </a:r>
          </a:p>
        </p:txBody>
      </p:sp>
      <p:sp>
        <p:nvSpPr>
          <p:cNvPr id="19" name="CuadroTexto 18"/>
          <p:cNvSpPr txBox="1"/>
          <p:nvPr/>
        </p:nvSpPr>
        <p:spPr>
          <a:xfrm>
            <a:off x="5983903" y="936356"/>
            <a:ext cx="4435443" cy="461665"/>
          </a:xfrm>
          <a:prstGeom prst="rect">
            <a:avLst/>
          </a:prstGeom>
          <a:noFill/>
        </p:spPr>
        <p:txBody>
          <a:bodyPr wrap="square" rtlCol="0">
            <a:spAutoFit/>
          </a:bodyPr>
          <a:lstStyle/>
          <a:p>
            <a:r>
              <a:rPr lang="es-MX" sz="2400" b="1" dirty="0"/>
              <a:t>Core </a:t>
            </a:r>
            <a:r>
              <a:rPr lang="es-MX" sz="2400" b="1" dirty="0" err="1"/>
              <a:t>WoS</a:t>
            </a:r>
            <a:r>
              <a:rPr lang="es-MX" sz="2400" b="1" dirty="0"/>
              <a:t> = 22 citas obtenidas</a:t>
            </a:r>
          </a:p>
        </p:txBody>
      </p:sp>
      <p:sp>
        <p:nvSpPr>
          <p:cNvPr id="20" name="CuadroTexto 19"/>
          <p:cNvSpPr txBox="1"/>
          <p:nvPr/>
        </p:nvSpPr>
        <p:spPr>
          <a:xfrm>
            <a:off x="48415" y="49590"/>
            <a:ext cx="5744002" cy="923330"/>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La suma de citas provenientes de diversas bases de datos ofrece la posibilidad de captar más citas para los autores de nuestro país y de nuestra universidad…</a:t>
            </a:r>
          </a:p>
        </p:txBody>
      </p:sp>
      <p:sp>
        <p:nvSpPr>
          <p:cNvPr id="21" name="CuadroTexto 20"/>
          <p:cNvSpPr txBox="1"/>
          <p:nvPr/>
        </p:nvSpPr>
        <p:spPr>
          <a:xfrm>
            <a:off x="5891752" y="75644"/>
            <a:ext cx="5744002" cy="923330"/>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 por ejemplo, de </a:t>
            </a:r>
            <a:r>
              <a:rPr lang="es-MX" b="1" dirty="0">
                <a:solidFill>
                  <a:srgbClr val="0070C0"/>
                </a:solidFill>
              </a:rPr>
              <a:t>Díaz Barriga, A. </a:t>
            </a:r>
            <a:r>
              <a:rPr lang="es-MX" dirty="0">
                <a:solidFill>
                  <a:srgbClr val="0070C0"/>
                </a:solidFill>
              </a:rPr>
              <a:t>se encontró el siguiente número de citas para sus artículos: </a:t>
            </a:r>
            <a:r>
              <a:rPr lang="es-MX" b="1" dirty="0">
                <a:solidFill>
                  <a:srgbClr val="00B050"/>
                </a:solidFill>
              </a:rPr>
              <a:t>22</a:t>
            </a:r>
            <a:r>
              <a:rPr lang="es-MX" dirty="0">
                <a:solidFill>
                  <a:srgbClr val="0070C0"/>
                </a:solidFill>
              </a:rPr>
              <a:t> en la </a:t>
            </a:r>
            <a:r>
              <a:rPr lang="es-MX" b="1" dirty="0">
                <a:solidFill>
                  <a:srgbClr val="0070C0"/>
                </a:solidFill>
              </a:rPr>
              <a:t>Core </a:t>
            </a:r>
            <a:r>
              <a:rPr lang="es-MX" b="1" dirty="0" err="1">
                <a:solidFill>
                  <a:srgbClr val="0070C0"/>
                </a:solidFill>
              </a:rPr>
              <a:t>Collection</a:t>
            </a:r>
            <a:r>
              <a:rPr lang="es-MX" b="1" dirty="0">
                <a:solidFill>
                  <a:srgbClr val="0070C0"/>
                </a:solidFill>
              </a:rPr>
              <a:t> de </a:t>
            </a:r>
            <a:r>
              <a:rPr lang="es-MX" b="1" dirty="0" err="1">
                <a:solidFill>
                  <a:srgbClr val="0070C0"/>
                </a:solidFill>
              </a:rPr>
              <a:t>WoS</a:t>
            </a:r>
            <a:r>
              <a:rPr lang="es-MX" b="1" dirty="0">
                <a:solidFill>
                  <a:srgbClr val="0070C0"/>
                </a:solidFill>
              </a:rPr>
              <a:t> </a:t>
            </a:r>
            <a:r>
              <a:rPr lang="es-MX" dirty="0">
                <a:solidFill>
                  <a:srgbClr val="0070C0"/>
                </a:solidFill>
              </a:rPr>
              <a:t>y </a:t>
            </a:r>
            <a:r>
              <a:rPr lang="es-MX" b="1" dirty="0">
                <a:solidFill>
                  <a:srgbClr val="FF0000"/>
                </a:solidFill>
              </a:rPr>
              <a:t>34</a:t>
            </a:r>
            <a:r>
              <a:rPr lang="es-MX" dirty="0">
                <a:solidFill>
                  <a:srgbClr val="0070C0"/>
                </a:solidFill>
              </a:rPr>
              <a:t> de </a:t>
            </a:r>
            <a:r>
              <a:rPr lang="es-MX" b="1" dirty="0" err="1">
                <a:solidFill>
                  <a:srgbClr val="0070C0"/>
                </a:solidFill>
              </a:rPr>
              <a:t>SciELO</a:t>
            </a:r>
            <a:r>
              <a:rPr lang="es-MX" b="1" dirty="0">
                <a:solidFill>
                  <a:srgbClr val="0070C0"/>
                </a:solidFill>
              </a:rPr>
              <a:t> </a:t>
            </a:r>
            <a:r>
              <a:rPr lang="es-MX" b="1" dirty="0" err="1">
                <a:solidFill>
                  <a:srgbClr val="0070C0"/>
                </a:solidFill>
              </a:rPr>
              <a:t>Citation</a:t>
            </a:r>
            <a:r>
              <a:rPr lang="es-MX" b="1" dirty="0">
                <a:solidFill>
                  <a:srgbClr val="0070C0"/>
                </a:solidFill>
              </a:rPr>
              <a:t> </a:t>
            </a:r>
            <a:r>
              <a:rPr lang="es-MX" b="1" dirty="0" err="1">
                <a:solidFill>
                  <a:srgbClr val="0070C0"/>
                </a:solidFill>
              </a:rPr>
              <a:t>Index</a:t>
            </a:r>
            <a:endParaRPr lang="es-MX" b="1" dirty="0">
              <a:solidFill>
                <a:srgbClr val="0070C0"/>
              </a:solidFill>
            </a:endParaRPr>
          </a:p>
        </p:txBody>
      </p:sp>
    </p:spTree>
    <p:extLst>
      <p:ext uri="{BB962C8B-B14F-4D97-AF65-F5344CB8AC3E}">
        <p14:creationId xmlns:p14="http://schemas.microsoft.com/office/powerpoint/2010/main" val="40622223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50790" y="1340768"/>
            <a:ext cx="9709706" cy="5040560"/>
          </a:xfrm>
        </p:spPr>
        <p:txBody>
          <a:bodyPr>
            <a:normAutofit/>
          </a:bodyPr>
          <a:lstStyle/>
          <a:p>
            <a:r>
              <a:rPr lang="es-MX" b="1" dirty="0" err="1"/>
              <a:t>SciELO</a:t>
            </a:r>
            <a:r>
              <a:rPr lang="es-MX" b="1" dirty="0"/>
              <a:t> </a:t>
            </a:r>
            <a:r>
              <a:rPr lang="es-MX" b="1" dirty="0" err="1" smtClean="0"/>
              <a:t>Citation</a:t>
            </a:r>
            <a:r>
              <a:rPr lang="es-MX" b="1" dirty="0" smtClean="0"/>
              <a:t> </a:t>
            </a:r>
            <a:r>
              <a:rPr lang="es-MX" b="1" dirty="0" err="1" smtClean="0"/>
              <a:t>Index</a:t>
            </a:r>
            <a:r>
              <a:rPr lang="es-MX" b="1" dirty="0" smtClean="0"/>
              <a:t> </a:t>
            </a:r>
            <a:r>
              <a:rPr lang="es-MX" dirty="0" smtClean="0"/>
              <a:t>(o</a:t>
            </a:r>
            <a:r>
              <a:rPr lang="es-MX" b="1" dirty="0" smtClean="0"/>
              <a:t> </a:t>
            </a:r>
            <a:r>
              <a:rPr lang="es-MX" b="1" dirty="0" err="1" smtClean="0"/>
              <a:t>SciELO</a:t>
            </a:r>
            <a:r>
              <a:rPr lang="es-MX" b="1" dirty="0" smtClean="0"/>
              <a:t> CI</a:t>
            </a:r>
            <a:r>
              <a:rPr lang="es-MX" dirty="0" smtClean="0"/>
              <a:t>) </a:t>
            </a:r>
            <a:r>
              <a:rPr lang="es-MX" dirty="0"/>
              <a:t>aumenta la “</a:t>
            </a:r>
            <a:r>
              <a:rPr lang="es-MX" b="1" dirty="0"/>
              <a:t>visibilidad </a:t>
            </a:r>
            <a:r>
              <a:rPr lang="es-MX" b="1" dirty="0" err="1"/>
              <a:t>bibliométrica</a:t>
            </a:r>
            <a:r>
              <a:rPr lang="es-MX" dirty="0"/>
              <a:t>” </a:t>
            </a:r>
          </a:p>
          <a:p>
            <a:pPr marL="0" indent="0">
              <a:buNone/>
            </a:pPr>
            <a:endParaRPr lang="es-MX" dirty="0"/>
          </a:p>
          <a:p>
            <a:r>
              <a:rPr lang="es-MX" dirty="0"/>
              <a:t>Puede aumentar consultas y contribuciones de artículos para las revistas</a:t>
            </a:r>
          </a:p>
          <a:p>
            <a:pPr marL="0" indent="0">
              <a:buNone/>
            </a:pPr>
            <a:endParaRPr lang="es-MX" dirty="0"/>
          </a:p>
          <a:p>
            <a:r>
              <a:rPr lang="es-MX" b="1" dirty="0" err="1"/>
              <a:t>SciELO</a:t>
            </a:r>
            <a:r>
              <a:rPr lang="es-MX" b="1" dirty="0"/>
              <a:t> CI</a:t>
            </a:r>
            <a:r>
              <a:rPr lang="es-MX" dirty="0"/>
              <a:t> no pertenece al </a:t>
            </a:r>
            <a:r>
              <a:rPr lang="es-MX" b="1" dirty="0" smtClean="0"/>
              <a:t>Core </a:t>
            </a:r>
            <a:r>
              <a:rPr lang="es-MX" b="1" dirty="0" err="1" smtClean="0"/>
              <a:t>Collection</a:t>
            </a:r>
            <a:r>
              <a:rPr lang="es-MX" b="1" dirty="0" smtClean="0"/>
              <a:t> </a:t>
            </a:r>
            <a:r>
              <a:rPr lang="es-MX" b="1" dirty="0" err="1" smtClean="0"/>
              <a:t>WoS</a:t>
            </a:r>
            <a:r>
              <a:rPr lang="es-MX" dirty="0" smtClean="0"/>
              <a:t>  (revistas </a:t>
            </a:r>
            <a:r>
              <a:rPr lang="es-MX" b="1" dirty="0" smtClean="0"/>
              <a:t>JCR</a:t>
            </a:r>
            <a:r>
              <a:rPr lang="es-MX" dirty="0" smtClean="0"/>
              <a:t>-IF)</a:t>
            </a:r>
            <a:endParaRPr lang="es-MX" dirty="0"/>
          </a:p>
          <a:p>
            <a:pPr marL="0" indent="0">
              <a:buNone/>
            </a:pPr>
            <a:endParaRPr lang="es-MX" dirty="0"/>
          </a:p>
          <a:p>
            <a:r>
              <a:rPr lang="es-MX" b="1" dirty="0" err="1"/>
              <a:t>SciELO</a:t>
            </a:r>
            <a:r>
              <a:rPr lang="es-MX" b="1" dirty="0"/>
              <a:t> CI</a:t>
            </a:r>
            <a:r>
              <a:rPr lang="es-MX" dirty="0"/>
              <a:t> ofrece citación nacional-regional + internacional</a:t>
            </a:r>
          </a:p>
          <a:p>
            <a:pPr marL="0" indent="0">
              <a:buNone/>
            </a:pPr>
            <a:endParaRPr lang="es-MX" dirty="0"/>
          </a:p>
          <a:p>
            <a:pPr marL="0" indent="0">
              <a:buNone/>
            </a:pPr>
            <a:endParaRPr lang="es-MX" dirty="0"/>
          </a:p>
          <a:p>
            <a:endParaRPr lang="es-MX" dirty="0"/>
          </a:p>
        </p:txBody>
      </p:sp>
    </p:spTree>
    <p:extLst>
      <p:ext uri="{BB962C8B-B14F-4D97-AF65-F5344CB8AC3E}">
        <p14:creationId xmlns:p14="http://schemas.microsoft.com/office/powerpoint/2010/main" val="11942865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idx="1"/>
          </p:nvPr>
        </p:nvSpPr>
        <p:spPr bwMode="auto">
          <a:xfrm>
            <a:off x="687977" y="850362"/>
            <a:ext cx="10633165" cy="4955203"/>
          </a:xfrm>
          <a:prstGeom prst="rect">
            <a:avLst/>
          </a:prstGeom>
          <a:solidFill>
            <a:srgbClr val="FFFDF7"/>
          </a:solidFill>
          <a:ln w="9525">
            <a:noFill/>
            <a:miter lim="800000"/>
            <a:headEnd/>
            <a:tailEnd/>
          </a:ln>
          <a:effectLst/>
        </p:spPr>
        <p:txBody>
          <a:bodyPr vert="horz" wrap="square" lIns="91440" tIns="45720" rIns="91440" bIns="45720" numCol="1" rtlCol="0" anchor="ctr" anchorCtr="0" compatLnSpc="1">
            <a:prstTxWarp prst="textNoShape">
              <a:avLst/>
            </a:prstTxWarp>
            <a:spAutoFit/>
          </a:bodyPr>
          <a:lstStyle/>
          <a:p>
            <a:pPr marL="0" indent="0" fontAlgn="base">
              <a:lnSpc>
                <a:spcPct val="100000"/>
              </a:lnSpc>
              <a:spcBef>
                <a:spcPct val="0"/>
              </a:spcBef>
              <a:spcAft>
                <a:spcPct val="0"/>
              </a:spcAft>
              <a:buNone/>
            </a:pPr>
            <a:r>
              <a:rPr lang="es-MX" sz="1800" b="1" dirty="0">
                <a:solidFill>
                  <a:srgbClr val="000000"/>
                </a:solidFill>
                <a:latin typeface="Calibri" pitchFamily="34" charset="0"/>
                <a:ea typeface="Times New Roman" pitchFamily="18" charset="0"/>
                <a:cs typeface="Times New Roman" pitchFamily="18" charset="0"/>
              </a:rPr>
              <a:t>Financiamiento de </a:t>
            </a:r>
            <a:r>
              <a:rPr lang="es-MX" sz="1800" b="1" dirty="0" err="1">
                <a:solidFill>
                  <a:srgbClr val="000000"/>
                </a:solidFill>
                <a:latin typeface="Calibri" pitchFamily="34" charset="0"/>
                <a:ea typeface="Times New Roman" pitchFamily="18" charset="0"/>
                <a:cs typeface="Times New Roman" pitchFamily="18" charset="0"/>
              </a:rPr>
              <a:t>SciELO</a:t>
            </a:r>
            <a:r>
              <a:rPr lang="es-MX" sz="1800" b="1" dirty="0">
                <a:solidFill>
                  <a:srgbClr val="000000"/>
                </a:solidFill>
                <a:latin typeface="Calibri" pitchFamily="34" charset="0"/>
                <a:ea typeface="Times New Roman" pitchFamily="18" charset="0"/>
                <a:cs typeface="Times New Roman" pitchFamily="18" charset="0"/>
              </a:rPr>
              <a:t> </a:t>
            </a:r>
            <a:r>
              <a:rPr lang="es-MX" sz="1800" b="1" dirty="0" err="1">
                <a:solidFill>
                  <a:srgbClr val="000000"/>
                </a:solidFill>
                <a:latin typeface="Calibri" pitchFamily="34" charset="0"/>
                <a:ea typeface="Times New Roman" pitchFamily="18" charset="0"/>
                <a:cs typeface="Times New Roman" pitchFamily="18" charset="0"/>
              </a:rPr>
              <a:t>Citation</a:t>
            </a:r>
            <a:r>
              <a:rPr lang="es-MX" sz="1800" b="1" dirty="0">
                <a:solidFill>
                  <a:srgbClr val="000000"/>
                </a:solidFill>
                <a:latin typeface="Calibri" pitchFamily="34" charset="0"/>
                <a:ea typeface="Times New Roman" pitchFamily="18" charset="0"/>
                <a:cs typeface="Times New Roman" pitchFamily="18" charset="0"/>
              </a:rPr>
              <a:t> </a:t>
            </a:r>
            <a:r>
              <a:rPr lang="es-MX" sz="1800" b="1" dirty="0" err="1">
                <a:solidFill>
                  <a:srgbClr val="000000"/>
                </a:solidFill>
                <a:latin typeface="Calibri" pitchFamily="34" charset="0"/>
                <a:ea typeface="Times New Roman" pitchFamily="18" charset="0"/>
                <a:cs typeface="Times New Roman" pitchFamily="18" charset="0"/>
              </a:rPr>
              <a:t>Index</a:t>
            </a:r>
            <a:r>
              <a:rPr lang="es-MX" sz="1400" dirty="0">
                <a:solidFill>
                  <a:srgbClr val="000000"/>
                </a:solidFill>
                <a:latin typeface="Calibri" pitchFamily="34" charset="0"/>
                <a:ea typeface="Times New Roman" pitchFamily="18" charset="0"/>
                <a:cs typeface="Times New Roman" pitchFamily="18" charset="0"/>
              </a:rPr>
              <a:t>:</a:t>
            </a:r>
          </a:p>
          <a:p>
            <a:pPr marL="0" indent="0" fontAlgn="base">
              <a:lnSpc>
                <a:spcPct val="100000"/>
              </a:lnSpc>
              <a:spcBef>
                <a:spcPct val="0"/>
              </a:spcBef>
              <a:spcAft>
                <a:spcPct val="0"/>
              </a:spcAft>
              <a:buNone/>
            </a:pPr>
            <a:r>
              <a:rPr lang="es-ES_tradnl" sz="1400" dirty="0">
                <a:latin typeface="Calibri" pitchFamily="34" charset="0"/>
                <a:ea typeface="Times New Roman" pitchFamily="18" charset="0"/>
                <a:cs typeface="Times New Roman" pitchFamily="18" charset="0"/>
              </a:rPr>
              <a:t> </a:t>
            </a:r>
            <a:endParaRPr lang="es-MX" sz="1400" dirty="0">
              <a:latin typeface="Calibri" pitchFamily="34" charset="0"/>
              <a:cs typeface="Arial" pitchFamily="34" charset="0"/>
            </a:endParaRPr>
          </a:p>
          <a:p>
            <a:pPr marL="0" indent="0" eaLnBrk="0" fontAlgn="base" hangingPunct="0">
              <a:lnSpc>
                <a:spcPct val="100000"/>
              </a:lnSpc>
              <a:spcBef>
                <a:spcPct val="0"/>
              </a:spcBef>
              <a:spcAft>
                <a:spcPct val="0"/>
              </a:spcAft>
              <a:buNone/>
            </a:pPr>
            <a:endParaRPr lang="es-MX" sz="1600" dirty="0">
              <a:latin typeface="Calibri" pitchFamily="34" charset="0"/>
              <a:cs typeface="Arial" pitchFamily="34" charset="0"/>
            </a:endParaRPr>
          </a:p>
          <a:p>
            <a:pPr marL="0" indent="0">
              <a:spcBef>
                <a:spcPct val="0"/>
              </a:spcBef>
              <a:buNone/>
            </a:pPr>
            <a:r>
              <a:rPr lang="es-ES_tradnl" sz="1600" dirty="0">
                <a:solidFill>
                  <a:srgbClr val="222222"/>
                </a:solidFill>
                <a:latin typeface="Calibri" pitchFamily="34" charset="0"/>
                <a:ea typeface="Times New Roman" pitchFamily="18" charset="0"/>
                <a:cs typeface="Times New Roman" pitchFamily="18" charset="0"/>
              </a:rPr>
              <a:t>●   </a:t>
            </a:r>
            <a:r>
              <a:rPr lang="es-ES_tradnl" sz="1600" dirty="0">
                <a:latin typeface="Calibri" pitchFamily="34" charset="0"/>
                <a:ea typeface="Times New Roman" pitchFamily="18" charset="0"/>
                <a:cs typeface="Times New Roman" pitchFamily="18" charset="0"/>
              </a:rPr>
              <a:t>El proyecto propone que las colecciones nacionales contribuyan de forma consorciada al pago de la inclusión así como del mantenimiento anual de modo proporcional al número de revistas activas (corrientes) que publican;</a:t>
            </a:r>
            <a:br>
              <a:rPr lang="es-ES_tradnl" sz="1600" dirty="0">
                <a:latin typeface="Calibri" pitchFamily="34" charset="0"/>
                <a:ea typeface="Times New Roman" pitchFamily="18" charset="0"/>
                <a:cs typeface="Times New Roman" pitchFamily="18" charset="0"/>
              </a:rPr>
            </a:br>
            <a:endParaRPr lang="es-MX" sz="1600" dirty="0">
              <a:latin typeface="Calibri" pitchFamily="34" charset="0"/>
              <a:cs typeface="Arial" pitchFamily="34" charset="0"/>
            </a:endParaRPr>
          </a:p>
          <a:p>
            <a:pPr marL="0" indent="0">
              <a:spcBef>
                <a:spcPct val="0"/>
              </a:spcBef>
              <a:buNone/>
            </a:pPr>
            <a:r>
              <a:rPr lang="es-ES_tradnl" sz="1600" dirty="0">
                <a:solidFill>
                  <a:srgbClr val="222222"/>
                </a:solidFill>
                <a:latin typeface="Calibri" pitchFamily="34" charset="0"/>
                <a:ea typeface="Times New Roman" pitchFamily="18" charset="0"/>
                <a:cs typeface="Times New Roman" pitchFamily="18" charset="0"/>
              </a:rPr>
              <a:t>●   </a:t>
            </a:r>
            <a:r>
              <a:rPr lang="es-ES_tradnl" sz="1600" b="1" dirty="0">
                <a:latin typeface="Calibri" pitchFamily="34" charset="0"/>
                <a:ea typeface="Times New Roman" pitchFamily="18" charset="0"/>
                <a:cs typeface="Times New Roman" pitchFamily="18" charset="0"/>
              </a:rPr>
              <a:t>Pago inicial de 1,500 dólares </a:t>
            </a:r>
            <a:r>
              <a:rPr lang="es-ES_tradnl" sz="1600" dirty="0">
                <a:latin typeface="Calibri" pitchFamily="34" charset="0"/>
                <a:ea typeface="Times New Roman" pitchFamily="18" charset="0"/>
                <a:cs typeface="Times New Roman" pitchFamily="18" charset="0"/>
              </a:rPr>
              <a:t>por revista para la inclusión en el </a:t>
            </a:r>
            <a:r>
              <a:rPr lang="es-ES_tradnl" sz="1600" dirty="0" err="1">
                <a:latin typeface="Calibri" pitchFamily="34" charset="0"/>
                <a:ea typeface="Times New Roman" pitchFamily="18" charset="0"/>
                <a:cs typeface="Times New Roman" pitchFamily="18" charset="0"/>
              </a:rPr>
              <a:t>WoS</a:t>
            </a:r>
            <a:r>
              <a:rPr lang="es-ES_tradnl" sz="1600" dirty="0">
                <a:latin typeface="Calibri" pitchFamily="34" charset="0"/>
                <a:ea typeface="Times New Roman" pitchFamily="18" charset="0"/>
                <a:cs typeface="Times New Roman" pitchFamily="18" charset="0"/>
              </a:rPr>
              <a:t> y </a:t>
            </a:r>
            <a:r>
              <a:rPr lang="es-ES_tradnl" sz="1600" b="1" dirty="0">
                <a:latin typeface="Calibri" pitchFamily="34" charset="0"/>
                <a:ea typeface="Times New Roman" pitchFamily="18" charset="0"/>
                <a:cs typeface="Times New Roman" pitchFamily="18" charset="0"/>
              </a:rPr>
              <a:t>250 dólares por revista para el mantenimiento anual</a:t>
            </a:r>
            <a:r>
              <a:rPr lang="es-ES_tradnl" sz="1600" dirty="0">
                <a:latin typeface="Calibri" pitchFamily="34" charset="0"/>
                <a:ea typeface="Times New Roman" pitchFamily="18" charset="0"/>
                <a:cs typeface="Times New Roman" pitchFamily="18" charset="0"/>
              </a:rPr>
              <a:t>;</a:t>
            </a:r>
            <a:br>
              <a:rPr lang="es-ES_tradnl" sz="1600" dirty="0">
                <a:latin typeface="Calibri" pitchFamily="34" charset="0"/>
                <a:ea typeface="Times New Roman" pitchFamily="18" charset="0"/>
                <a:cs typeface="Times New Roman" pitchFamily="18" charset="0"/>
              </a:rPr>
            </a:br>
            <a:endParaRPr lang="es-MX" sz="1600" dirty="0">
              <a:latin typeface="Calibri" pitchFamily="34" charset="0"/>
              <a:cs typeface="Arial" pitchFamily="34" charset="0"/>
            </a:endParaRPr>
          </a:p>
          <a:p>
            <a:pPr marL="0" indent="0">
              <a:spcBef>
                <a:spcPct val="0"/>
              </a:spcBef>
              <a:buNone/>
            </a:pPr>
            <a:r>
              <a:rPr lang="es-ES_tradnl" sz="1600" dirty="0">
                <a:solidFill>
                  <a:srgbClr val="222222"/>
                </a:solidFill>
                <a:latin typeface="Calibri" pitchFamily="34" charset="0"/>
                <a:ea typeface="Times New Roman" pitchFamily="18" charset="0"/>
                <a:cs typeface="Times New Roman" pitchFamily="18" charset="0"/>
              </a:rPr>
              <a:t>● </a:t>
            </a:r>
            <a:r>
              <a:rPr lang="es-ES_tradnl" sz="1600" b="1" dirty="0" smtClean="0">
                <a:latin typeface="Calibri" pitchFamily="34" charset="0"/>
                <a:ea typeface="Times New Roman" pitchFamily="18" charset="0"/>
                <a:cs typeface="Times New Roman" pitchFamily="18" charset="0"/>
              </a:rPr>
              <a:t>FAPESP</a:t>
            </a:r>
            <a:r>
              <a:rPr lang="es-ES_tradnl" sz="1600" dirty="0" smtClean="0">
                <a:latin typeface="Calibri" pitchFamily="34" charset="0"/>
                <a:ea typeface="Times New Roman" pitchFamily="18" charset="0"/>
                <a:cs typeface="Times New Roman" pitchFamily="18" charset="0"/>
              </a:rPr>
              <a:t> </a:t>
            </a:r>
            <a:r>
              <a:rPr lang="es-ES_tradnl" sz="1600" dirty="0">
                <a:latin typeface="Calibri" pitchFamily="34" charset="0"/>
                <a:ea typeface="Times New Roman" pitchFamily="18" charset="0"/>
                <a:cs typeface="Times New Roman" pitchFamily="18" charset="0"/>
              </a:rPr>
              <a:t>(</a:t>
            </a:r>
            <a:r>
              <a:rPr lang="es-ES_tradnl" sz="1600" dirty="0" err="1">
                <a:latin typeface="Calibri" pitchFamily="34" charset="0"/>
                <a:ea typeface="Times New Roman" pitchFamily="18" charset="0"/>
                <a:cs typeface="Times New Roman" pitchFamily="18" charset="0"/>
              </a:rPr>
              <a:t>Fundação</a:t>
            </a:r>
            <a:r>
              <a:rPr lang="es-ES_tradnl" sz="1600" dirty="0">
                <a:latin typeface="Calibri" pitchFamily="34" charset="0"/>
                <a:ea typeface="Times New Roman" pitchFamily="18" charset="0"/>
                <a:cs typeface="Times New Roman" pitchFamily="18" charset="0"/>
              </a:rPr>
              <a:t> de </a:t>
            </a:r>
            <a:r>
              <a:rPr lang="es-ES_tradnl" sz="1600" dirty="0" err="1">
                <a:latin typeface="Calibri" pitchFamily="34" charset="0"/>
                <a:ea typeface="Times New Roman" pitchFamily="18" charset="0"/>
                <a:cs typeface="Times New Roman" pitchFamily="18" charset="0"/>
              </a:rPr>
              <a:t>Apoio</a:t>
            </a:r>
            <a:r>
              <a:rPr lang="es-ES_tradnl" sz="1600" dirty="0">
                <a:latin typeface="Calibri" pitchFamily="34" charset="0"/>
                <a:ea typeface="Times New Roman" pitchFamily="18" charset="0"/>
                <a:cs typeface="Times New Roman" pitchFamily="18" charset="0"/>
              </a:rPr>
              <a:t> à Pesquisa do Estado de São Paulo) </a:t>
            </a:r>
            <a:r>
              <a:rPr lang="es-ES_tradnl" sz="1600" b="1" dirty="0" smtClean="0">
                <a:latin typeface="Calibri" pitchFamily="34" charset="0"/>
                <a:ea typeface="Times New Roman" pitchFamily="18" charset="0"/>
                <a:cs typeface="Times New Roman" pitchFamily="18" charset="0"/>
              </a:rPr>
              <a:t>adelantó </a:t>
            </a:r>
            <a:r>
              <a:rPr lang="es-ES_tradnl" sz="1600" dirty="0">
                <a:latin typeface="Calibri" pitchFamily="34" charset="0"/>
                <a:ea typeface="Times New Roman" pitchFamily="18" charset="0"/>
                <a:cs typeface="Times New Roman" pitchFamily="18" charset="0"/>
              </a:rPr>
              <a:t>el pago de </a:t>
            </a:r>
            <a:r>
              <a:rPr lang="es-ES_tradnl" sz="1600" b="1" dirty="0">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1 millón de dólares </a:t>
            </a:r>
            <a:r>
              <a:rPr lang="es-ES_tradnl" sz="1600" dirty="0">
                <a:latin typeface="Calibri" pitchFamily="34" charset="0"/>
                <a:ea typeface="Times New Roman" pitchFamily="18" charset="0"/>
                <a:cs typeface="Times New Roman" pitchFamily="18" charset="0"/>
              </a:rPr>
              <a:t>con objeto de implementar el proyecto;</a:t>
            </a:r>
            <a:br>
              <a:rPr lang="es-ES_tradnl" sz="1600" dirty="0">
                <a:latin typeface="Calibri" pitchFamily="34" charset="0"/>
                <a:ea typeface="Times New Roman" pitchFamily="18" charset="0"/>
                <a:cs typeface="Times New Roman" pitchFamily="18" charset="0"/>
              </a:rPr>
            </a:br>
            <a:endParaRPr lang="es-MX" sz="1600" dirty="0">
              <a:latin typeface="Calibri" pitchFamily="34" charset="0"/>
              <a:cs typeface="Arial" pitchFamily="34" charset="0"/>
            </a:endParaRPr>
          </a:p>
          <a:p>
            <a:pPr marL="0" indent="0">
              <a:spcBef>
                <a:spcPct val="0"/>
              </a:spcBef>
              <a:buNone/>
            </a:pPr>
            <a:r>
              <a:rPr lang="es-ES_tradnl" sz="1600" dirty="0">
                <a:solidFill>
                  <a:srgbClr val="222222"/>
                </a:solidFill>
                <a:latin typeface="Calibri" pitchFamily="34" charset="0"/>
                <a:ea typeface="Times New Roman" pitchFamily="18" charset="0"/>
                <a:cs typeface="Times New Roman" pitchFamily="18" charset="0"/>
              </a:rPr>
              <a:t>●   </a:t>
            </a:r>
            <a:r>
              <a:rPr lang="es-ES_tradnl" sz="1600" dirty="0">
                <a:latin typeface="Calibri" pitchFamily="34" charset="0"/>
                <a:ea typeface="Times New Roman" pitchFamily="18" charset="0"/>
                <a:cs typeface="Times New Roman" pitchFamily="18" charset="0"/>
              </a:rPr>
              <a:t>El proyecto considera que </a:t>
            </a:r>
            <a:r>
              <a:rPr lang="es-ES_tradnl" sz="1600" b="1" dirty="0">
                <a:latin typeface="Calibri" pitchFamily="34" charset="0"/>
                <a:ea typeface="Times New Roman" pitchFamily="18" charset="0"/>
                <a:cs typeface="Times New Roman" pitchFamily="18" charset="0"/>
              </a:rPr>
              <a:t>los países contribuirán con el pago de su parte </a:t>
            </a:r>
            <a:r>
              <a:rPr lang="es-ES_tradnl" sz="1600" b="1" dirty="0" smtClean="0">
                <a:latin typeface="Calibri" pitchFamily="34" charset="0"/>
                <a:ea typeface="Times New Roman" pitchFamily="18" charset="0"/>
                <a:cs typeface="Times New Roman" pitchFamily="18" charset="0"/>
              </a:rPr>
              <a:t>posteriormente</a:t>
            </a:r>
            <a:r>
              <a:rPr lang="es-ES_tradnl" sz="1600" dirty="0" smtClean="0">
                <a:latin typeface="Calibri" pitchFamily="34" charset="0"/>
                <a:ea typeface="Times New Roman" pitchFamily="18" charset="0"/>
                <a:cs typeface="Times New Roman" pitchFamily="18" charset="0"/>
              </a:rPr>
              <a:t>, </a:t>
            </a:r>
            <a:r>
              <a:rPr lang="es-ES_tradnl" sz="1600" dirty="0">
                <a:latin typeface="Calibri" pitchFamily="34" charset="0"/>
                <a:ea typeface="Times New Roman" pitchFamily="18" charset="0"/>
                <a:cs typeface="Times New Roman" pitchFamily="18" charset="0"/>
              </a:rPr>
              <a:t>de modo a permitir que las coordinaciones de las colecciones nacionales tengan suficiente tiempo para movilizar los recursos, sea con aportes propios o a través de proyectos específicos. La contabilidad de la cuota inicial así como del mantenimiento anual </a:t>
            </a:r>
            <a:r>
              <a:rPr lang="es-ES_tradnl" sz="1600" dirty="0" smtClean="0">
                <a:latin typeface="Calibri" pitchFamily="34" charset="0"/>
                <a:ea typeface="Times New Roman" pitchFamily="18" charset="0"/>
                <a:cs typeface="Times New Roman" pitchFamily="18" charset="0"/>
              </a:rPr>
              <a:t>se realizó teniendo en </a:t>
            </a:r>
            <a:r>
              <a:rPr lang="es-ES_tradnl" sz="1600" dirty="0">
                <a:latin typeface="Calibri" pitchFamily="34" charset="0"/>
                <a:ea typeface="Times New Roman" pitchFamily="18" charset="0"/>
                <a:cs typeface="Times New Roman" pitchFamily="18" charset="0"/>
              </a:rPr>
              <a:t>cuenta el número de revistas en el momento del </a:t>
            </a:r>
            <a:r>
              <a:rPr lang="es-ES_tradnl" sz="1600" dirty="0" smtClean="0">
                <a:latin typeface="Calibri" pitchFamily="34" charset="0"/>
                <a:ea typeface="Times New Roman" pitchFamily="18" charset="0"/>
                <a:cs typeface="Times New Roman" pitchFamily="18" charset="0"/>
              </a:rPr>
              <a:t>pago</a:t>
            </a:r>
          </a:p>
          <a:p>
            <a:pPr marL="0" indent="0">
              <a:spcBef>
                <a:spcPct val="0"/>
              </a:spcBef>
              <a:buNone/>
            </a:pPr>
            <a:endParaRPr lang="es-ES_tradnl" sz="1600" dirty="0" smtClean="0">
              <a:latin typeface="Calibri" pitchFamily="34" charset="0"/>
              <a:cs typeface="Times New Roman" pitchFamily="18" charset="0"/>
            </a:endParaRPr>
          </a:p>
          <a:p>
            <a:pPr marL="0" indent="0">
              <a:spcBef>
                <a:spcPct val="0"/>
              </a:spcBef>
              <a:buNone/>
            </a:pPr>
            <a:r>
              <a:rPr lang="es-ES_tradnl" sz="1600" dirty="0">
                <a:solidFill>
                  <a:srgbClr val="222222"/>
                </a:solidFill>
                <a:latin typeface="Calibri" pitchFamily="34" charset="0"/>
                <a:ea typeface="Times New Roman" pitchFamily="18" charset="0"/>
                <a:cs typeface="Times New Roman" pitchFamily="18" charset="0"/>
              </a:rPr>
              <a:t>●   </a:t>
            </a:r>
            <a:r>
              <a:rPr lang="es-ES_tradnl" sz="1600" dirty="0" smtClean="0">
                <a:latin typeface="Calibri" pitchFamily="34" charset="0"/>
                <a:ea typeface="Times New Roman" pitchFamily="18" charset="0"/>
                <a:cs typeface="Times New Roman" pitchFamily="18" charset="0"/>
              </a:rPr>
              <a:t>CONACYT realizó un pago por </a:t>
            </a:r>
            <a:r>
              <a:rPr lang="es-ES_tradnl" sz="1600" b="1" dirty="0" smtClean="0">
                <a:latin typeface="Calibri" pitchFamily="34" charset="0"/>
                <a:ea typeface="Times New Roman" pitchFamily="18" charset="0"/>
                <a:cs typeface="Times New Roman" pitchFamily="18" charset="0"/>
              </a:rPr>
              <a:t>$ 3 millones de pesos </a:t>
            </a:r>
            <a:r>
              <a:rPr lang="es-ES_tradnl" sz="1600" dirty="0" smtClean="0">
                <a:latin typeface="Calibri" pitchFamily="34" charset="0"/>
                <a:ea typeface="Times New Roman" pitchFamily="18" charset="0"/>
                <a:cs typeface="Times New Roman" pitchFamily="18" charset="0"/>
              </a:rPr>
              <a:t>en </a:t>
            </a:r>
            <a:r>
              <a:rPr lang="es-ES_tradnl" sz="1600" b="1" dirty="0" smtClean="0">
                <a:latin typeface="Calibri" pitchFamily="34" charset="0"/>
                <a:ea typeface="Times New Roman" pitchFamily="18" charset="0"/>
                <a:cs typeface="Times New Roman" pitchFamily="18" charset="0"/>
              </a:rPr>
              <a:t>2015</a:t>
            </a:r>
            <a:r>
              <a:rPr lang="es-ES_tradnl" sz="1600" dirty="0" smtClean="0">
                <a:latin typeface="Calibri" pitchFamily="34" charset="0"/>
                <a:ea typeface="Times New Roman" pitchFamily="18" charset="0"/>
                <a:cs typeface="Times New Roman" pitchFamily="18" charset="0"/>
              </a:rPr>
              <a:t>, cubriendo inscripción y los años de 2014-2016</a:t>
            </a:r>
            <a:endParaRPr lang="es-MX" sz="1600" dirty="0" smtClean="0">
              <a:latin typeface="Calibri" pitchFamily="34" charset="0"/>
              <a:cs typeface="Arial" pitchFamily="34" charset="0"/>
            </a:endParaRPr>
          </a:p>
          <a:p>
            <a:pPr marL="0" indent="0" eaLnBrk="0" fontAlgn="base" hangingPunct="0">
              <a:lnSpc>
                <a:spcPct val="100000"/>
              </a:lnSpc>
              <a:spcBef>
                <a:spcPct val="0"/>
              </a:spcBef>
              <a:spcAft>
                <a:spcPct val="0"/>
              </a:spcAft>
              <a:buNone/>
            </a:pPr>
            <a:endParaRPr lang="es-MX" sz="1600" dirty="0">
              <a:latin typeface="Calibri" pitchFamily="34" charset="0"/>
              <a:ea typeface="Times New Roman" pitchFamily="18" charset="0"/>
              <a:cs typeface="Arial" pitchFamily="34" charset="0"/>
            </a:endParaRPr>
          </a:p>
          <a:p>
            <a:pPr marL="0" indent="0" eaLnBrk="0" fontAlgn="base" hangingPunct="0">
              <a:lnSpc>
                <a:spcPct val="100000"/>
              </a:lnSpc>
              <a:spcBef>
                <a:spcPct val="0"/>
              </a:spcBef>
              <a:spcAft>
                <a:spcPct val="0"/>
              </a:spcAft>
              <a:buNone/>
            </a:pPr>
            <a:r>
              <a:rPr lang="es-ES_tradnl" sz="1800" dirty="0" smtClean="0">
                <a:solidFill>
                  <a:srgbClr val="222222"/>
                </a:solidFill>
                <a:latin typeface="Calibri" pitchFamily="34" charset="0"/>
                <a:ea typeface="Times New Roman" pitchFamily="18" charset="0"/>
                <a:cs typeface="Times New Roman" pitchFamily="18" charset="0"/>
              </a:rPr>
              <a:t>● </a:t>
            </a:r>
            <a:r>
              <a:rPr lang="es-ES_tradnl" sz="1800" dirty="0">
                <a:solidFill>
                  <a:srgbClr val="222222"/>
                </a:solidFill>
                <a:latin typeface="Calibri" pitchFamily="34" charset="0"/>
                <a:ea typeface="Times New Roman" pitchFamily="18" charset="0"/>
                <a:cs typeface="Times New Roman" pitchFamily="18" charset="0"/>
              </a:rPr>
              <a:t> </a:t>
            </a:r>
            <a:r>
              <a:rPr lang="es-ES_tradnl" sz="1800" b="1" dirty="0" smtClean="0">
                <a:solidFill>
                  <a:srgbClr val="222222"/>
                </a:solidFill>
                <a:latin typeface="Calibri" pitchFamily="34" charset="0"/>
                <a:ea typeface="Times New Roman" pitchFamily="18" charset="0"/>
                <a:cs typeface="Times New Roman" pitchFamily="18" charset="0"/>
              </a:rPr>
              <a:t>2016</a:t>
            </a:r>
            <a:r>
              <a:rPr lang="es-ES_tradnl" sz="1800" dirty="0" smtClean="0">
                <a:solidFill>
                  <a:srgbClr val="222222"/>
                </a:solidFill>
                <a:latin typeface="Calibri" pitchFamily="34" charset="0"/>
                <a:ea typeface="Times New Roman" pitchFamily="18" charset="0"/>
                <a:cs typeface="Times New Roman" pitchFamily="18" charset="0"/>
              </a:rPr>
              <a:t>: han ingresado </a:t>
            </a:r>
            <a:r>
              <a:rPr lang="es-ES_tradnl" sz="1800" b="1" dirty="0" smtClean="0">
                <a:solidFill>
                  <a:srgbClr val="222222"/>
                </a:solidFill>
                <a:latin typeface="Calibri" pitchFamily="34" charset="0"/>
                <a:ea typeface="Times New Roman" pitchFamily="18" charset="0"/>
                <a:cs typeface="Times New Roman" pitchFamily="18" charset="0"/>
              </a:rPr>
              <a:t>110</a:t>
            </a:r>
            <a:r>
              <a:rPr lang="es-ES_tradnl" sz="1800" dirty="0" smtClean="0">
                <a:solidFill>
                  <a:srgbClr val="222222"/>
                </a:solidFill>
                <a:latin typeface="Calibri" pitchFamily="34" charset="0"/>
                <a:ea typeface="Times New Roman" pitchFamily="18" charset="0"/>
                <a:cs typeface="Times New Roman" pitchFamily="18" charset="0"/>
              </a:rPr>
              <a:t> revistas mexicanas, la mayoría del Índice </a:t>
            </a:r>
            <a:r>
              <a:rPr lang="es-ES_tradnl" sz="1800" dirty="0" smtClean="0">
                <a:latin typeface="Calibri" pitchFamily="34" charset="0"/>
                <a:ea typeface="Times New Roman" pitchFamily="18" charset="0"/>
                <a:cs typeface="Times New Roman" pitchFamily="18" charset="0"/>
              </a:rPr>
              <a:t>CONACYT. De éstas, </a:t>
            </a:r>
            <a:r>
              <a:rPr lang="es-ES_tradnl" sz="1800" b="1" dirty="0" smtClean="0">
                <a:latin typeface="Calibri" pitchFamily="34" charset="0"/>
                <a:ea typeface="Times New Roman" pitchFamily="18" charset="0"/>
                <a:cs typeface="Times New Roman" pitchFamily="18" charset="0"/>
              </a:rPr>
              <a:t>39 </a:t>
            </a:r>
            <a:r>
              <a:rPr lang="es-ES_tradnl" sz="1800" dirty="0" smtClean="0">
                <a:latin typeface="Calibri" pitchFamily="34" charset="0"/>
                <a:ea typeface="Times New Roman" pitchFamily="18" charset="0"/>
                <a:cs typeface="Times New Roman" pitchFamily="18" charset="0"/>
              </a:rPr>
              <a:t>son de la UNAM y del Índice CONACYT y </a:t>
            </a:r>
            <a:r>
              <a:rPr lang="es-ES_tradnl" sz="1800" b="1" dirty="0" smtClean="0">
                <a:latin typeface="Calibri" pitchFamily="34" charset="0"/>
                <a:ea typeface="Times New Roman" pitchFamily="18" charset="0"/>
                <a:cs typeface="Times New Roman" pitchFamily="18" charset="0"/>
              </a:rPr>
              <a:t>12 </a:t>
            </a:r>
            <a:r>
              <a:rPr lang="es-ES_tradnl" sz="1800" dirty="0" smtClean="0">
                <a:latin typeface="Calibri" pitchFamily="34" charset="0"/>
                <a:ea typeface="Times New Roman" pitchFamily="18" charset="0"/>
                <a:cs typeface="Times New Roman" pitchFamily="18" charset="0"/>
              </a:rPr>
              <a:t>de la UNAM y no son del Índice CONACYT</a:t>
            </a:r>
            <a:endParaRPr lang="es-ES_tradnl" sz="1800" dirty="0">
              <a:latin typeface="Arial" pitchFamily="34" charset="0"/>
              <a:cs typeface="Arial" pitchFamily="34" charset="0"/>
            </a:endParaRPr>
          </a:p>
        </p:txBody>
      </p:sp>
    </p:spTree>
    <p:extLst>
      <p:ext uri="{BB962C8B-B14F-4D97-AF65-F5344CB8AC3E}">
        <p14:creationId xmlns:p14="http://schemas.microsoft.com/office/powerpoint/2010/main" val="30562161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Conector de seta reta 73"/>
          <p:cNvCxnSpPr>
            <a:cxnSpLocks noChangeShapeType="1"/>
          </p:cNvCxnSpPr>
          <p:nvPr/>
        </p:nvCxnSpPr>
        <p:spPr bwMode="auto">
          <a:xfrm>
            <a:off x="2855640" y="5157192"/>
            <a:ext cx="431800" cy="1588"/>
          </a:xfrm>
          <a:prstGeom prst="straightConnector1">
            <a:avLst/>
          </a:prstGeom>
          <a:noFill/>
          <a:ln w="28575" algn="ctr">
            <a:solidFill>
              <a:srgbClr val="CC3300"/>
            </a:solidFill>
            <a:round/>
            <a:headEnd/>
            <a:tailEnd type="arrow" w="med" len="med"/>
          </a:ln>
        </p:spPr>
      </p:cxnSp>
      <p:sp>
        <p:nvSpPr>
          <p:cNvPr id="4" name="CaixaDeTexto 3"/>
          <p:cNvSpPr txBox="1">
            <a:spLocks noChangeArrowheads="1"/>
          </p:cNvSpPr>
          <p:nvPr/>
        </p:nvSpPr>
        <p:spPr bwMode="auto">
          <a:xfrm>
            <a:off x="1524002" y="4725144"/>
            <a:ext cx="1403647" cy="89255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err="1">
                <a:latin typeface="Calibri" pitchFamily="34" charset="0"/>
                <a:cs typeface="Calibri" pitchFamily="34" charset="0"/>
              </a:rPr>
              <a:t>Sumisión</a:t>
            </a:r>
            <a:r>
              <a:rPr lang="pt-BR" b="1" dirty="0">
                <a:latin typeface="Calibri" pitchFamily="34" charset="0"/>
                <a:cs typeface="Calibri" pitchFamily="34" charset="0"/>
              </a:rPr>
              <a:t> de original</a:t>
            </a:r>
          </a:p>
          <a:p>
            <a:pPr algn="ctr">
              <a:defRPr/>
            </a:pPr>
            <a:r>
              <a:rPr lang="pt-BR" sz="1600" b="1" dirty="0">
                <a:latin typeface="Calibri" pitchFamily="34" charset="0"/>
                <a:cs typeface="Calibri" pitchFamily="34" charset="0"/>
              </a:rPr>
              <a:t>Autor - Editor</a:t>
            </a:r>
          </a:p>
        </p:txBody>
      </p:sp>
      <p:sp>
        <p:nvSpPr>
          <p:cNvPr id="28" name="CaixaDeTexto 27"/>
          <p:cNvSpPr txBox="1">
            <a:spLocks noChangeArrowheads="1"/>
          </p:cNvSpPr>
          <p:nvPr/>
        </p:nvSpPr>
        <p:spPr bwMode="auto">
          <a:xfrm>
            <a:off x="3287688" y="4941168"/>
            <a:ext cx="1296144" cy="47705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a:latin typeface="Calibri" pitchFamily="34" charset="0"/>
                <a:cs typeface="Calibri" pitchFamily="34" charset="0"/>
              </a:rPr>
              <a:t>EDITOR</a:t>
            </a:r>
          </a:p>
          <a:p>
            <a:pPr algn="ctr">
              <a:defRPr/>
            </a:pPr>
            <a:r>
              <a:rPr lang="pt-BR" sz="600" b="1" dirty="0">
                <a:latin typeface="Calibri" pitchFamily="34" charset="0"/>
                <a:cs typeface="Calibri" pitchFamily="34" charset="0"/>
              </a:rPr>
              <a:t> </a:t>
            </a:r>
          </a:p>
        </p:txBody>
      </p:sp>
      <p:sp>
        <p:nvSpPr>
          <p:cNvPr id="39" name="CaixaDeTexto 38"/>
          <p:cNvSpPr txBox="1">
            <a:spLocks noChangeArrowheads="1"/>
          </p:cNvSpPr>
          <p:nvPr/>
        </p:nvSpPr>
        <p:spPr bwMode="auto">
          <a:xfrm>
            <a:off x="5015880" y="4869161"/>
            <a:ext cx="1728192" cy="64633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err="1">
                <a:latin typeface="Calibri" pitchFamily="34" charset="0"/>
                <a:cs typeface="Calibri" pitchFamily="34" charset="0"/>
              </a:rPr>
              <a:t>Diamagración</a:t>
            </a:r>
            <a:endParaRPr lang="pt-BR" b="1" dirty="0">
              <a:latin typeface="Calibri" pitchFamily="34" charset="0"/>
              <a:cs typeface="Calibri" pitchFamily="34" charset="0"/>
            </a:endParaRPr>
          </a:p>
          <a:p>
            <a:pPr algn="ctr">
              <a:defRPr/>
            </a:pPr>
            <a:r>
              <a:rPr lang="pt-BR" b="1" dirty="0" err="1">
                <a:latin typeface="Calibri" pitchFamily="34" charset="0"/>
                <a:cs typeface="Calibri" pitchFamily="34" charset="0"/>
              </a:rPr>
              <a:t>Maquetación</a:t>
            </a:r>
            <a:endParaRPr lang="pt-BR" b="1" dirty="0">
              <a:latin typeface="Calibri" pitchFamily="34" charset="0"/>
              <a:cs typeface="Calibri" pitchFamily="34" charset="0"/>
            </a:endParaRPr>
          </a:p>
        </p:txBody>
      </p:sp>
      <p:sp>
        <p:nvSpPr>
          <p:cNvPr id="86024" name="CaixaDeTexto 1"/>
          <p:cNvSpPr txBox="1">
            <a:spLocks noChangeArrowheads="1"/>
          </p:cNvSpPr>
          <p:nvPr/>
        </p:nvSpPr>
        <p:spPr bwMode="auto">
          <a:xfrm>
            <a:off x="6000670" y="-85997"/>
            <a:ext cx="3851920" cy="954088"/>
          </a:xfrm>
          <a:prstGeom prst="rect">
            <a:avLst/>
          </a:prstGeom>
          <a:noFill/>
          <a:ln w="9525">
            <a:noFill/>
            <a:miter lim="800000"/>
            <a:headEnd/>
            <a:tailEnd/>
          </a:ln>
        </p:spPr>
        <p:txBody>
          <a:bodyPr wrap="square">
            <a:spAutoFit/>
          </a:bodyPr>
          <a:lstStyle/>
          <a:p>
            <a:pPr algn="ctr" defTabSz="457200" eaLnBrk="0" hangingPunct="0">
              <a:buClr>
                <a:srgbClr val="000000"/>
              </a:buClr>
              <a:buSzPct val="100000"/>
            </a:pPr>
            <a:r>
              <a:rPr lang="pt-BR" sz="2800" b="1" dirty="0" err="1">
                <a:solidFill>
                  <a:srgbClr val="000000"/>
                </a:solidFill>
                <a:latin typeface="Calibri" pitchFamily="34" charset="0"/>
                <a:ea typeface="Calibri" pitchFamily="34" charset="0"/>
                <a:cs typeface="Calibri" pitchFamily="34" charset="0"/>
              </a:rPr>
              <a:t>Flujo</a:t>
            </a:r>
            <a:r>
              <a:rPr lang="pt-BR" sz="2800" b="1" dirty="0">
                <a:solidFill>
                  <a:srgbClr val="000000"/>
                </a:solidFill>
                <a:latin typeface="Calibri" pitchFamily="34" charset="0"/>
                <a:ea typeface="Calibri" pitchFamily="34" charset="0"/>
                <a:cs typeface="Calibri" pitchFamily="34" charset="0"/>
              </a:rPr>
              <a:t> de </a:t>
            </a:r>
            <a:r>
              <a:rPr lang="pt-BR" sz="2800" b="1" dirty="0" err="1">
                <a:solidFill>
                  <a:srgbClr val="000000"/>
                </a:solidFill>
                <a:latin typeface="Calibri" pitchFamily="34" charset="0"/>
                <a:ea typeface="Calibri" pitchFamily="34" charset="0"/>
                <a:cs typeface="Calibri" pitchFamily="34" charset="0"/>
              </a:rPr>
              <a:t>edición</a:t>
            </a:r>
            <a:endParaRPr lang="pt-BR" sz="2800" b="1" dirty="0">
              <a:solidFill>
                <a:srgbClr val="000000"/>
              </a:solidFill>
              <a:latin typeface="Calibri" pitchFamily="34" charset="0"/>
              <a:ea typeface="Calibri" pitchFamily="34" charset="0"/>
              <a:cs typeface="Calibri" pitchFamily="34" charset="0"/>
            </a:endParaRPr>
          </a:p>
          <a:p>
            <a:pPr algn="ctr" defTabSz="457200" eaLnBrk="0" hangingPunct="0">
              <a:buClr>
                <a:srgbClr val="000000"/>
              </a:buClr>
              <a:buSzPct val="100000"/>
            </a:pPr>
            <a:r>
              <a:rPr lang="pt-BR" sz="2800" b="1" dirty="0">
                <a:solidFill>
                  <a:srgbClr val="000000"/>
                </a:solidFill>
                <a:latin typeface="Calibri" pitchFamily="34" charset="0"/>
                <a:ea typeface="Calibri" pitchFamily="34" charset="0"/>
                <a:cs typeface="Calibri" pitchFamily="34" charset="0"/>
              </a:rPr>
              <a:t> </a:t>
            </a:r>
            <a:endParaRPr lang="pt-BR" sz="2800" b="1" dirty="0">
              <a:solidFill>
                <a:srgbClr val="C00000"/>
              </a:solidFill>
              <a:latin typeface="Calibri" pitchFamily="34" charset="0"/>
              <a:ea typeface="Calibri" pitchFamily="34" charset="0"/>
              <a:cs typeface="Calibri" pitchFamily="34" charset="0"/>
            </a:endParaRPr>
          </a:p>
        </p:txBody>
      </p:sp>
      <p:cxnSp>
        <p:nvCxnSpPr>
          <p:cNvPr id="41" name="Conector de seta reta 40"/>
          <p:cNvCxnSpPr>
            <a:cxnSpLocks noChangeShapeType="1"/>
            <a:stCxn id="28" idx="3"/>
            <a:endCxn id="39" idx="1"/>
          </p:cNvCxnSpPr>
          <p:nvPr/>
        </p:nvCxnSpPr>
        <p:spPr bwMode="auto">
          <a:xfrm>
            <a:off x="4583832" y="5179696"/>
            <a:ext cx="432048" cy="12631"/>
          </a:xfrm>
          <a:prstGeom prst="straightConnector1">
            <a:avLst/>
          </a:prstGeom>
          <a:noFill/>
          <a:ln w="28575" algn="ctr">
            <a:solidFill>
              <a:srgbClr val="CC3300"/>
            </a:solidFill>
            <a:round/>
            <a:headEnd/>
            <a:tailEnd type="arrow" w="med" len="med"/>
          </a:ln>
        </p:spPr>
      </p:cxnSp>
      <p:pic>
        <p:nvPicPr>
          <p:cNvPr id="47" name="Imagem 49"/>
          <p:cNvPicPr>
            <a:picLocks noChangeAspect="1"/>
          </p:cNvPicPr>
          <p:nvPr/>
        </p:nvPicPr>
        <p:blipFill>
          <a:blip r:embed="rId3" cstate="print"/>
          <a:srcRect/>
          <a:stretch>
            <a:fillRect/>
          </a:stretch>
        </p:blipFill>
        <p:spPr bwMode="auto">
          <a:xfrm>
            <a:off x="1775520" y="3645024"/>
            <a:ext cx="647700" cy="633412"/>
          </a:xfrm>
          <a:prstGeom prst="rect">
            <a:avLst/>
          </a:prstGeom>
          <a:noFill/>
          <a:ln w="9525">
            <a:noFill/>
            <a:miter lim="800000"/>
            <a:headEnd/>
            <a:tailEnd/>
          </a:ln>
        </p:spPr>
      </p:pic>
      <p:pic>
        <p:nvPicPr>
          <p:cNvPr id="17" name="Picture 2" descr="http://www.vidadigital.net/blog/wp-content/WindowsLiveWriter/OpenJournalSystemsSistemaparaadministrar_B0A2/openjournal%5B2%5D.jpg"/>
          <p:cNvPicPr>
            <a:picLocks noChangeAspect="1" noChangeArrowheads="1"/>
          </p:cNvPicPr>
          <p:nvPr/>
        </p:nvPicPr>
        <p:blipFill>
          <a:blip r:embed="rId4" cstate="print"/>
          <a:srcRect r="33851" b="86160"/>
          <a:stretch>
            <a:fillRect/>
          </a:stretch>
        </p:blipFill>
        <p:spPr bwMode="auto">
          <a:xfrm>
            <a:off x="3215680" y="4478801"/>
            <a:ext cx="1512168" cy="318351"/>
          </a:xfrm>
          <a:prstGeom prst="rect">
            <a:avLst/>
          </a:prstGeom>
          <a:noFill/>
        </p:spPr>
      </p:pic>
      <p:sp>
        <p:nvSpPr>
          <p:cNvPr id="20" name="CaixaDeTexto 27"/>
          <p:cNvSpPr txBox="1">
            <a:spLocks noChangeArrowheads="1"/>
          </p:cNvSpPr>
          <p:nvPr/>
        </p:nvSpPr>
        <p:spPr bwMode="auto">
          <a:xfrm>
            <a:off x="3071664" y="2852937"/>
            <a:ext cx="1728192" cy="64633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pt-BR" b="1" dirty="0" err="1">
                <a:latin typeface="Calibri" pitchFamily="34" charset="0"/>
                <a:cs typeface="Calibri" pitchFamily="34" charset="0"/>
              </a:rPr>
              <a:t>Revisión</a:t>
            </a:r>
            <a:r>
              <a:rPr lang="pt-BR" b="1" dirty="0">
                <a:latin typeface="Calibri" pitchFamily="34" charset="0"/>
                <a:cs typeface="Calibri" pitchFamily="34" charset="0"/>
              </a:rPr>
              <a:t> por pares</a:t>
            </a:r>
            <a:r>
              <a:rPr lang="pt-BR" sz="600" b="1" dirty="0">
                <a:latin typeface="Calibri" pitchFamily="34" charset="0"/>
                <a:cs typeface="Calibri" pitchFamily="34" charset="0"/>
              </a:rPr>
              <a:t> </a:t>
            </a:r>
          </a:p>
        </p:txBody>
      </p:sp>
      <p:cxnSp>
        <p:nvCxnSpPr>
          <p:cNvPr id="22" name="Conector de seta reta 40"/>
          <p:cNvCxnSpPr>
            <a:cxnSpLocks noChangeShapeType="1"/>
          </p:cNvCxnSpPr>
          <p:nvPr/>
        </p:nvCxnSpPr>
        <p:spPr bwMode="auto">
          <a:xfrm flipH="1">
            <a:off x="4079776" y="4070598"/>
            <a:ext cx="8508" cy="438522"/>
          </a:xfrm>
          <a:prstGeom prst="straightConnector1">
            <a:avLst/>
          </a:prstGeom>
          <a:noFill/>
          <a:ln w="28575" algn="ctr">
            <a:solidFill>
              <a:srgbClr val="CC3300"/>
            </a:solidFill>
            <a:round/>
            <a:headEnd/>
            <a:tailEnd type="arrow" w="med" len="med"/>
          </a:ln>
        </p:spPr>
      </p:cxnSp>
      <p:cxnSp>
        <p:nvCxnSpPr>
          <p:cNvPr id="25" name="Conector de seta reta 40"/>
          <p:cNvCxnSpPr>
            <a:cxnSpLocks noChangeShapeType="1"/>
          </p:cNvCxnSpPr>
          <p:nvPr/>
        </p:nvCxnSpPr>
        <p:spPr bwMode="auto">
          <a:xfrm flipV="1">
            <a:off x="3647728" y="3396626"/>
            <a:ext cx="17422" cy="464423"/>
          </a:xfrm>
          <a:prstGeom prst="straightConnector1">
            <a:avLst/>
          </a:prstGeom>
          <a:noFill/>
          <a:ln w="28575" algn="ctr">
            <a:solidFill>
              <a:srgbClr val="CC3300"/>
            </a:solidFill>
            <a:round/>
            <a:headEnd/>
            <a:tailEnd type="arrow" w="med" len="med"/>
          </a:ln>
        </p:spPr>
      </p:cxnSp>
      <p:pic>
        <p:nvPicPr>
          <p:cNvPr id="27" name="Imagem 49"/>
          <p:cNvPicPr>
            <a:picLocks noChangeAspect="1"/>
          </p:cNvPicPr>
          <p:nvPr/>
        </p:nvPicPr>
        <p:blipFill>
          <a:blip r:embed="rId3" cstate="print"/>
          <a:srcRect/>
          <a:stretch>
            <a:fillRect/>
          </a:stretch>
        </p:blipFill>
        <p:spPr bwMode="auto">
          <a:xfrm>
            <a:off x="3647728" y="3645024"/>
            <a:ext cx="647700" cy="633412"/>
          </a:xfrm>
          <a:prstGeom prst="rect">
            <a:avLst/>
          </a:prstGeom>
          <a:noFill/>
          <a:ln w="9525">
            <a:noFill/>
            <a:miter lim="800000"/>
            <a:headEnd/>
            <a:tailEnd/>
          </a:ln>
        </p:spPr>
      </p:pic>
      <p:pic>
        <p:nvPicPr>
          <p:cNvPr id="33" name="Picture 2" descr="http://www.vidadigital.net/blog/wp-content/WindowsLiveWriter/OpenJournalSystemsSistemaparaadministrar_B0A2/openjournal%5B2%5D.jpg"/>
          <p:cNvPicPr>
            <a:picLocks noChangeAspect="1" noChangeArrowheads="1"/>
          </p:cNvPicPr>
          <p:nvPr/>
        </p:nvPicPr>
        <p:blipFill>
          <a:blip r:embed="rId4" cstate="print"/>
          <a:srcRect r="33851" b="86160"/>
          <a:stretch>
            <a:fillRect/>
          </a:stretch>
        </p:blipFill>
        <p:spPr bwMode="auto">
          <a:xfrm>
            <a:off x="5015880" y="4509121"/>
            <a:ext cx="1512168" cy="318351"/>
          </a:xfrm>
          <a:prstGeom prst="rect">
            <a:avLst/>
          </a:prstGeom>
          <a:noFill/>
        </p:spPr>
      </p:pic>
      <p:pic>
        <p:nvPicPr>
          <p:cNvPr id="35" name="Imagem 89"/>
          <p:cNvPicPr>
            <a:picLocks noChangeAspect="1"/>
          </p:cNvPicPr>
          <p:nvPr/>
        </p:nvPicPr>
        <p:blipFill>
          <a:blip r:embed="rId5" cstate="print"/>
          <a:srcRect/>
          <a:stretch>
            <a:fillRect/>
          </a:stretch>
        </p:blipFill>
        <p:spPr bwMode="auto">
          <a:xfrm>
            <a:off x="5159897" y="3501009"/>
            <a:ext cx="938011" cy="935945"/>
          </a:xfrm>
          <a:prstGeom prst="rect">
            <a:avLst/>
          </a:prstGeom>
          <a:noFill/>
          <a:ln w="9525">
            <a:noFill/>
            <a:miter lim="800000"/>
            <a:headEnd/>
            <a:tailEnd/>
          </a:ln>
        </p:spPr>
      </p:pic>
      <p:sp>
        <p:nvSpPr>
          <p:cNvPr id="3074" name="AutoShape 2" descr="mailbox://C:/Users/ANTONIO/AppData/Roaming/Thunderbird/Profiles/wa33qe06.default/Mail/correodgb.unam-2.mx/Inbox.sbd/Mensajes%20ASP?number=76312340&amp;part=1.2.2&amp;filename=pageHeaderTitleImage_es_ES.jpg"/>
          <p:cNvSpPr>
            <a:spLocks noChangeAspect="1" noChangeArrowheads="1"/>
          </p:cNvSpPr>
          <p:nvPr/>
        </p:nvSpPr>
        <p:spPr bwMode="auto">
          <a:xfrm>
            <a:off x="1679575" y="-1766888"/>
            <a:ext cx="5562600" cy="4162426"/>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3076" name="AutoShape 4" descr="mailbox://C:/Users/ANTONIO/AppData/Roaming/Thunderbird/Profiles/wa33qe06.default/Mail/correodgb.unam-2.mx/Inbox.sbd/Mensajes%20ASP?number=76312340&amp;part=1.2.2&amp;filename=pageHeaderTitleImage_es_ES.jpg"/>
          <p:cNvSpPr>
            <a:spLocks noChangeAspect="1" noChangeArrowheads="1"/>
          </p:cNvSpPr>
          <p:nvPr/>
        </p:nvSpPr>
        <p:spPr bwMode="auto">
          <a:xfrm>
            <a:off x="1679575" y="-1766888"/>
            <a:ext cx="5562600" cy="4162426"/>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36" name="35 Imagen" descr="revistas.jpg"/>
          <p:cNvPicPr>
            <a:picLocks noChangeAspect="1"/>
          </p:cNvPicPr>
          <p:nvPr/>
        </p:nvPicPr>
        <p:blipFill>
          <a:blip r:embed="rId6" cstate="print"/>
          <a:stretch>
            <a:fillRect/>
          </a:stretch>
        </p:blipFill>
        <p:spPr>
          <a:xfrm>
            <a:off x="6528049" y="980728"/>
            <a:ext cx="2208245" cy="1656184"/>
          </a:xfrm>
          <a:prstGeom prst="rect">
            <a:avLst/>
          </a:prstGeom>
        </p:spPr>
      </p:pic>
      <p:cxnSp>
        <p:nvCxnSpPr>
          <p:cNvPr id="38" name="Conector de seta reta 41"/>
          <p:cNvCxnSpPr>
            <a:cxnSpLocks noChangeShapeType="1"/>
          </p:cNvCxnSpPr>
          <p:nvPr/>
        </p:nvCxnSpPr>
        <p:spPr bwMode="auto">
          <a:xfrm flipV="1">
            <a:off x="6168008" y="2564904"/>
            <a:ext cx="720080" cy="1080120"/>
          </a:xfrm>
          <a:prstGeom prst="straightConnector1">
            <a:avLst/>
          </a:prstGeom>
          <a:noFill/>
          <a:ln w="28575" algn="ctr">
            <a:solidFill>
              <a:srgbClr val="CC3300"/>
            </a:solidFill>
            <a:round/>
            <a:headEnd/>
            <a:tailEnd type="arrow" w="med" len="med"/>
          </a:ln>
        </p:spPr>
      </p:cxnSp>
      <p:pic>
        <p:nvPicPr>
          <p:cNvPr id="3078" name="Picture 6" descr="http://us.123rf.com/400wm/400/400/amasterpics123/amasterpics1231208/amasterpics123120800162/14821565-concepto-internet-world-wide-web-globo-de-la-tierra-con-el-texto-www-y-cursor-de-la-mano-del-ordenad.jpg"/>
          <p:cNvPicPr>
            <a:picLocks noChangeAspect="1" noChangeArrowheads="1"/>
          </p:cNvPicPr>
          <p:nvPr/>
        </p:nvPicPr>
        <p:blipFill>
          <a:blip r:embed="rId7" cstate="print"/>
          <a:srcRect l="11140" t="11140" r="5307" b="6700"/>
          <a:stretch>
            <a:fillRect/>
          </a:stretch>
        </p:blipFill>
        <p:spPr bwMode="auto">
          <a:xfrm>
            <a:off x="6816081" y="4695228"/>
            <a:ext cx="1746411" cy="1717304"/>
          </a:xfrm>
          <a:prstGeom prst="rect">
            <a:avLst/>
          </a:prstGeom>
          <a:noFill/>
        </p:spPr>
      </p:pic>
      <p:cxnSp>
        <p:nvCxnSpPr>
          <p:cNvPr id="45" name="Conector de seta reta 41"/>
          <p:cNvCxnSpPr>
            <a:cxnSpLocks noChangeShapeType="1"/>
          </p:cNvCxnSpPr>
          <p:nvPr/>
        </p:nvCxnSpPr>
        <p:spPr bwMode="auto">
          <a:xfrm>
            <a:off x="6168008" y="4077072"/>
            <a:ext cx="864096" cy="936104"/>
          </a:xfrm>
          <a:prstGeom prst="straightConnector1">
            <a:avLst/>
          </a:prstGeom>
          <a:noFill/>
          <a:ln w="28575" algn="ctr">
            <a:solidFill>
              <a:srgbClr val="CC3300"/>
            </a:solidFill>
            <a:round/>
            <a:headEnd/>
            <a:tailEnd type="arrow" w="med" len="med"/>
          </a:ln>
        </p:spPr>
      </p:cxnSp>
      <p:grpSp>
        <p:nvGrpSpPr>
          <p:cNvPr id="84" name="83 Grupo"/>
          <p:cNvGrpSpPr/>
          <p:nvPr/>
        </p:nvGrpSpPr>
        <p:grpSpPr>
          <a:xfrm>
            <a:off x="6096001" y="2564904"/>
            <a:ext cx="2018009" cy="1224136"/>
            <a:chOff x="4572000" y="2564904"/>
            <a:chExt cx="2018009" cy="1224136"/>
          </a:xfrm>
        </p:grpSpPr>
        <p:pic>
          <p:nvPicPr>
            <p:cNvPr id="59" name="Imagem 24"/>
            <p:cNvPicPr>
              <a:picLocks noChangeAspect="1"/>
            </p:cNvPicPr>
            <p:nvPr/>
          </p:nvPicPr>
          <p:blipFill>
            <a:blip r:embed="rId8" cstate="print"/>
            <a:srcRect/>
            <a:stretch>
              <a:fillRect/>
            </a:stretch>
          </p:blipFill>
          <p:spPr bwMode="auto">
            <a:xfrm>
              <a:off x="5724128" y="2564904"/>
              <a:ext cx="865881" cy="864096"/>
            </a:xfrm>
            <a:prstGeom prst="rect">
              <a:avLst/>
            </a:prstGeom>
            <a:noFill/>
            <a:ln w="9525">
              <a:noFill/>
              <a:miter lim="800000"/>
              <a:headEnd/>
              <a:tailEnd/>
            </a:ln>
          </p:spPr>
        </p:pic>
        <p:cxnSp>
          <p:nvCxnSpPr>
            <p:cNvPr id="67" name="Conector de seta reta 41"/>
            <p:cNvCxnSpPr>
              <a:cxnSpLocks noChangeShapeType="1"/>
            </p:cNvCxnSpPr>
            <p:nvPr/>
          </p:nvCxnSpPr>
          <p:spPr bwMode="auto">
            <a:xfrm flipV="1">
              <a:off x="4572000" y="3212976"/>
              <a:ext cx="1152128" cy="576064"/>
            </a:xfrm>
            <a:prstGeom prst="straightConnector1">
              <a:avLst/>
            </a:prstGeom>
            <a:noFill/>
            <a:ln w="28575" algn="ctr">
              <a:solidFill>
                <a:srgbClr val="CC3300"/>
              </a:solidFill>
              <a:round/>
              <a:headEnd/>
              <a:tailEnd type="arrow" w="med" len="med"/>
            </a:ln>
          </p:spPr>
        </p:cxnSp>
      </p:grpSp>
      <p:grpSp>
        <p:nvGrpSpPr>
          <p:cNvPr id="85" name="84 Grupo"/>
          <p:cNvGrpSpPr/>
          <p:nvPr/>
        </p:nvGrpSpPr>
        <p:grpSpPr>
          <a:xfrm>
            <a:off x="6168009" y="3573017"/>
            <a:ext cx="2016745" cy="896937"/>
            <a:chOff x="4644008" y="3573016"/>
            <a:chExt cx="2016745" cy="896937"/>
          </a:xfrm>
        </p:grpSpPr>
        <p:pic>
          <p:nvPicPr>
            <p:cNvPr id="66" name="Imagem 20"/>
            <p:cNvPicPr>
              <a:picLocks noChangeAspect="1"/>
            </p:cNvPicPr>
            <p:nvPr/>
          </p:nvPicPr>
          <p:blipFill>
            <a:blip r:embed="rId9" cstate="print"/>
            <a:srcRect/>
            <a:stretch>
              <a:fillRect/>
            </a:stretch>
          </p:blipFill>
          <p:spPr bwMode="auto">
            <a:xfrm>
              <a:off x="5724128" y="3573016"/>
              <a:ext cx="936625" cy="896937"/>
            </a:xfrm>
            <a:prstGeom prst="rect">
              <a:avLst/>
            </a:prstGeom>
            <a:noFill/>
            <a:ln w="9525">
              <a:noFill/>
              <a:miter lim="800000"/>
              <a:headEnd/>
              <a:tailEnd/>
            </a:ln>
          </p:spPr>
        </p:pic>
        <p:cxnSp>
          <p:nvCxnSpPr>
            <p:cNvPr id="70" name="Conector de seta reta 41"/>
            <p:cNvCxnSpPr>
              <a:cxnSpLocks noChangeShapeType="1"/>
              <a:endCxn id="66" idx="1"/>
            </p:cNvCxnSpPr>
            <p:nvPr/>
          </p:nvCxnSpPr>
          <p:spPr bwMode="auto">
            <a:xfrm>
              <a:off x="4644008" y="4005064"/>
              <a:ext cx="1080120" cy="16421"/>
            </a:xfrm>
            <a:prstGeom prst="straightConnector1">
              <a:avLst/>
            </a:prstGeom>
            <a:noFill/>
            <a:ln w="28575" algn="ctr">
              <a:solidFill>
                <a:srgbClr val="CC3300"/>
              </a:solidFill>
              <a:round/>
              <a:headEnd/>
              <a:tailEnd type="arrow" w="med" len="med"/>
            </a:ln>
          </p:spPr>
        </p:cxnSp>
      </p:grpSp>
      <p:grpSp>
        <p:nvGrpSpPr>
          <p:cNvPr id="86" name="85 Grupo"/>
          <p:cNvGrpSpPr/>
          <p:nvPr/>
        </p:nvGrpSpPr>
        <p:grpSpPr>
          <a:xfrm>
            <a:off x="6240015" y="4068706"/>
            <a:ext cx="2016225" cy="1544868"/>
            <a:chOff x="4716016" y="4149080"/>
            <a:chExt cx="1968550" cy="1464494"/>
          </a:xfrm>
        </p:grpSpPr>
        <p:pic>
          <p:nvPicPr>
            <p:cNvPr id="64" name="Imagem 90"/>
            <p:cNvPicPr>
              <a:picLocks noChangeAspect="1"/>
            </p:cNvPicPr>
            <p:nvPr/>
          </p:nvPicPr>
          <p:blipFill>
            <a:blip r:embed="rId10" cstate="print"/>
            <a:srcRect/>
            <a:stretch>
              <a:fillRect/>
            </a:stretch>
          </p:blipFill>
          <p:spPr bwMode="auto">
            <a:xfrm>
              <a:off x="5724128" y="4653136"/>
              <a:ext cx="960438" cy="960438"/>
            </a:xfrm>
            <a:prstGeom prst="rect">
              <a:avLst/>
            </a:prstGeom>
            <a:noFill/>
            <a:ln w="9525">
              <a:noFill/>
              <a:miter lim="800000"/>
              <a:headEnd/>
              <a:tailEnd/>
            </a:ln>
          </p:spPr>
        </p:pic>
        <p:cxnSp>
          <p:nvCxnSpPr>
            <p:cNvPr id="75" name="Conector de seta reta 41"/>
            <p:cNvCxnSpPr>
              <a:cxnSpLocks noChangeShapeType="1"/>
            </p:cNvCxnSpPr>
            <p:nvPr/>
          </p:nvCxnSpPr>
          <p:spPr bwMode="auto">
            <a:xfrm>
              <a:off x="4716016" y="4149080"/>
              <a:ext cx="1080120" cy="720080"/>
            </a:xfrm>
            <a:prstGeom prst="straightConnector1">
              <a:avLst/>
            </a:prstGeom>
            <a:noFill/>
            <a:ln w="28575" algn="ctr">
              <a:solidFill>
                <a:srgbClr val="CC3300"/>
              </a:solidFill>
              <a:round/>
              <a:headEnd/>
              <a:tailEnd type="arrow" w="med" len="med"/>
            </a:ln>
          </p:spPr>
        </p:cxnSp>
      </p:grpSp>
      <p:grpSp>
        <p:nvGrpSpPr>
          <p:cNvPr id="87" name="86 Grupo"/>
          <p:cNvGrpSpPr/>
          <p:nvPr/>
        </p:nvGrpSpPr>
        <p:grpSpPr>
          <a:xfrm>
            <a:off x="6168009" y="4365104"/>
            <a:ext cx="1843561" cy="2492896"/>
            <a:chOff x="4644008" y="4365104"/>
            <a:chExt cx="1843561" cy="2492896"/>
          </a:xfrm>
        </p:grpSpPr>
        <p:pic>
          <p:nvPicPr>
            <p:cNvPr id="80" name="Imagem 17"/>
            <p:cNvPicPr>
              <a:picLocks noChangeAspect="1"/>
            </p:cNvPicPr>
            <p:nvPr/>
          </p:nvPicPr>
          <p:blipFill>
            <a:blip r:embed="rId11" cstate="print"/>
            <a:srcRect/>
            <a:stretch>
              <a:fillRect/>
            </a:stretch>
          </p:blipFill>
          <p:spPr bwMode="auto">
            <a:xfrm>
              <a:off x="5843001" y="6106716"/>
              <a:ext cx="644568" cy="751284"/>
            </a:xfrm>
            <a:prstGeom prst="rect">
              <a:avLst/>
            </a:prstGeom>
            <a:noFill/>
            <a:ln w="9525">
              <a:noFill/>
              <a:miter lim="800000"/>
              <a:headEnd/>
              <a:tailEnd/>
            </a:ln>
          </p:spPr>
        </p:pic>
        <p:cxnSp>
          <p:nvCxnSpPr>
            <p:cNvPr id="81" name="Conector de seta reta 41"/>
            <p:cNvCxnSpPr>
              <a:cxnSpLocks noChangeShapeType="1"/>
            </p:cNvCxnSpPr>
            <p:nvPr/>
          </p:nvCxnSpPr>
          <p:spPr bwMode="auto">
            <a:xfrm>
              <a:off x="4644008" y="4365104"/>
              <a:ext cx="1008112" cy="1584176"/>
            </a:xfrm>
            <a:prstGeom prst="straightConnector1">
              <a:avLst/>
            </a:prstGeom>
            <a:noFill/>
            <a:ln w="28575" algn="ctr">
              <a:solidFill>
                <a:srgbClr val="CC3300"/>
              </a:solidFill>
              <a:round/>
              <a:headEnd/>
              <a:tailEnd type="arrow" w="med" len="med"/>
            </a:ln>
          </p:spPr>
        </p:cxnSp>
      </p:grpSp>
      <p:pic>
        <p:nvPicPr>
          <p:cNvPr id="89" name="88 Imagen" descr="SciELO-México.png"/>
          <p:cNvPicPr>
            <a:picLocks noChangeAspect="1"/>
          </p:cNvPicPr>
          <p:nvPr/>
        </p:nvPicPr>
        <p:blipFill>
          <a:blip r:embed="rId12" cstate="print"/>
          <a:stretch>
            <a:fillRect/>
          </a:stretch>
        </p:blipFill>
        <p:spPr>
          <a:xfrm>
            <a:off x="9852590" y="2954945"/>
            <a:ext cx="1635003" cy="1015392"/>
          </a:xfrm>
          <a:prstGeom prst="rect">
            <a:avLst/>
          </a:prstGeom>
        </p:spPr>
      </p:pic>
      <p:cxnSp>
        <p:nvCxnSpPr>
          <p:cNvPr id="91" name="90 Conector recto de flecha"/>
          <p:cNvCxnSpPr>
            <a:endCxn id="89" idx="1"/>
          </p:cNvCxnSpPr>
          <p:nvPr/>
        </p:nvCxnSpPr>
        <p:spPr>
          <a:xfrm>
            <a:off x="8040216" y="3140968"/>
            <a:ext cx="1812374" cy="32167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91 Conector recto de flecha"/>
          <p:cNvCxnSpPr/>
          <p:nvPr/>
        </p:nvCxnSpPr>
        <p:spPr>
          <a:xfrm flipV="1">
            <a:off x="8040216" y="3645023"/>
            <a:ext cx="1812374" cy="43204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9" name="98 Conector recto de flecha"/>
          <p:cNvCxnSpPr/>
          <p:nvPr/>
        </p:nvCxnSpPr>
        <p:spPr>
          <a:xfrm flipV="1">
            <a:off x="10640708" y="2558579"/>
            <a:ext cx="8384" cy="49567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082" name="Picture 10" descr="http://wokinfo.com/wok/img/wok-fb-follow.png"/>
          <p:cNvPicPr>
            <a:picLocks noChangeAspect="1" noChangeArrowheads="1"/>
          </p:cNvPicPr>
          <p:nvPr/>
        </p:nvPicPr>
        <p:blipFill>
          <a:blip r:embed="rId13" cstate="print"/>
          <a:srcRect l="8400" t="23109" r="16001" b="24071"/>
          <a:stretch>
            <a:fillRect/>
          </a:stretch>
        </p:blipFill>
        <p:spPr bwMode="auto">
          <a:xfrm>
            <a:off x="10128448" y="0"/>
            <a:ext cx="1296144" cy="1152128"/>
          </a:xfrm>
          <a:prstGeom prst="rect">
            <a:avLst/>
          </a:prstGeom>
          <a:noFill/>
        </p:spPr>
      </p:pic>
      <p:pic>
        <p:nvPicPr>
          <p:cNvPr id="101" name="100 Imagen" descr="REuters.jpg"/>
          <p:cNvPicPr>
            <a:picLocks noChangeAspect="1"/>
          </p:cNvPicPr>
          <p:nvPr/>
        </p:nvPicPr>
        <p:blipFill>
          <a:blip r:embed="rId14" cstate="print"/>
          <a:stretch>
            <a:fillRect/>
          </a:stretch>
        </p:blipFill>
        <p:spPr>
          <a:xfrm>
            <a:off x="10013140" y="1414713"/>
            <a:ext cx="1313904" cy="820152"/>
          </a:xfrm>
          <a:prstGeom prst="rect">
            <a:avLst/>
          </a:prstGeom>
        </p:spPr>
      </p:pic>
      <p:grpSp>
        <p:nvGrpSpPr>
          <p:cNvPr id="52" name="51 Grupo"/>
          <p:cNvGrpSpPr/>
          <p:nvPr/>
        </p:nvGrpSpPr>
        <p:grpSpPr>
          <a:xfrm>
            <a:off x="4943872" y="3384376"/>
            <a:ext cx="1872208" cy="3473624"/>
            <a:chOff x="3347864" y="3384376"/>
            <a:chExt cx="1944216" cy="3473624"/>
          </a:xfrm>
        </p:grpSpPr>
        <p:sp>
          <p:nvSpPr>
            <p:cNvPr id="50" name="49 Rectángulo"/>
            <p:cNvSpPr/>
            <p:nvPr/>
          </p:nvSpPr>
          <p:spPr>
            <a:xfrm>
              <a:off x="3347864" y="3384376"/>
              <a:ext cx="1944216" cy="3473624"/>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50 CuadroTexto"/>
            <p:cNvSpPr txBox="1"/>
            <p:nvPr/>
          </p:nvSpPr>
          <p:spPr>
            <a:xfrm>
              <a:off x="3563888" y="5877272"/>
              <a:ext cx="1584176" cy="861774"/>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MX" dirty="0"/>
                <a:t>Contratación externa </a:t>
              </a:r>
              <a:r>
                <a:rPr lang="es-MX" sz="1400" dirty="0"/>
                <a:t>(Editorial)</a:t>
              </a:r>
            </a:p>
          </p:txBody>
        </p:sp>
      </p:grpSp>
      <p:cxnSp>
        <p:nvCxnSpPr>
          <p:cNvPr id="102" name="101 Conector recto de flecha"/>
          <p:cNvCxnSpPr/>
          <p:nvPr/>
        </p:nvCxnSpPr>
        <p:spPr>
          <a:xfrm flipV="1">
            <a:off x="10671179" y="1182824"/>
            <a:ext cx="8384" cy="49567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4" name="CaixaDeTexto 1"/>
          <p:cNvSpPr txBox="1">
            <a:spLocks noChangeArrowheads="1"/>
          </p:cNvSpPr>
          <p:nvPr/>
        </p:nvSpPr>
        <p:spPr bwMode="auto">
          <a:xfrm>
            <a:off x="6276528" y="313482"/>
            <a:ext cx="3851920" cy="954088"/>
          </a:xfrm>
          <a:prstGeom prst="rect">
            <a:avLst/>
          </a:prstGeom>
          <a:noFill/>
          <a:ln w="9525">
            <a:noFill/>
            <a:miter lim="800000"/>
            <a:headEnd/>
            <a:tailEnd/>
          </a:ln>
        </p:spPr>
        <p:txBody>
          <a:bodyPr wrap="square">
            <a:spAutoFit/>
          </a:bodyPr>
          <a:lstStyle/>
          <a:p>
            <a:pPr algn="ctr" defTabSz="457200" eaLnBrk="0" hangingPunct="0">
              <a:buClr>
                <a:srgbClr val="000000"/>
              </a:buClr>
              <a:buSzPct val="100000"/>
            </a:pPr>
            <a:r>
              <a:rPr lang="pt-BR" sz="2800" b="1" dirty="0" err="1">
                <a:solidFill>
                  <a:srgbClr val="000000"/>
                </a:solidFill>
                <a:latin typeface="Calibri" pitchFamily="34" charset="0"/>
                <a:ea typeface="Calibri" pitchFamily="34" charset="0"/>
                <a:cs typeface="Calibri" pitchFamily="34" charset="0"/>
              </a:rPr>
              <a:t>Flujo</a:t>
            </a:r>
            <a:r>
              <a:rPr lang="pt-BR" sz="2800" b="1" dirty="0">
                <a:solidFill>
                  <a:srgbClr val="000000"/>
                </a:solidFill>
                <a:latin typeface="Calibri" pitchFamily="34" charset="0"/>
                <a:ea typeface="Calibri" pitchFamily="34" charset="0"/>
                <a:cs typeface="Calibri" pitchFamily="34" charset="0"/>
              </a:rPr>
              <a:t> de </a:t>
            </a:r>
            <a:r>
              <a:rPr lang="pt-BR" sz="2800" b="1" dirty="0" err="1">
                <a:solidFill>
                  <a:srgbClr val="000000"/>
                </a:solidFill>
                <a:latin typeface="Calibri" pitchFamily="34" charset="0"/>
                <a:ea typeface="Calibri" pitchFamily="34" charset="0"/>
                <a:cs typeface="Calibri" pitchFamily="34" charset="0"/>
              </a:rPr>
              <a:t>evaluación</a:t>
            </a:r>
            <a:endParaRPr lang="pt-BR" sz="2800" b="1" dirty="0">
              <a:solidFill>
                <a:srgbClr val="000000"/>
              </a:solidFill>
              <a:latin typeface="Calibri" pitchFamily="34" charset="0"/>
              <a:ea typeface="Calibri" pitchFamily="34" charset="0"/>
              <a:cs typeface="Calibri" pitchFamily="34" charset="0"/>
            </a:endParaRPr>
          </a:p>
          <a:p>
            <a:pPr algn="ctr" defTabSz="457200" eaLnBrk="0" hangingPunct="0">
              <a:buClr>
                <a:srgbClr val="000000"/>
              </a:buClr>
              <a:buSzPct val="100000"/>
            </a:pPr>
            <a:r>
              <a:rPr lang="pt-BR" sz="2800" b="1" dirty="0">
                <a:solidFill>
                  <a:srgbClr val="000000"/>
                </a:solidFill>
                <a:latin typeface="Calibri" pitchFamily="34" charset="0"/>
                <a:ea typeface="Calibri" pitchFamily="34" charset="0"/>
                <a:cs typeface="Calibri" pitchFamily="34" charset="0"/>
              </a:rPr>
              <a:t> </a:t>
            </a:r>
            <a:endParaRPr lang="pt-BR" sz="2800" b="1" dirty="0">
              <a:solidFill>
                <a:srgbClr val="C00000"/>
              </a:solidFill>
              <a:latin typeface="Calibri" pitchFamily="34" charset="0"/>
              <a:ea typeface="Calibri" pitchFamily="34" charset="0"/>
              <a:cs typeface="Calibri" pitchFamily="34" charset="0"/>
            </a:endParaRPr>
          </a:p>
        </p:txBody>
      </p:sp>
      <p:pic>
        <p:nvPicPr>
          <p:cNvPr id="3084" name="Picture 12" descr="http://www.daadmx.org/imperia/md/images/mexiko/conacyt.jpg"/>
          <p:cNvPicPr>
            <a:picLocks noChangeAspect="1" noChangeArrowheads="1"/>
          </p:cNvPicPr>
          <p:nvPr/>
        </p:nvPicPr>
        <p:blipFill>
          <a:blip r:embed="rId15" cstate="print"/>
          <a:srcRect/>
          <a:stretch>
            <a:fillRect/>
          </a:stretch>
        </p:blipFill>
        <p:spPr bwMode="auto">
          <a:xfrm>
            <a:off x="3264460" y="1340768"/>
            <a:ext cx="1463388" cy="1106280"/>
          </a:xfrm>
          <a:prstGeom prst="rect">
            <a:avLst/>
          </a:prstGeom>
          <a:noFill/>
        </p:spPr>
      </p:pic>
      <p:cxnSp>
        <p:nvCxnSpPr>
          <p:cNvPr id="107" name="106 Conector recto de flecha"/>
          <p:cNvCxnSpPr>
            <a:stCxn id="105" idx="0"/>
          </p:cNvCxnSpPr>
          <p:nvPr/>
        </p:nvCxnSpPr>
        <p:spPr>
          <a:xfrm flipV="1">
            <a:off x="3935760" y="2463501"/>
            <a:ext cx="1539" cy="31742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8" name="97 CuadroTexto"/>
          <p:cNvSpPr txBox="1"/>
          <p:nvPr/>
        </p:nvSpPr>
        <p:spPr>
          <a:xfrm>
            <a:off x="9401580" y="2134793"/>
            <a:ext cx="2411760" cy="400110"/>
          </a:xfrm>
          <a:prstGeom prst="rect">
            <a:avLst/>
          </a:prstGeom>
          <a:solidFill>
            <a:srgbClr val="FF0000"/>
          </a:solidFill>
        </p:spPr>
        <p:txBody>
          <a:bodyPr wrap="square" rtlCol="0">
            <a:spAutoFit/>
          </a:bodyPr>
          <a:lstStyle/>
          <a:p>
            <a:r>
              <a:rPr lang="es-MX" sz="2000" dirty="0" err="1">
                <a:solidFill>
                  <a:schemeClr val="bg1"/>
                </a:solidFill>
                <a:effectLst>
                  <a:outerShdw blurRad="38100" dist="38100" dir="2700000" algn="tl">
                    <a:srgbClr val="000000">
                      <a:alpha val="43137"/>
                    </a:srgbClr>
                  </a:outerShdw>
                </a:effectLst>
              </a:rPr>
              <a:t>SciELO</a:t>
            </a:r>
            <a:r>
              <a:rPr lang="es-MX" sz="2000" dirty="0">
                <a:solidFill>
                  <a:schemeClr val="bg1"/>
                </a:solidFill>
                <a:effectLst>
                  <a:outerShdw blurRad="38100" dist="38100" dir="2700000" algn="tl">
                    <a:srgbClr val="000000">
                      <a:alpha val="43137"/>
                    </a:srgbClr>
                  </a:outerShdw>
                </a:effectLst>
              </a:rPr>
              <a:t> </a:t>
            </a:r>
            <a:r>
              <a:rPr lang="es-MX" sz="2000" dirty="0" err="1">
                <a:solidFill>
                  <a:schemeClr val="bg1"/>
                </a:solidFill>
                <a:effectLst>
                  <a:outerShdw blurRad="38100" dist="38100" dir="2700000" algn="tl">
                    <a:srgbClr val="000000">
                      <a:alpha val="43137"/>
                    </a:srgbClr>
                  </a:outerShdw>
                </a:effectLst>
              </a:rPr>
              <a:t>Citation</a:t>
            </a:r>
            <a:r>
              <a:rPr lang="es-MX" sz="2000" dirty="0">
                <a:solidFill>
                  <a:schemeClr val="bg1"/>
                </a:solidFill>
                <a:effectLst>
                  <a:outerShdw blurRad="38100" dist="38100" dir="2700000" algn="tl">
                    <a:srgbClr val="000000">
                      <a:alpha val="43137"/>
                    </a:srgbClr>
                  </a:outerShdw>
                </a:effectLst>
              </a:rPr>
              <a:t> </a:t>
            </a:r>
            <a:r>
              <a:rPr lang="es-MX" sz="2000" dirty="0" err="1">
                <a:solidFill>
                  <a:schemeClr val="bg1"/>
                </a:solidFill>
                <a:effectLst>
                  <a:outerShdw blurRad="38100" dist="38100" dir="2700000" algn="tl">
                    <a:srgbClr val="000000">
                      <a:alpha val="43137"/>
                    </a:srgbClr>
                  </a:outerShdw>
                </a:effectLst>
              </a:rPr>
              <a:t>Index</a:t>
            </a:r>
            <a:endParaRPr lang="es-MX" sz="2000" dirty="0">
              <a:solidFill>
                <a:schemeClr val="bg1"/>
              </a:solidFill>
              <a:effectLst>
                <a:outerShdw blurRad="38100" dist="38100" dir="2700000" algn="tl">
                  <a:srgbClr val="000000">
                    <a:alpha val="43137"/>
                  </a:srgbClr>
                </a:outerShdw>
              </a:effectLst>
            </a:endParaRPr>
          </a:p>
        </p:txBody>
      </p:sp>
      <p:sp>
        <p:nvSpPr>
          <p:cNvPr id="105" name="104 Rectángulo"/>
          <p:cNvSpPr/>
          <p:nvPr/>
        </p:nvSpPr>
        <p:spPr>
          <a:xfrm>
            <a:off x="2999656" y="2780928"/>
            <a:ext cx="1872208" cy="2952328"/>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6" name="CuadroTexto 55"/>
          <p:cNvSpPr txBox="1"/>
          <p:nvPr/>
        </p:nvSpPr>
        <p:spPr>
          <a:xfrm>
            <a:off x="144943" y="32427"/>
            <a:ext cx="4315932" cy="1200329"/>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b="1" dirty="0" err="1">
                <a:solidFill>
                  <a:srgbClr val="0070C0"/>
                </a:solidFill>
              </a:rPr>
              <a:t>SciELO</a:t>
            </a:r>
            <a:r>
              <a:rPr lang="es-MX" b="1" dirty="0">
                <a:solidFill>
                  <a:srgbClr val="0070C0"/>
                </a:solidFill>
              </a:rPr>
              <a:t>-México</a:t>
            </a:r>
            <a:r>
              <a:rPr lang="es-MX" dirty="0">
                <a:solidFill>
                  <a:srgbClr val="0070C0"/>
                </a:solidFill>
              </a:rPr>
              <a:t> ha sido integrado en el plan de edición electrónica y evaluación mediante indicadores </a:t>
            </a:r>
            <a:r>
              <a:rPr lang="es-MX" dirty="0" err="1">
                <a:solidFill>
                  <a:srgbClr val="0070C0"/>
                </a:solidFill>
              </a:rPr>
              <a:t>bibliométricos</a:t>
            </a:r>
            <a:r>
              <a:rPr lang="es-MX" dirty="0">
                <a:solidFill>
                  <a:srgbClr val="0070C0"/>
                </a:solidFill>
              </a:rPr>
              <a:t> implementado por </a:t>
            </a:r>
            <a:r>
              <a:rPr lang="es-MX" b="1" dirty="0">
                <a:solidFill>
                  <a:srgbClr val="0070C0"/>
                </a:solidFill>
              </a:rPr>
              <a:t>CONACYT</a:t>
            </a:r>
            <a:r>
              <a:rPr lang="es-MX" dirty="0">
                <a:solidFill>
                  <a:srgbClr val="0070C0"/>
                </a:solidFill>
              </a:rPr>
              <a:t> en </a:t>
            </a:r>
            <a:r>
              <a:rPr lang="es-MX" b="1" dirty="0">
                <a:solidFill>
                  <a:srgbClr val="0070C0"/>
                </a:solidFill>
              </a:rPr>
              <a:t>2013</a:t>
            </a:r>
          </a:p>
        </p:txBody>
      </p:sp>
      <p:sp>
        <p:nvSpPr>
          <p:cNvPr id="57" name="CuadroTexto 56"/>
          <p:cNvSpPr txBox="1"/>
          <p:nvPr/>
        </p:nvSpPr>
        <p:spPr>
          <a:xfrm>
            <a:off x="9477588" y="3961730"/>
            <a:ext cx="2343008" cy="2862322"/>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a:solidFill>
                  <a:srgbClr val="0070C0"/>
                </a:solidFill>
              </a:rPr>
              <a:t>Los indicadores generados por </a:t>
            </a:r>
            <a:r>
              <a:rPr lang="es-MX" b="1" dirty="0" err="1">
                <a:solidFill>
                  <a:srgbClr val="0070C0"/>
                </a:solidFill>
              </a:rPr>
              <a:t>SciELO</a:t>
            </a:r>
            <a:r>
              <a:rPr lang="es-MX" b="1" dirty="0">
                <a:solidFill>
                  <a:srgbClr val="0070C0"/>
                </a:solidFill>
              </a:rPr>
              <a:t>-México</a:t>
            </a:r>
            <a:r>
              <a:rPr lang="es-MX" dirty="0">
                <a:solidFill>
                  <a:srgbClr val="0070C0"/>
                </a:solidFill>
              </a:rPr>
              <a:t> y </a:t>
            </a:r>
            <a:r>
              <a:rPr lang="es-MX" b="1" dirty="0" err="1">
                <a:solidFill>
                  <a:srgbClr val="0070C0"/>
                </a:solidFill>
              </a:rPr>
              <a:t>SciELO</a:t>
            </a:r>
            <a:r>
              <a:rPr lang="es-MX" b="1" dirty="0">
                <a:solidFill>
                  <a:srgbClr val="0070C0"/>
                </a:solidFill>
              </a:rPr>
              <a:t> </a:t>
            </a:r>
            <a:r>
              <a:rPr lang="es-MX" b="1" dirty="0" err="1">
                <a:solidFill>
                  <a:srgbClr val="0070C0"/>
                </a:solidFill>
              </a:rPr>
              <a:t>Citation</a:t>
            </a:r>
            <a:r>
              <a:rPr lang="es-MX" b="1" dirty="0">
                <a:solidFill>
                  <a:srgbClr val="0070C0"/>
                </a:solidFill>
              </a:rPr>
              <a:t> </a:t>
            </a:r>
            <a:r>
              <a:rPr lang="es-MX" b="1" dirty="0" err="1">
                <a:solidFill>
                  <a:srgbClr val="0070C0"/>
                </a:solidFill>
              </a:rPr>
              <a:t>Index</a:t>
            </a:r>
            <a:r>
              <a:rPr lang="es-MX" b="1" dirty="0">
                <a:solidFill>
                  <a:srgbClr val="0070C0"/>
                </a:solidFill>
              </a:rPr>
              <a:t> </a:t>
            </a:r>
            <a:r>
              <a:rPr lang="es-MX" dirty="0">
                <a:solidFill>
                  <a:srgbClr val="0070C0"/>
                </a:solidFill>
              </a:rPr>
              <a:t>serán considerados para la evaluación del desempeño e impacto de las revistas que forman parte el </a:t>
            </a:r>
            <a:r>
              <a:rPr lang="es-MX" b="1" dirty="0">
                <a:solidFill>
                  <a:srgbClr val="0070C0"/>
                </a:solidFill>
              </a:rPr>
              <a:t>Índice CONACYT</a:t>
            </a:r>
          </a:p>
        </p:txBody>
      </p:sp>
    </p:spTree>
    <p:extLst>
      <p:ext uri="{BB962C8B-B14F-4D97-AF65-F5344CB8AC3E}">
        <p14:creationId xmlns:p14="http://schemas.microsoft.com/office/powerpoint/2010/main" val="112960854"/>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31805"/>
            <a:ext cx="11961628" cy="6555641"/>
          </a:xfrm>
          <a:prstGeom prst="rect">
            <a:avLst/>
          </a:prstGeom>
          <a:noFill/>
        </p:spPr>
        <p:txBody>
          <a:bodyPr wrap="square" rtlCol="0">
            <a:spAutoFit/>
          </a:bodyPr>
          <a:lstStyle/>
          <a:p>
            <a:r>
              <a:rPr lang="es-MX" sz="1600" dirty="0">
                <a:latin typeface="Century" panose="02040604050505020304" pitchFamily="18" charset="0"/>
              </a:rPr>
              <a:t>• </a:t>
            </a:r>
            <a:r>
              <a:rPr lang="es-MX" sz="1600" b="1" dirty="0">
                <a:latin typeface="Century" panose="02040604050505020304" pitchFamily="18" charset="0"/>
              </a:rPr>
              <a:t>1975</a:t>
            </a:r>
            <a:r>
              <a:rPr lang="es-MX" sz="1600" dirty="0">
                <a:latin typeface="Century" panose="02040604050505020304" pitchFamily="18" charset="0"/>
              </a:rPr>
              <a:t>: CLASE</a:t>
            </a:r>
          </a:p>
          <a:p>
            <a:r>
              <a:rPr lang="es-MX" sz="1600" dirty="0">
                <a:latin typeface="Century" panose="02040604050505020304" pitchFamily="18" charset="0"/>
              </a:rPr>
              <a:t>• </a:t>
            </a:r>
            <a:r>
              <a:rPr lang="es-MX" sz="1600" b="1" dirty="0">
                <a:latin typeface="Century" panose="02040604050505020304" pitchFamily="18" charset="0"/>
              </a:rPr>
              <a:t>1978</a:t>
            </a:r>
            <a:r>
              <a:rPr lang="es-MX" sz="1600" dirty="0">
                <a:latin typeface="Century" panose="02040604050505020304" pitchFamily="18" charset="0"/>
              </a:rPr>
              <a:t>: PERIÓDICA	bases de datos referencial = registros bibliográficos de artículos de revistas</a:t>
            </a:r>
          </a:p>
          <a:p>
            <a:endParaRPr lang="es-MX" sz="1100" dirty="0">
              <a:latin typeface="Century" panose="02040604050505020304" pitchFamily="18" charset="0"/>
            </a:endParaRPr>
          </a:p>
          <a:p>
            <a:r>
              <a:rPr lang="es-MX" sz="1600" dirty="0">
                <a:latin typeface="Century" panose="02040604050505020304" pitchFamily="18" charset="0"/>
              </a:rPr>
              <a:t>• </a:t>
            </a:r>
            <a:r>
              <a:rPr lang="es-MX" sz="1600" b="1" dirty="0">
                <a:latin typeface="Century" panose="02040604050505020304" pitchFamily="18" charset="0"/>
              </a:rPr>
              <a:t>1997</a:t>
            </a:r>
            <a:r>
              <a:rPr lang="es-MX" sz="1600" dirty="0">
                <a:latin typeface="Century" panose="02040604050505020304" pitchFamily="18" charset="0"/>
              </a:rPr>
              <a:t>: </a:t>
            </a:r>
            <a:r>
              <a:rPr lang="es-MX" sz="1600" dirty="0" smtClean="0">
                <a:latin typeface="Century" panose="02040604050505020304" pitchFamily="18" charset="0"/>
              </a:rPr>
              <a:t>LATINDEX / CLASE y PERIÓDICA en líne</a:t>
            </a:r>
            <a:r>
              <a:rPr lang="es-MX" sz="1600" dirty="0" smtClean="0">
                <a:latin typeface="Century" panose="02040604050505020304" pitchFamily="18" charset="0"/>
              </a:rPr>
              <a:t>a (ALEPH)</a:t>
            </a:r>
            <a:r>
              <a:rPr lang="es-MX" sz="1600" dirty="0">
                <a:latin typeface="Century" panose="02040604050505020304" pitchFamily="18" charset="0"/>
              </a:rPr>
              <a:t>	</a:t>
            </a:r>
          </a:p>
          <a:p>
            <a:endParaRPr lang="es-MX" sz="1100" dirty="0">
              <a:latin typeface="Century" panose="02040604050505020304" pitchFamily="18" charset="0"/>
            </a:endParaRPr>
          </a:p>
          <a:p>
            <a:r>
              <a:rPr lang="es-MX" sz="1600" dirty="0">
                <a:latin typeface="Century" panose="02040604050505020304" pitchFamily="18" charset="0"/>
              </a:rPr>
              <a:t>• </a:t>
            </a:r>
            <a:r>
              <a:rPr lang="es-MX" sz="1600" b="1" dirty="0">
                <a:latin typeface="Century" panose="02040604050505020304" pitchFamily="18" charset="0"/>
              </a:rPr>
              <a:t>2001</a:t>
            </a:r>
            <a:r>
              <a:rPr lang="es-MX" sz="1600" dirty="0">
                <a:latin typeface="Century" panose="02040604050505020304" pitchFamily="18" charset="0"/>
              </a:rPr>
              <a:t>: </a:t>
            </a:r>
            <a:r>
              <a:rPr lang="es-MX" sz="1600" dirty="0" err="1">
                <a:latin typeface="Century" panose="02040604050505020304" pitchFamily="18" charset="0"/>
              </a:rPr>
              <a:t>SciELO</a:t>
            </a:r>
            <a:r>
              <a:rPr lang="es-MX" sz="1600" dirty="0">
                <a:latin typeface="Century" panose="02040604050505020304" pitchFamily="18" charset="0"/>
              </a:rPr>
              <a:t>-México   	CENIDSP (Inst. </a:t>
            </a:r>
            <a:r>
              <a:rPr lang="es-MX" sz="1600" dirty="0" err="1">
                <a:latin typeface="Century" panose="02040604050505020304" pitchFamily="18" charset="0"/>
              </a:rPr>
              <a:t>Nal</a:t>
            </a:r>
            <a:r>
              <a:rPr lang="es-MX" sz="1600" dirty="0">
                <a:latin typeface="Century" panose="02040604050505020304" pitchFamily="18" charset="0"/>
              </a:rPr>
              <a:t>. Salud Pública. CD-ROM ARTEMISA) / DGSCA-DGB</a:t>
            </a:r>
          </a:p>
          <a:p>
            <a:endParaRPr lang="es-MX" sz="1100" dirty="0">
              <a:latin typeface="Century" panose="02040604050505020304" pitchFamily="18" charset="0"/>
            </a:endParaRPr>
          </a:p>
          <a:p>
            <a:r>
              <a:rPr lang="es-MX" sz="1600" dirty="0">
                <a:latin typeface="Century" panose="02040604050505020304" pitchFamily="18" charset="0"/>
              </a:rPr>
              <a:t>• </a:t>
            </a:r>
            <a:r>
              <a:rPr lang="es-MX" sz="1600" b="1" dirty="0">
                <a:latin typeface="Century" panose="02040604050505020304" pitchFamily="18" charset="0"/>
              </a:rPr>
              <a:t>2004</a:t>
            </a:r>
            <a:r>
              <a:rPr lang="es-MX" sz="1600" dirty="0">
                <a:latin typeface="Century" panose="02040604050505020304" pitchFamily="18" charset="0"/>
              </a:rPr>
              <a:t>: </a:t>
            </a:r>
            <a:r>
              <a:rPr lang="es-MX" sz="1600" dirty="0" err="1">
                <a:latin typeface="Century" panose="02040604050505020304" pitchFamily="18" charset="0"/>
              </a:rPr>
              <a:t>RedALyC</a:t>
            </a:r>
            <a:r>
              <a:rPr lang="es-MX" sz="1600" dirty="0">
                <a:latin typeface="Century" panose="02040604050505020304" pitchFamily="18" charset="0"/>
              </a:rPr>
              <a:t> - UAEM</a:t>
            </a:r>
          </a:p>
          <a:p>
            <a:endParaRPr lang="es-MX" sz="1100" dirty="0">
              <a:latin typeface="Century" panose="02040604050505020304" pitchFamily="18" charset="0"/>
            </a:endParaRPr>
          </a:p>
          <a:p>
            <a:r>
              <a:rPr lang="es-MX" sz="1600" dirty="0">
                <a:latin typeface="Century" panose="02040604050505020304" pitchFamily="18" charset="0"/>
              </a:rPr>
              <a:t>• </a:t>
            </a:r>
            <a:r>
              <a:rPr lang="es-MX" sz="1600" b="1" dirty="0">
                <a:latin typeface="Century" panose="02040604050505020304" pitchFamily="18" charset="0"/>
              </a:rPr>
              <a:t>2005</a:t>
            </a:r>
            <a:r>
              <a:rPr lang="es-MX" sz="1600" dirty="0">
                <a:latin typeface="Century" panose="02040604050505020304" pitchFamily="18" charset="0"/>
              </a:rPr>
              <a:t>: </a:t>
            </a:r>
            <a:r>
              <a:rPr lang="es-MX" sz="1600" dirty="0" err="1">
                <a:latin typeface="Century" panose="02040604050505020304" pitchFamily="18" charset="0"/>
              </a:rPr>
              <a:t>SciELO</a:t>
            </a:r>
            <a:r>
              <a:rPr lang="es-MX" sz="1600" dirty="0">
                <a:latin typeface="Century" panose="02040604050505020304" pitchFamily="18" charset="0"/>
              </a:rPr>
              <a:t>-México  	DGB / Salen DGSCA y CENISP – INSP</a:t>
            </a:r>
          </a:p>
          <a:p>
            <a:endParaRPr lang="es-MX" sz="1100" dirty="0">
              <a:latin typeface="Century" panose="02040604050505020304" pitchFamily="18" charset="0"/>
            </a:endParaRPr>
          </a:p>
          <a:p>
            <a:r>
              <a:rPr lang="es-MX" sz="1600" dirty="0">
                <a:latin typeface="Century" panose="02040604050505020304" pitchFamily="18" charset="0"/>
              </a:rPr>
              <a:t>• </a:t>
            </a:r>
            <a:r>
              <a:rPr lang="es-MX" sz="1600" b="1" dirty="0" smtClean="0">
                <a:latin typeface="Century" panose="02040604050505020304" pitchFamily="18" charset="0"/>
              </a:rPr>
              <a:t>2007</a:t>
            </a:r>
            <a:r>
              <a:rPr lang="es-MX" sz="1600" dirty="0" smtClean="0">
                <a:latin typeface="Century" panose="02040604050505020304" pitchFamily="18" charset="0"/>
              </a:rPr>
              <a:t>: HEVILA		CLASE y PERIÓDICA adquieren acervo propio y se convierten en repositorios híbridos</a:t>
            </a:r>
            <a:endParaRPr lang="es-MX" sz="1600" dirty="0" smtClean="0">
              <a:latin typeface="Century" panose="02040604050505020304" pitchFamily="18" charset="0"/>
            </a:endParaRPr>
          </a:p>
          <a:p>
            <a:r>
              <a:rPr lang="es-MX" sz="1600" dirty="0" smtClean="0">
                <a:latin typeface="Century" panose="02040604050505020304" pitchFamily="18" charset="0"/>
              </a:rPr>
              <a:t>• </a:t>
            </a:r>
            <a:r>
              <a:rPr lang="es-MX" sz="1600" b="1" dirty="0">
                <a:latin typeface="Century" panose="02040604050505020304" pitchFamily="18" charset="0"/>
              </a:rPr>
              <a:t>2007-2008</a:t>
            </a:r>
            <a:r>
              <a:rPr lang="es-MX" sz="1600" dirty="0">
                <a:latin typeface="Century" panose="02040604050505020304" pitchFamily="18" charset="0"/>
              </a:rPr>
              <a:t>: 		</a:t>
            </a:r>
            <a:r>
              <a:rPr lang="es-MX" sz="1600" dirty="0" err="1">
                <a:latin typeface="Century" panose="02040604050505020304" pitchFamily="18" charset="0"/>
              </a:rPr>
              <a:t>SciELO</a:t>
            </a:r>
            <a:r>
              <a:rPr lang="es-MX" sz="1600" dirty="0">
                <a:latin typeface="Century" panose="02040604050505020304" pitchFamily="18" charset="0"/>
              </a:rPr>
              <a:t>-México: financiamiento </a:t>
            </a:r>
            <a:r>
              <a:rPr lang="es-MX" sz="1600" dirty="0" err="1">
                <a:latin typeface="Century" panose="02040604050505020304" pitchFamily="18" charset="0"/>
              </a:rPr>
              <a:t>Macroproyecto</a:t>
            </a:r>
            <a:r>
              <a:rPr lang="es-MX" sz="1600" dirty="0">
                <a:latin typeface="Century" panose="02040604050505020304" pitchFamily="18" charset="0"/>
              </a:rPr>
              <a:t>: Tecnologías para la Universidad de</a:t>
            </a:r>
            <a:br>
              <a:rPr lang="es-MX" sz="1600" dirty="0">
                <a:latin typeface="Century" panose="02040604050505020304" pitchFamily="18" charset="0"/>
              </a:rPr>
            </a:br>
            <a:r>
              <a:rPr lang="es-MX" sz="1600" dirty="0">
                <a:latin typeface="Century" panose="02040604050505020304" pitchFamily="18" charset="0"/>
              </a:rPr>
              <a:t>			la Información y la Computación (MTUIC) – UNAM</a:t>
            </a:r>
          </a:p>
          <a:p>
            <a:endParaRPr lang="es-MX" sz="1100" dirty="0">
              <a:latin typeface="Century" panose="02040604050505020304" pitchFamily="18" charset="0"/>
            </a:endParaRPr>
          </a:p>
          <a:p>
            <a:r>
              <a:rPr lang="es-MX" sz="1600" dirty="0">
                <a:latin typeface="Century" panose="02040604050505020304" pitchFamily="18" charset="0"/>
              </a:rPr>
              <a:t>• </a:t>
            </a:r>
            <a:r>
              <a:rPr lang="es-MX" sz="1600" b="1" dirty="0">
                <a:latin typeface="Century" panose="02040604050505020304" pitchFamily="18" charset="0"/>
              </a:rPr>
              <a:t>2009 - </a:t>
            </a:r>
            <a:r>
              <a:rPr lang="es-MX" sz="1600" dirty="0">
                <a:latin typeface="Century" panose="02040604050505020304" pitchFamily="18" charset="0"/>
              </a:rPr>
              <a:t>: 		Financiamiento CONACYT  / CONACYT deja </a:t>
            </a:r>
            <a:r>
              <a:rPr lang="es-MX" sz="1600" dirty="0" err="1">
                <a:latin typeface="Century" panose="02040604050505020304" pitchFamily="18" charset="0"/>
              </a:rPr>
              <a:t>RedALyC</a:t>
            </a:r>
            <a:endParaRPr lang="es-MX" sz="1600" dirty="0">
              <a:latin typeface="Century" panose="02040604050505020304" pitchFamily="18" charset="0"/>
            </a:endParaRPr>
          </a:p>
          <a:p>
            <a:endParaRPr lang="es-MX" sz="1100" dirty="0">
              <a:latin typeface="Century" panose="02040604050505020304" pitchFamily="18" charset="0"/>
            </a:endParaRPr>
          </a:p>
          <a:p>
            <a:r>
              <a:rPr lang="es-MX" sz="1600" dirty="0">
                <a:latin typeface="Century" panose="02040604050505020304" pitchFamily="18" charset="0"/>
              </a:rPr>
              <a:t>• </a:t>
            </a:r>
            <a:r>
              <a:rPr lang="es-MX" sz="1600" b="1" dirty="0">
                <a:latin typeface="Century" panose="02040604050505020304" pitchFamily="18" charset="0"/>
              </a:rPr>
              <a:t>2009</a:t>
            </a:r>
            <a:r>
              <a:rPr lang="es-MX" sz="1600" dirty="0">
                <a:latin typeface="Century" panose="02040604050505020304" pitchFamily="18" charset="0"/>
              </a:rPr>
              <a:t>: 			Portal de revistas UNAM – Open </a:t>
            </a:r>
            <a:r>
              <a:rPr lang="es-MX" sz="1600" dirty="0" err="1">
                <a:latin typeface="Century" panose="02040604050505020304" pitchFamily="18" charset="0"/>
              </a:rPr>
              <a:t>Journal</a:t>
            </a:r>
            <a:r>
              <a:rPr lang="es-MX" sz="1600" dirty="0">
                <a:latin typeface="Century" panose="02040604050505020304" pitchFamily="18" charset="0"/>
              </a:rPr>
              <a:t> </a:t>
            </a:r>
            <a:r>
              <a:rPr lang="es-MX" sz="1600" dirty="0" err="1">
                <a:latin typeface="Century" panose="02040604050505020304" pitchFamily="18" charset="0"/>
              </a:rPr>
              <a:t>System</a:t>
            </a:r>
            <a:r>
              <a:rPr lang="es-MX" sz="1600" dirty="0">
                <a:latin typeface="Century" panose="02040604050505020304" pitchFamily="18" charset="0"/>
              </a:rPr>
              <a:t> (OJS) </a:t>
            </a:r>
          </a:p>
          <a:p>
            <a:r>
              <a:rPr lang="es-MX" sz="1600" dirty="0">
                <a:latin typeface="Century" panose="02040604050505020304" pitchFamily="18" charset="0"/>
              </a:rPr>
              <a:t>			“Competencia interinstitucional” </a:t>
            </a:r>
            <a:r>
              <a:rPr lang="es-MX" sz="1600" dirty="0" err="1">
                <a:latin typeface="Century" panose="02040604050505020304" pitchFamily="18" charset="0"/>
              </a:rPr>
              <a:t>Sria</a:t>
            </a:r>
            <a:r>
              <a:rPr lang="es-MX" sz="1600" dirty="0">
                <a:latin typeface="Century" panose="02040604050505020304" pitchFamily="18" charset="0"/>
              </a:rPr>
              <a:t>. General - </a:t>
            </a:r>
            <a:r>
              <a:rPr lang="es-MX" sz="1600" dirty="0" err="1">
                <a:latin typeface="Century" panose="02040604050505020304" pitchFamily="18" charset="0"/>
              </a:rPr>
              <a:t>Sria</a:t>
            </a:r>
            <a:r>
              <a:rPr lang="es-MX" sz="1600" dirty="0">
                <a:latin typeface="Century" panose="02040604050505020304" pitchFamily="18" charset="0"/>
              </a:rPr>
              <a:t> de Des. Institucional</a:t>
            </a:r>
          </a:p>
          <a:p>
            <a:r>
              <a:rPr lang="es-MX" sz="1050" dirty="0">
                <a:latin typeface="Century" panose="02040604050505020304" pitchFamily="18" charset="0"/>
              </a:rPr>
              <a:t>	</a:t>
            </a:r>
            <a:r>
              <a:rPr lang="es-MX" sz="1600" dirty="0">
                <a:latin typeface="Century" panose="02040604050505020304" pitchFamily="18" charset="0"/>
              </a:rPr>
              <a:t>						</a:t>
            </a:r>
          </a:p>
          <a:p>
            <a:r>
              <a:rPr lang="es-MX" sz="1600" dirty="0">
                <a:latin typeface="Century" panose="02040604050505020304" pitchFamily="18" charset="0"/>
              </a:rPr>
              <a:t>• </a:t>
            </a:r>
            <a:r>
              <a:rPr lang="es-MX" sz="1600" b="1" dirty="0">
                <a:latin typeface="Century" panose="02040604050505020304" pitchFamily="18" charset="0"/>
              </a:rPr>
              <a:t>2010</a:t>
            </a:r>
            <a:r>
              <a:rPr lang="es-MX" sz="1600" dirty="0">
                <a:latin typeface="Century" panose="02040604050505020304" pitchFamily="18" charset="0"/>
              </a:rPr>
              <a:t>: 			Certificación </a:t>
            </a:r>
            <a:r>
              <a:rPr lang="es-MX" sz="1600" dirty="0" err="1">
                <a:latin typeface="Century" panose="02040604050505020304" pitchFamily="18" charset="0"/>
              </a:rPr>
              <a:t>SciELO</a:t>
            </a:r>
            <a:r>
              <a:rPr lang="es-MX" sz="1600" dirty="0">
                <a:latin typeface="Century" panose="02040604050505020304" pitchFamily="18" charset="0"/>
              </a:rPr>
              <a:t>-México</a:t>
            </a:r>
          </a:p>
          <a:p>
            <a:endParaRPr lang="es-MX" sz="1100" dirty="0">
              <a:latin typeface="Century" panose="02040604050505020304" pitchFamily="18" charset="0"/>
            </a:endParaRPr>
          </a:p>
          <a:p>
            <a:r>
              <a:rPr lang="es-MX" sz="1600" dirty="0">
                <a:latin typeface="Century" panose="02040604050505020304" pitchFamily="18" charset="0"/>
              </a:rPr>
              <a:t>• </a:t>
            </a:r>
            <a:r>
              <a:rPr lang="es-MX" sz="1600" b="1" dirty="0">
                <a:latin typeface="Century" panose="02040604050505020304" pitchFamily="18" charset="0"/>
              </a:rPr>
              <a:t>2013</a:t>
            </a:r>
            <a:r>
              <a:rPr lang="es-MX" sz="1600" dirty="0">
                <a:latin typeface="Century" panose="02040604050505020304" pitchFamily="18" charset="0"/>
              </a:rPr>
              <a:t>: 			Convenio CONACYT – DGTIC/DGB para desarrollo revistas Índice CONACYT</a:t>
            </a:r>
          </a:p>
          <a:p>
            <a:endParaRPr lang="es-MX" sz="1100" dirty="0">
              <a:latin typeface="Century" panose="02040604050505020304" pitchFamily="18" charset="0"/>
            </a:endParaRPr>
          </a:p>
          <a:p>
            <a:r>
              <a:rPr lang="es-MX" sz="1600" dirty="0">
                <a:latin typeface="Century" panose="02040604050505020304" pitchFamily="18" charset="0"/>
              </a:rPr>
              <a:t>• </a:t>
            </a:r>
            <a:r>
              <a:rPr lang="es-MX" sz="1600" b="1" dirty="0">
                <a:latin typeface="Century" panose="02040604050505020304" pitchFamily="18" charset="0"/>
              </a:rPr>
              <a:t>2014</a:t>
            </a:r>
            <a:r>
              <a:rPr lang="es-MX" sz="1600" dirty="0">
                <a:latin typeface="Century" panose="02040604050505020304" pitchFamily="18" charset="0"/>
              </a:rPr>
              <a:t>: 			Congreso Internacional PKP – OJS (</a:t>
            </a:r>
            <a:r>
              <a:rPr lang="es-MX" sz="1600" dirty="0" err="1">
                <a:latin typeface="Century" panose="02040604050505020304" pitchFamily="18" charset="0"/>
              </a:rPr>
              <a:t>Fac</a:t>
            </a:r>
            <a:r>
              <a:rPr lang="es-MX" sz="1600" dirty="0">
                <a:latin typeface="Century" panose="02040604050505020304" pitchFamily="18" charset="0"/>
              </a:rPr>
              <a:t>. de Ciencias, UNAM)</a:t>
            </a:r>
          </a:p>
          <a:p>
            <a:endParaRPr lang="es-MX" sz="1100" dirty="0">
              <a:latin typeface="Century" panose="02040604050505020304" pitchFamily="18" charset="0"/>
            </a:endParaRPr>
          </a:p>
          <a:p>
            <a:r>
              <a:rPr lang="es-MX" sz="1600" dirty="0">
                <a:latin typeface="Century" panose="02040604050505020304" pitchFamily="18" charset="0"/>
              </a:rPr>
              <a:t>• </a:t>
            </a:r>
            <a:r>
              <a:rPr lang="es-MX" sz="1600" b="1" dirty="0">
                <a:latin typeface="Century" panose="02040604050505020304" pitchFamily="18" charset="0"/>
              </a:rPr>
              <a:t>2014-2015</a:t>
            </a:r>
            <a:r>
              <a:rPr lang="es-MX" sz="1600" dirty="0">
                <a:latin typeface="Century" panose="02040604050505020304" pitchFamily="18" charset="0"/>
              </a:rPr>
              <a:t>:		Convenio </a:t>
            </a:r>
            <a:r>
              <a:rPr lang="es-MX" sz="1600" dirty="0" err="1">
                <a:latin typeface="Century" panose="02040604050505020304" pitchFamily="18" charset="0"/>
              </a:rPr>
              <a:t>Elsevier</a:t>
            </a:r>
            <a:r>
              <a:rPr lang="es-MX" sz="1600" dirty="0">
                <a:latin typeface="Century" panose="02040604050505020304" pitchFamily="18" charset="0"/>
              </a:rPr>
              <a:t>    /    Debate UNAM vs CONACYT</a:t>
            </a:r>
          </a:p>
          <a:p>
            <a:endParaRPr lang="es-MX" sz="1100" dirty="0">
              <a:latin typeface="Century" panose="02040604050505020304" pitchFamily="18" charset="0"/>
            </a:endParaRPr>
          </a:p>
          <a:p>
            <a:r>
              <a:rPr lang="es-MX" sz="1600" dirty="0">
                <a:latin typeface="Century" panose="02040604050505020304" pitchFamily="18" charset="0"/>
              </a:rPr>
              <a:t>• </a:t>
            </a:r>
            <a:r>
              <a:rPr lang="es-MX" sz="1600" b="1" dirty="0">
                <a:latin typeface="Century" panose="02040604050505020304" pitchFamily="18" charset="0"/>
              </a:rPr>
              <a:t>2016</a:t>
            </a:r>
            <a:r>
              <a:rPr lang="es-MX" sz="1600" dirty="0">
                <a:latin typeface="Century" panose="02040604050505020304" pitchFamily="18" charset="0"/>
              </a:rPr>
              <a:t>:			Sistema de Clasificación sustituye al Índice CONACYT / </a:t>
            </a:r>
            <a:r>
              <a:rPr lang="es-MX" sz="1600" dirty="0" err="1">
                <a:latin typeface="Century" panose="02040604050505020304" pitchFamily="18" charset="0"/>
              </a:rPr>
              <a:t>Scimago</a:t>
            </a:r>
            <a:r>
              <a:rPr lang="es-MX" sz="1600" dirty="0">
                <a:latin typeface="Century" panose="02040604050505020304" pitchFamily="18" charset="0"/>
              </a:rPr>
              <a:t> asesora a CONACYT</a:t>
            </a:r>
            <a:endParaRPr lang="es-MX" sz="1600" dirty="0"/>
          </a:p>
        </p:txBody>
      </p:sp>
    </p:spTree>
    <p:extLst>
      <p:ext uri="{BB962C8B-B14F-4D97-AF65-F5344CB8AC3E}">
        <p14:creationId xmlns:p14="http://schemas.microsoft.com/office/powerpoint/2010/main" val="4854110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4172" y="-87086"/>
            <a:ext cx="7750628" cy="7232749"/>
          </a:xfrm>
          <a:prstGeom prst="rect">
            <a:avLst/>
          </a:prstGeom>
          <a:noFill/>
        </p:spPr>
        <p:txBody>
          <a:bodyPr wrap="square" rtlCol="0">
            <a:spAutoFit/>
          </a:bodyPr>
          <a:lstStyle/>
          <a:p>
            <a:r>
              <a:rPr lang="en-US" sz="1600" dirty="0"/>
              <a:t> </a:t>
            </a:r>
            <a:endParaRPr lang="es-MX" sz="1600" dirty="0"/>
          </a:p>
          <a:p>
            <a:r>
              <a:rPr lang="es-MX" sz="1600" dirty="0"/>
              <a:t>• </a:t>
            </a:r>
            <a:r>
              <a:rPr lang="es-MX" sz="1600" b="1" dirty="0" smtClean="0"/>
              <a:t>Resúmenes </a:t>
            </a:r>
            <a:r>
              <a:rPr lang="es-MX" sz="1600" b="1" dirty="0"/>
              <a:t>sobre las ciencias acuáticas y la pesca (ASFA) </a:t>
            </a:r>
            <a:r>
              <a:rPr lang="es-MX" sz="1600" dirty="0"/>
              <a:t>es un Sistema Internacional Cooperativo que incluye un servicio de resúmenes e índices sobre las publicaciones mundiales de ciencia, tecnología y ordenación de recursos y ambientes marinos, de aguas salobres y de agua dulce, incluidos sus aspectos socioeconómicos y jurídicos.</a:t>
            </a:r>
          </a:p>
          <a:p>
            <a:endParaRPr lang="es-MX" sz="1600" dirty="0" smtClean="0"/>
          </a:p>
          <a:p>
            <a:r>
              <a:rPr lang="es-MX" sz="1600" dirty="0" smtClean="0"/>
              <a:t>• La </a:t>
            </a:r>
            <a:r>
              <a:rPr lang="es-MX" sz="1600" dirty="0"/>
              <a:t>Asociación ASFA se compone de una red internacional de instituciones y organizaciones colaboradoras. Los asociados de ASFA se responsabilizan de la supervisión, la selección, el resumen y la indexación de la literatura sobre ciencias acuáticas con el fin de incluirla en la base de datos bibliográfica de ASFA. </a:t>
            </a:r>
            <a:endParaRPr lang="es-MX" sz="1600" dirty="0" smtClean="0"/>
          </a:p>
          <a:p>
            <a:endParaRPr lang="es-MX" sz="1600" dirty="0"/>
          </a:p>
          <a:p>
            <a:r>
              <a:rPr lang="es-MX" sz="1600" dirty="0"/>
              <a:t>• </a:t>
            </a:r>
            <a:r>
              <a:rPr lang="es-MX" sz="1600" dirty="0" smtClean="0"/>
              <a:t>ASFA </a:t>
            </a:r>
            <a:r>
              <a:rPr lang="es-MX" sz="1600" dirty="0"/>
              <a:t>es el resultado de la colaboración de los siguientes asociados:</a:t>
            </a:r>
          </a:p>
          <a:p>
            <a:pPr lvl="0"/>
            <a:r>
              <a:rPr lang="es-MX" sz="1600" dirty="0">
                <a:hlinkClick r:id="rId3"/>
              </a:rPr>
              <a:t>Asociados de las Naciones Unidas copatrocinadores de ASFA</a:t>
            </a:r>
            <a:r>
              <a:rPr lang="es-MX" sz="1600" dirty="0"/>
              <a:t/>
            </a:r>
            <a:br>
              <a:rPr lang="es-MX" sz="1600" dirty="0"/>
            </a:br>
            <a:r>
              <a:rPr lang="es-MX" sz="1600" dirty="0"/>
              <a:t>Los cuatro asociados de las Naciones Unidas copatrocinadores de ASFA, además de contribuir a la preparación del material, se ocupan de ayudar a los países en desarrollo a participar como socios de ASFA.</a:t>
            </a:r>
          </a:p>
          <a:p>
            <a:pPr lvl="0"/>
            <a:r>
              <a:rPr lang="es-MX" sz="1600" dirty="0">
                <a:hlinkClick r:id="rId3"/>
              </a:rPr>
              <a:t>Asociados internacionales de ASFA</a:t>
            </a:r>
            <a:r>
              <a:rPr lang="es-MX" sz="1600" dirty="0"/>
              <a:t/>
            </a:r>
            <a:br>
              <a:rPr lang="es-MX" sz="1600" dirty="0"/>
            </a:br>
            <a:r>
              <a:rPr lang="es-MX" sz="1600" dirty="0"/>
              <a:t>Los 12 asociados internacionales de ASFA contribuyen aportando referencias bibliográficas a las obras publicadas dentro de su ámbito geográfico o temático, incluidas sus propias publicaciones.</a:t>
            </a:r>
          </a:p>
          <a:p>
            <a:pPr lvl="0"/>
            <a:r>
              <a:rPr lang="es-MX" sz="1600" dirty="0">
                <a:hlinkClick r:id="rId3"/>
              </a:rPr>
              <a:t>Asociados nacionales de ASFA</a:t>
            </a:r>
            <a:r>
              <a:rPr lang="es-MX" sz="1600" dirty="0"/>
              <a:t/>
            </a:r>
            <a:br>
              <a:rPr lang="es-MX" sz="1600" dirty="0"/>
            </a:br>
            <a:r>
              <a:rPr lang="es-MX" sz="1600" dirty="0"/>
              <a:t>Los 52 asociados nacionales de ASFA contribuyen preparando referencias bibliográficas para las obras publicadas dentro de sus propios países.</a:t>
            </a:r>
          </a:p>
          <a:p>
            <a:pPr lvl="0"/>
            <a:r>
              <a:rPr lang="es-MX" sz="1600" dirty="0">
                <a:hlinkClick r:id="rId3"/>
              </a:rPr>
              <a:t>El editor asociado de ASFA, (</a:t>
            </a:r>
            <a:r>
              <a:rPr lang="es-MX" sz="1600" dirty="0" err="1">
                <a:hlinkClick r:id="rId3"/>
              </a:rPr>
              <a:t>ProQuest</a:t>
            </a:r>
            <a:r>
              <a:rPr lang="es-MX" sz="1600" dirty="0">
                <a:hlinkClick r:id="rId3"/>
              </a:rPr>
              <a:t>)</a:t>
            </a:r>
            <a:r>
              <a:rPr lang="es-MX" sz="1600" dirty="0"/>
              <a:t/>
            </a:r>
            <a:br>
              <a:rPr lang="es-MX" sz="1600" dirty="0"/>
            </a:br>
            <a:r>
              <a:rPr lang="es-MX" sz="1600" dirty="0"/>
              <a:t>Los asociados de ASFA presentan sus aportaciones (en un medio con posibilidad de búsqueda por ordenador) al editor asociado de ASFA, </a:t>
            </a:r>
            <a:r>
              <a:rPr lang="es-MX" sz="1600" b="1" dirty="0" err="1"/>
              <a:t>ProQuest</a:t>
            </a:r>
            <a:r>
              <a:rPr lang="es-MX" sz="1600" dirty="0"/>
              <a:t> (por su parte, </a:t>
            </a:r>
            <a:r>
              <a:rPr lang="es-MX" sz="1600" dirty="0" err="1"/>
              <a:t>ProQuest</a:t>
            </a:r>
            <a:r>
              <a:rPr lang="es-MX" sz="1600" dirty="0"/>
              <a:t> prepara una gran parte del material de ASFA</a:t>
            </a:r>
            <a:r>
              <a:rPr lang="es-MX" sz="1600" dirty="0" smtClean="0"/>
              <a:t>). </a:t>
            </a:r>
            <a:r>
              <a:rPr lang="es-MX" sz="1600" dirty="0" err="1"/>
              <a:t>ProQuest</a:t>
            </a:r>
            <a:r>
              <a:rPr lang="es-MX" sz="1600" dirty="0"/>
              <a:t> distribuye también al público, en forma comercial, los productos ASFA en diferentes formatos.</a:t>
            </a:r>
          </a:p>
          <a:p>
            <a:endParaRPr lang="es-MX" sz="1600" dirty="0"/>
          </a:p>
        </p:txBody>
      </p:sp>
      <p:graphicFrame>
        <p:nvGraphicFramePr>
          <p:cNvPr id="3" name="Objeto 2"/>
          <p:cNvGraphicFramePr>
            <a:graphicFrameLocks noChangeAspect="1"/>
          </p:cNvGraphicFramePr>
          <p:nvPr>
            <p:extLst>
              <p:ext uri="{D42A27DB-BD31-4B8C-83A1-F6EECF244321}">
                <p14:modId xmlns:p14="http://schemas.microsoft.com/office/powerpoint/2010/main" val="2674981984"/>
              </p:ext>
            </p:extLst>
          </p:nvPr>
        </p:nvGraphicFramePr>
        <p:xfrm>
          <a:off x="9713367" y="2946356"/>
          <a:ext cx="1828800" cy="1828800"/>
        </p:xfrm>
        <a:graphic>
          <a:graphicData uri="http://schemas.openxmlformats.org/presentationml/2006/ole">
            <mc:AlternateContent xmlns:mc="http://schemas.openxmlformats.org/markup-compatibility/2006">
              <mc:Choice xmlns:v="urn:schemas-microsoft-com:vml" Requires="v">
                <p:oleObj spid="_x0000_s12304" r:id="rId4" imgW="2762636" imgH="2762636" progId="">
                  <p:embed/>
                </p:oleObj>
              </mc:Choice>
              <mc:Fallback>
                <p:oleObj r:id="rId4" imgW="2762636" imgH="276263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3367" y="2946356"/>
                        <a:ext cx="1828800"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45986" y="5011517"/>
            <a:ext cx="3063493" cy="80580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8157845" y="236822"/>
            <a:ext cx="4034155" cy="2308324"/>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dirty="0" smtClean="0"/>
              <a:t>En el Depto. De Bibliografía Latinoamericana reside el </a:t>
            </a:r>
            <a:r>
              <a:rPr lang="es-MX" b="1" dirty="0" smtClean="0">
                <a:solidFill>
                  <a:srgbClr val="0070C0"/>
                </a:solidFill>
              </a:rPr>
              <a:t>centro ASFA México</a:t>
            </a:r>
            <a:r>
              <a:rPr lang="es-MX" dirty="0" smtClean="0"/>
              <a:t>, el cual forma para de la base de datos cooperativa internacional </a:t>
            </a:r>
            <a:r>
              <a:rPr lang="es-MX" b="1" dirty="0">
                <a:solidFill>
                  <a:srgbClr val="0070C0"/>
                </a:solidFill>
              </a:rPr>
              <a:t>ASFA</a:t>
            </a:r>
            <a:r>
              <a:rPr lang="es-MX" b="1" dirty="0" smtClean="0"/>
              <a:t>, </a:t>
            </a:r>
            <a:r>
              <a:rPr lang="es-MX" dirty="0" smtClean="0"/>
              <a:t>dedicada ciencias y recursos marinos </a:t>
            </a:r>
          </a:p>
          <a:p>
            <a:pPr algn="ctr"/>
            <a:endParaRPr lang="es-MX" b="1" dirty="0">
              <a:solidFill>
                <a:srgbClr val="0070C0"/>
              </a:solidFill>
            </a:endParaRPr>
          </a:p>
          <a:p>
            <a:pPr algn="ctr"/>
            <a:r>
              <a:rPr lang="es-MX" b="1" dirty="0" smtClean="0">
                <a:solidFill>
                  <a:srgbClr val="0070C0"/>
                </a:solidFill>
              </a:rPr>
              <a:t>ASFA </a:t>
            </a:r>
            <a:r>
              <a:rPr lang="es-MX" dirty="0" smtClean="0"/>
              <a:t>depende de la</a:t>
            </a:r>
            <a:r>
              <a:rPr lang="es-MX" b="1" dirty="0" smtClean="0">
                <a:solidFill>
                  <a:srgbClr val="0070C0"/>
                </a:solidFill>
              </a:rPr>
              <a:t> FAO </a:t>
            </a:r>
            <a:r>
              <a:rPr lang="es-MX" dirty="0" smtClean="0"/>
              <a:t>y es distribuida a través de </a:t>
            </a:r>
            <a:r>
              <a:rPr lang="es-MX" b="1" dirty="0" err="1" smtClean="0">
                <a:solidFill>
                  <a:srgbClr val="0070C0"/>
                </a:solidFill>
              </a:rPr>
              <a:t>ProQuest</a:t>
            </a:r>
            <a:endParaRPr lang="es-MX" b="1" dirty="0">
              <a:solidFill>
                <a:srgbClr val="0070C0"/>
              </a:solidFill>
            </a:endParaRPr>
          </a:p>
        </p:txBody>
      </p:sp>
    </p:spTree>
    <p:extLst>
      <p:ext uri="{BB962C8B-B14F-4D97-AF65-F5344CB8AC3E}">
        <p14:creationId xmlns:p14="http://schemas.microsoft.com/office/powerpoint/2010/main" val="3452677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2549" y="452845"/>
            <a:ext cx="8351520" cy="6247864"/>
          </a:xfrm>
          <a:prstGeom prst="rect">
            <a:avLst/>
          </a:prstGeom>
          <a:noFill/>
        </p:spPr>
        <p:txBody>
          <a:bodyPr wrap="square" rtlCol="0">
            <a:spAutoFit/>
          </a:bodyPr>
          <a:lstStyle/>
          <a:p>
            <a:r>
              <a:rPr lang="es-MX" sz="1600" dirty="0" smtClean="0"/>
              <a:t>• </a:t>
            </a:r>
            <a:r>
              <a:rPr lang="es-MX" sz="1600" b="1" dirty="0" smtClean="0"/>
              <a:t>1979</a:t>
            </a:r>
            <a:r>
              <a:rPr lang="es-MX" sz="1600" dirty="0" smtClean="0"/>
              <a:t>: México (CICH-Centro </a:t>
            </a:r>
            <a:r>
              <a:rPr lang="es-MX" sz="1600" dirty="0"/>
              <a:t>de Información Científica y Humanística) </a:t>
            </a:r>
            <a:r>
              <a:rPr lang="es-MX" sz="1600" dirty="0" smtClean="0"/>
              <a:t>ingresa al sistema </a:t>
            </a:r>
            <a:r>
              <a:rPr lang="es-MX" sz="1600" dirty="0"/>
              <a:t>desde 1979, aunque empezó a hacer contribuciones a la base de datos en </a:t>
            </a:r>
            <a:r>
              <a:rPr lang="es-MX" sz="1600" dirty="0" smtClean="0"/>
              <a:t>1981. Se establece </a:t>
            </a:r>
            <a:r>
              <a:rPr lang="es-MX" sz="1600" dirty="0"/>
              <a:t>el centro regional de América Latina para ASFA, encargado de recopilar la información relevante para la base de datos, producida en América Central, el Caribe y América del Sur</a:t>
            </a:r>
            <a:r>
              <a:rPr lang="es-MX" sz="1600" dirty="0" smtClean="0"/>
              <a:t>.</a:t>
            </a:r>
          </a:p>
          <a:p>
            <a:endParaRPr lang="es-MX" sz="1600" dirty="0"/>
          </a:p>
          <a:p>
            <a:r>
              <a:rPr lang="es-MX" sz="1600" dirty="0"/>
              <a:t>• </a:t>
            </a:r>
            <a:r>
              <a:rPr lang="es-MX" sz="1600" b="1" dirty="0" smtClean="0"/>
              <a:t>1996</a:t>
            </a:r>
            <a:r>
              <a:rPr lang="es-MX" sz="1600" dirty="0" smtClean="0"/>
              <a:t>: siguiendo directrices de la FAO, el </a:t>
            </a:r>
            <a:r>
              <a:rPr lang="es-MX" sz="1600" b="1" dirty="0" smtClean="0"/>
              <a:t>centro ASFA México </a:t>
            </a:r>
            <a:r>
              <a:rPr lang="es-MX" sz="1600" dirty="0" smtClean="0"/>
              <a:t>empezó a capacitar a diversos países de América del Sur y el Caribe para que formaran parte de ASFA. Actualmente figuran centros en: Argentina, Brasil, Cuba, Chile, Ecuador, Perú y Uruguay. Todos fueron capacitados por el centro ASFA México.</a:t>
            </a:r>
          </a:p>
          <a:p>
            <a:endParaRPr lang="es-MX" sz="1600" dirty="0" smtClean="0"/>
          </a:p>
          <a:p>
            <a:r>
              <a:rPr lang="es-MX" sz="1600" dirty="0"/>
              <a:t>• </a:t>
            </a:r>
            <a:r>
              <a:rPr lang="es-MX" sz="1600" dirty="0" smtClean="0"/>
              <a:t>El </a:t>
            </a:r>
            <a:r>
              <a:rPr lang="es-MX" sz="1600" dirty="0"/>
              <a:t>centro ASFA México actúa </a:t>
            </a:r>
            <a:r>
              <a:rPr lang="es-MX" sz="1600" dirty="0" smtClean="0"/>
              <a:t>contribuyente </a:t>
            </a:r>
            <a:r>
              <a:rPr lang="es-MX" sz="1600" dirty="0"/>
              <a:t>para la base de datos </a:t>
            </a:r>
            <a:r>
              <a:rPr lang="es-MX" sz="1600" dirty="0" smtClean="0"/>
              <a:t>y </a:t>
            </a:r>
            <a:r>
              <a:rPr lang="es-MX" sz="1600" dirty="0"/>
              <a:t>también como institución asesora para los centros de América Latina</a:t>
            </a:r>
            <a:r>
              <a:rPr lang="es-MX" sz="1600" dirty="0" smtClean="0"/>
              <a:t>.</a:t>
            </a:r>
          </a:p>
          <a:p>
            <a:endParaRPr lang="es-MX" sz="1600" dirty="0"/>
          </a:p>
          <a:p>
            <a:r>
              <a:rPr lang="es-MX" sz="1600" dirty="0" smtClean="0"/>
              <a:t>• Hasta </a:t>
            </a:r>
            <a:r>
              <a:rPr lang="es-MX" sz="1600" dirty="0"/>
              <a:t>la </a:t>
            </a:r>
            <a:r>
              <a:rPr lang="es-MX" sz="1600" dirty="0" smtClean="0"/>
              <a:t>fecha, el Centro ASFA México </a:t>
            </a:r>
            <a:r>
              <a:rPr lang="es-MX" sz="1600" dirty="0"/>
              <a:t>ha contribuido con </a:t>
            </a:r>
            <a:r>
              <a:rPr lang="es-MX" sz="1600" b="1" dirty="0" smtClean="0"/>
              <a:t>12,723</a:t>
            </a:r>
            <a:r>
              <a:rPr lang="es-MX" sz="1600" dirty="0" smtClean="0"/>
              <a:t> registros bibliográficos </a:t>
            </a:r>
            <a:r>
              <a:rPr lang="es-MX" sz="1600" dirty="0"/>
              <a:t>que incluyen resumen en inglés</a:t>
            </a:r>
            <a:r>
              <a:rPr lang="es-MX" sz="1600" dirty="0" smtClean="0"/>
              <a:t>.</a:t>
            </a:r>
          </a:p>
          <a:p>
            <a:endParaRPr lang="es-MX" sz="1600" dirty="0"/>
          </a:p>
          <a:p>
            <a:r>
              <a:rPr lang="es-MX" sz="1600" dirty="0"/>
              <a:t>• </a:t>
            </a:r>
            <a:r>
              <a:rPr lang="es-MX" sz="1600" dirty="0" smtClean="0"/>
              <a:t>La </a:t>
            </a:r>
            <a:r>
              <a:rPr lang="es-MX" sz="1600" dirty="0"/>
              <a:t>cobertura no sólo incluye publicaciones periódicas, sino también literatura gris (Reportes internos, estadísticas, etc</a:t>
            </a:r>
            <a:r>
              <a:rPr lang="es-MX" sz="1600" dirty="0" smtClean="0"/>
              <a:t>.).</a:t>
            </a:r>
          </a:p>
          <a:p>
            <a:endParaRPr lang="es-MX" sz="1600" dirty="0"/>
          </a:p>
          <a:p>
            <a:r>
              <a:rPr lang="es-MX" sz="1600" dirty="0"/>
              <a:t>• </a:t>
            </a:r>
            <a:r>
              <a:rPr lang="es-MX" sz="1600" dirty="0" smtClean="0"/>
              <a:t>El </a:t>
            </a:r>
            <a:r>
              <a:rPr lang="es-MX" sz="1600" dirty="0"/>
              <a:t>personal del centro se ha reducido a solo una persona pero la producción se ha </a:t>
            </a:r>
            <a:r>
              <a:rPr lang="es-MX" sz="1600" dirty="0" smtClean="0"/>
              <a:t>mantenido (responsable: </a:t>
            </a:r>
            <a:r>
              <a:rPr lang="es-MX" sz="1600" b="1" dirty="0" smtClean="0"/>
              <a:t>Marco Antonio Montes Flores</a:t>
            </a:r>
            <a:r>
              <a:rPr lang="es-MX" sz="1600" dirty="0" smtClean="0"/>
              <a:t>)</a:t>
            </a:r>
          </a:p>
          <a:p>
            <a:endParaRPr lang="es-MX" sz="1600" dirty="0"/>
          </a:p>
          <a:p>
            <a:r>
              <a:rPr lang="es-MX" sz="1600" dirty="0"/>
              <a:t>• </a:t>
            </a:r>
            <a:r>
              <a:rPr lang="es-MX" sz="1600" dirty="0" smtClean="0"/>
              <a:t>El </a:t>
            </a:r>
            <a:r>
              <a:rPr lang="es-MX" sz="1600" dirty="0"/>
              <a:t>representante del Centro ASFA-DGB México ha ocupado por diferentes períodos la Secretaría del ASFA </a:t>
            </a:r>
            <a:r>
              <a:rPr lang="es-MX" sz="1600" dirty="0" err="1"/>
              <a:t>Advisory</a:t>
            </a:r>
            <a:r>
              <a:rPr lang="es-MX" sz="1600" dirty="0"/>
              <a:t> </a:t>
            </a:r>
            <a:r>
              <a:rPr lang="es-MX" sz="1600" dirty="0" err="1"/>
              <a:t>Board</a:t>
            </a:r>
            <a:r>
              <a:rPr lang="es-MX" sz="1600" dirty="0"/>
              <a:t> y es consultor del Grupo de Expertos en Manejo de Información Marina (GEMIM).</a:t>
            </a:r>
          </a:p>
        </p:txBody>
      </p:sp>
      <p:graphicFrame>
        <p:nvGraphicFramePr>
          <p:cNvPr id="3" name="Objeto 2"/>
          <p:cNvGraphicFramePr>
            <a:graphicFrameLocks noChangeAspect="1"/>
          </p:cNvGraphicFramePr>
          <p:nvPr>
            <p:extLst>
              <p:ext uri="{D42A27DB-BD31-4B8C-83A1-F6EECF244321}">
                <p14:modId xmlns:p14="http://schemas.microsoft.com/office/powerpoint/2010/main" val="3576130864"/>
              </p:ext>
            </p:extLst>
          </p:nvPr>
        </p:nvGraphicFramePr>
        <p:xfrm>
          <a:off x="9493296" y="351201"/>
          <a:ext cx="1828800" cy="1828800"/>
        </p:xfrm>
        <a:graphic>
          <a:graphicData uri="http://schemas.openxmlformats.org/presentationml/2006/ole">
            <mc:AlternateContent xmlns:mc="http://schemas.openxmlformats.org/markup-compatibility/2006">
              <mc:Choice xmlns:v="urn:schemas-microsoft-com:vml" Requires="v">
                <p:oleObj spid="_x0000_s11281" r:id="rId3" imgW="2762636" imgH="2762636" progId="">
                  <p:embed/>
                </p:oleObj>
              </mc:Choice>
              <mc:Fallback>
                <p:oleObj r:id="rId3" imgW="2762636" imgH="276263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3296" y="351201"/>
                        <a:ext cx="1828800"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7243" y="2425072"/>
            <a:ext cx="3063493" cy="80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506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5874" t="7778" r="27500" b="4889"/>
          <a:stretch/>
        </p:blipFill>
        <p:spPr>
          <a:xfrm>
            <a:off x="381436" y="209550"/>
            <a:ext cx="5295464" cy="6515100"/>
          </a:xfrm>
          <a:prstGeom prst="rect">
            <a:avLst/>
          </a:prstGeom>
        </p:spPr>
      </p:pic>
      <p:pic>
        <p:nvPicPr>
          <p:cNvPr id="5" name="Imagen 4"/>
          <p:cNvPicPr>
            <a:picLocks noChangeAspect="1"/>
          </p:cNvPicPr>
          <p:nvPr/>
        </p:nvPicPr>
        <p:blipFill rotWithShape="1">
          <a:blip r:embed="rId3"/>
          <a:srcRect l="36250" t="21555" r="26500" b="49333"/>
          <a:stretch/>
        </p:blipFill>
        <p:spPr>
          <a:xfrm>
            <a:off x="5943600" y="209550"/>
            <a:ext cx="5676900" cy="2495550"/>
          </a:xfrm>
          <a:prstGeom prst="rect">
            <a:avLst/>
          </a:prstGeom>
        </p:spPr>
      </p:pic>
      <p:sp>
        <p:nvSpPr>
          <p:cNvPr id="6" name="CuadroTexto 5"/>
          <p:cNvSpPr txBox="1"/>
          <p:nvPr/>
        </p:nvSpPr>
        <p:spPr>
          <a:xfrm>
            <a:off x="6526741" y="3756768"/>
            <a:ext cx="4258102" cy="1631216"/>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000" dirty="0" smtClean="0"/>
              <a:t>ejemplo de resultado de la evaluación de una revista en</a:t>
            </a:r>
            <a:r>
              <a:rPr lang="es-MX" sz="2000" b="1" dirty="0" smtClean="0"/>
              <a:t> Catálogo </a:t>
            </a:r>
            <a:r>
              <a:rPr lang="es-MX" sz="2000" b="1" dirty="0" err="1" smtClean="0"/>
              <a:t>Latindex</a:t>
            </a:r>
            <a:endParaRPr lang="es-MX" sz="2000" b="1" dirty="0" smtClean="0"/>
          </a:p>
          <a:p>
            <a:pPr algn="ctr"/>
            <a:endParaRPr lang="es-MX" sz="2000" b="1" dirty="0" smtClean="0"/>
          </a:p>
          <a:p>
            <a:pPr algn="ctr"/>
            <a:r>
              <a:rPr lang="es-MX" sz="2000" dirty="0" smtClean="0"/>
              <a:t>Características </a:t>
            </a:r>
            <a:r>
              <a:rPr lang="es-MX" sz="2000" b="1" dirty="0" smtClean="0"/>
              <a:t>cumplidas</a:t>
            </a:r>
            <a:r>
              <a:rPr lang="es-MX" sz="2000" dirty="0" smtClean="0"/>
              <a:t> </a:t>
            </a:r>
          </a:p>
          <a:p>
            <a:pPr algn="ctr"/>
            <a:r>
              <a:rPr lang="es-MX" sz="2000" dirty="0" smtClean="0"/>
              <a:t>y </a:t>
            </a:r>
            <a:r>
              <a:rPr lang="es-MX" sz="2000" b="1" dirty="0" smtClean="0"/>
              <a:t>no cumplidas</a:t>
            </a:r>
            <a:endParaRPr lang="es-MX" sz="2000" b="1" dirty="0"/>
          </a:p>
        </p:txBody>
      </p:sp>
    </p:spTree>
    <p:extLst>
      <p:ext uri="{BB962C8B-B14F-4D97-AF65-F5344CB8AC3E}">
        <p14:creationId xmlns:p14="http://schemas.microsoft.com/office/powerpoint/2010/main" val="260483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825624"/>
            <a:ext cx="10515600" cy="4724031"/>
          </a:xfrm>
        </p:spPr>
        <p:txBody>
          <a:bodyPr>
            <a:normAutofit fontScale="85000" lnSpcReduction="20000"/>
          </a:bodyPr>
          <a:lstStyle/>
          <a:p>
            <a:endParaRPr lang="es-MX" dirty="0"/>
          </a:p>
          <a:p>
            <a:endParaRPr lang="es-MX" dirty="0"/>
          </a:p>
          <a:p>
            <a:endParaRPr lang="es-MX" dirty="0"/>
          </a:p>
          <a:p>
            <a:endParaRPr lang="es-MX" dirty="0"/>
          </a:p>
          <a:p>
            <a:pPr marL="0" indent="0">
              <a:buNone/>
            </a:pPr>
            <a:r>
              <a:rPr lang="es-MX" dirty="0" smtClean="0"/>
              <a:t>Reporte elaborado por:</a:t>
            </a:r>
          </a:p>
          <a:p>
            <a:pPr marL="0" indent="0">
              <a:buNone/>
            </a:pPr>
            <a:r>
              <a:rPr lang="es-MX" b="1" dirty="0" smtClean="0"/>
              <a:t>Antonio </a:t>
            </a:r>
            <a:r>
              <a:rPr lang="es-MX" b="1" dirty="0"/>
              <a:t>Sánchez Pereyra</a:t>
            </a:r>
          </a:p>
          <a:p>
            <a:pPr marL="0" indent="0">
              <a:buNone/>
            </a:pPr>
            <a:r>
              <a:rPr lang="es-MX" dirty="0"/>
              <a:t>Departamento de Bibliografía Latinoamericana</a:t>
            </a:r>
          </a:p>
          <a:p>
            <a:pPr marL="0" indent="0">
              <a:buNone/>
            </a:pPr>
            <a:r>
              <a:rPr lang="es-MX" dirty="0" smtClean="0"/>
              <a:t>Subdirección de Servicios de Información Especializada</a:t>
            </a:r>
            <a:endParaRPr lang="es-MX" dirty="0"/>
          </a:p>
          <a:p>
            <a:pPr marL="0" indent="0">
              <a:buNone/>
            </a:pPr>
            <a:r>
              <a:rPr lang="es-MX" dirty="0" smtClean="0"/>
              <a:t>Dirección </a:t>
            </a:r>
            <a:r>
              <a:rPr lang="es-MX" dirty="0"/>
              <a:t>General de Bibliotecas - UNAM</a:t>
            </a:r>
          </a:p>
          <a:p>
            <a:pPr marL="0" indent="0">
              <a:buNone/>
            </a:pPr>
            <a:r>
              <a:rPr lang="es-MX" dirty="0" smtClean="0">
                <a:hlinkClick r:id="rId3"/>
              </a:rPr>
              <a:t>biblat@dgb.unam.mx</a:t>
            </a:r>
            <a:endParaRPr lang="es-MX" dirty="0">
              <a:hlinkClick r:id=""/>
            </a:endParaRPr>
          </a:p>
          <a:p>
            <a:pPr marL="0" indent="0">
              <a:buNone/>
            </a:pPr>
            <a:r>
              <a:rPr lang="es-MX" dirty="0">
                <a:hlinkClick r:id=""/>
              </a:rPr>
              <a:t>scielo@dgb.unam.mx</a:t>
            </a:r>
            <a:endParaRPr lang="es-MX" dirty="0"/>
          </a:p>
          <a:p>
            <a:pPr marL="0" indent="0">
              <a:buNone/>
            </a:pPr>
            <a:r>
              <a:rPr lang="es-MX" dirty="0" smtClean="0">
                <a:hlinkClick r:id=""/>
              </a:rPr>
              <a:t>latindex@unam.mx</a:t>
            </a:r>
            <a:endParaRPr lang="es-MX" dirty="0"/>
          </a:p>
          <a:p>
            <a:pPr marL="0" indent="0">
              <a:buNone/>
            </a:pPr>
            <a:endParaRPr lang="es-MX" dirty="0"/>
          </a:p>
          <a:p>
            <a:endParaRPr lang="es-MX" dirty="0"/>
          </a:p>
        </p:txBody>
      </p:sp>
      <p:pic>
        <p:nvPicPr>
          <p:cNvPr id="4" name="Picture 3" descr="SciELOMéxico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560722" y="5251789"/>
            <a:ext cx="2056007" cy="15118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7" y="310834"/>
            <a:ext cx="1093893" cy="1054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oto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008" y="268326"/>
            <a:ext cx="1055635" cy="109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0009" y="4223642"/>
            <a:ext cx="2204322" cy="938224"/>
          </a:xfrm>
          <a:prstGeom prst="rect">
            <a:avLst/>
          </a:prstGeom>
        </p:spPr>
      </p:pic>
      <p:pic>
        <p:nvPicPr>
          <p:cNvPr id="9" name="Imagen 8"/>
          <p:cNvPicPr>
            <a:picLocks noChangeAspect="1"/>
          </p:cNvPicPr>
          <p:nvPr/>
        </p:nvPicPr>
        <p:blipFill rotWithShape="1">
          <a:blip r:embed="rId8"/>
          <a:srcRect l="49138" t="61264" r="33847" b="17562"/>
          <a:stretch/>
        </p:blipFill>
        <p:spPr>
          <a:xfrm>
            <a:off x="9634870" y="1603277"/>
            <a:ext cx="1720100" cy="1337855"/>
          </a:xfrm>
          <a:prstGeom prst="rect">
            <a:avLst/>
          </a:prstGeom>
        </p:spPr>
      </p:pic>
      <p:pic>
        <p:nvPicPr>
          <p:cNvPr id="10" name="Imagen 9"/>
          <p:cNvPicPr>
            <a:picLocks noChangeAspect="1"/>
          </p:cNvPicPr>
          <p:nvPr/>
        </p:nvPicPr>
        <p:blipFill rotWithShape="1">
          <a:blip r:embed="rId9"/>
          <a:srcRect l="70630" t="56805" r="5887" b="22498"/>
          <a:stretch/>
        </p:blipFill>
        <p:spPr>
          <a:xfrm>
            <a:off x="9600204" y="2858926"/>
            <a:ext cx="2073837" cy="1142368"/>
          </a:xfrm>
          <a:prstGeom prst="rect">
            <a:avLst/>
          </a:prstGeom>
        </p:spPr>
      </p:pic>
      <p:pic>
        <p:nvPicPr>
          <p:cNvPr id="13" name="Picture 2" descr="http://t2.gstatic.com/images?q=tbn:CDy-FcvCj8jzIM:http://www.caicyt.gov.ar/reunion-latindex/imagenes/logo_latindex.gif/image"/>
          <p:cNvPicPr>
            <a:picLocks noChangeAspect="1" noChangeArrowheads="1"/>
          </p:cNvPicPr>
          <p:nvPr/>
        </p:nvPicPr>
        <p:blipFill>
          <a:blip r:embed="rId10" cstate="print"/>
          <a:srcRect/>
          <a:stretch>
            <a:fillRect/>
          </a:stretch>
        </p:blipFill>
        <p:spPr bwMode="auto">
          <a:xfrm>
            <a:off x="10122176" y="103901"/>
            <a:ext cx="1029891" cy="14922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to 10"/>
          <p:cNvGraphicFramePr>
            <a:graphicFrameLocks noChangeAspect="1"/>
          </p:cNvGraphicFramePr>
          <p:nvPr>
            <p:extLst>
              <p:ext uri="{D42A27DB-BD31-4B8C-83A1-F6EECF244321}">
                <p14:modId xmlns:p14="http://schemas.microsoft.com/office/powerpoint/2010/main" val="543275668"/>
              </p:ext>
            </p:extLst>
          </p:nvPr>
        </p:nvGraphicFramePr>
        <p:xfrm>
          <a:off x="7744156" y="5393546"/>
          <a:ext cx="1243990" cy="1243990"/>
        </p:xfrm>
        <a:graphic>
          <a:graphicData uri="http://schemas.openxmlformats.org/presentationml/2006/ole">
            <mc:AlternateContent xmlns:mc="http://schemas.openxmlformats.org/markup-compatibility/2006">
              <mc:Choice xmlns:v="urn:schemas-microsoft-com:vml" Requires="v">
                <p:oleObj spid="_x0000_s7186" r:id="rId11" imgW="2762636" imgH="2762636" progId="">
                  <p:embed/>
                </p:oleObj>
              </mc:Choice>
              <mc:Fallback>
                <p:oleObj r:id="rId11" imgW="2762636" imgH="2762636"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44156" y="5393546"/>
                        <a:ext cx="1243990" cy="1243990"/>
                      </a:xfrm>
                      <a:prstGeom prst="rect">
                        <a:avLst/>
                      </a:prstGeom>
                      <a:noFill/>
                    </p:spPr>
                  </p:pic>
                </p:oleObj>
              </mc:Fallback>
            </mc:AlternateContent>
          </a:graphicData>
        </a:graphic>
      </p:graphicFrame>
    </p:spTree>
    <p:extLst>
      <p:ext uri="{BB962C8B-B14F-4D97-AF65-F5344CB8AC3E}">
        <p14:creationId xmlns:p14="http://schemas.microsoft.com/office/powerpoint/2010/main" val="4005783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14637" y="531340"/>
            <a:ext cx="6392562" cy="3072714"/>
          </a:xfrm>
          <a:prstGeom prst="rect">
            <a:avLst/>
          </a:prstGeom>
          <a:noFill/>
        </p:spPr>
        <p:txBody>
          <a:bodyPr wrap="square" rtlCol="0">
            <a:spAutoFit/>
          </a:bodyPr>
          <a:lstStyle/>
          <a:p>
            <a:endParaRPr lang="es-MX" dirty="0"/>
          </a:p>
        </p:txBody>
      </p:sp>
      <p:pic>
        <p:nvPicPr>
          <p:cNvPr id="14338" name="Imagen 7"/>
          <p:cNvPicPr>
            <a:picLocks noChangeAspect="1" noChangeArrowheads="1"/>
          </p:cNvPicPr>
          <p:nvPr/>
        </p:nvPicPr>
        <p:blipFill>
          <a:blip r:embed="rId2">
            <a:extLst>
              <a:ext uri="{28A0092B-C50C-407E-A947-70E740481C1C}">
                <a14:useLocalDpi xmlns:a14="http://schemas.microsoft.com/office/drawing/2010/main" val="0"/>
              </a:ext>
            </a:extLst>
          </a:blip>
          <a:srcRect l="43048" t="64619" r="43465" b="14326"/>
          <a:stretch>
            <a:fillRect/>
          </a:stretch>
        </p:blipFill>
        <p:spPr bwMode="auto">
          <a:xfrm>
            <a:off x="9900920" y="531340"/>
            <a:ext cx="1314450" cy="116205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 de texto 3"/>
          <p:cNvSpPr txBox="1"/>
          <p:nvPr/>
        </p:nvSpPr>
        <p:spPr>
          <a:xfrm>
            <a:off x="7334250" y="947420"/>
            <a:ext cx="1590040" cy="125603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endParaRPr lang="es-MX" sz="1100">
              <a:effectLst/>
              <a:ea typeface="Calibri" panose="020F0502020204030204" pitchFamily="34" charset="0"/>
              <a:cs typeface="Times New Roman" panose="02020603050405020304" pitchFamily="18" charset="0"/>
            </a:endParaRPr>
          </a:p>
        </p:txBody>
      </p:sp>
      <p:sp>
        <p:nvSpPr>
          <p:cNvPr id="3" name="Rectangle 3"/>
          <p:cNvSpPr>
            <a:spLocks noChangeArrowheads="1"/>
          </p:cNvSpPr>
          <p:nvPr/>
        </p:nvSpPr>
        <p:spPr bwMode="auto">
          <a:xfrm>
            <a:off x="148282" y="1240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200" b="1" i="0" u="sng"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Productos de información del Departamento de Bibliografía Latinoamericana</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sp>
        <p:nvSpPr>
          <p:cNvPr id="7" name="Rectangle 5"/>
          <p:cNvSpPr>
            <a:spLocks noChangeArrowheads="1"/>
          </p:cNvSpPr>
          <p:nvPr/>
        </p:nvSpPr>
        <p:spPr bwMode="auto">
          <a:xfrm>
            <a:off x="-19428" y="368926"/>
            <a:ext cx="8523487"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Clase</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Citas Latinoamericanas en Ciencias Sociales y Humanidades</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http://clase.unam.mx</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Base de datos bibliográfica de </a:t>
            </a:r>
            <a:r>
              <a:rPr kumimoji="0" lang="es-MX" altLang="es-MX" sz="1100" b="0" i="0" u="sng"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artículos</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publicados en revistas publicadas en América Latina y el Caribe</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en todas las áreas de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Ciencias Sociales</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y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Humanidades</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Los registros bibliográficos pueden incluir enlaces </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al texto completo de los artículos. Los enlaces son de dos tipos: 1) al sitio de la revista electrónica y</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 al repositorio HEVILA de la DGB</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Año de inicio: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1975</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No. de registros: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431,131</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9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 jun 16)</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No. de enlaces a texto completo: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109,969</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9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 jun 16)</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No. de enlaces a texto completo en HEVILA:    	</a:t>
            </a:r>
            <a:r>
              <a:rPr kumimoji="0" lang="es-MX" altLang="es-MX" sz="11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24,824</a:t>
            </a:r>
            <a:r>
              <a:rPr kumimoji="0" lang="es-MX" altLang="es-MX"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t>
            </a:r>
            <a:r>
              <a:rPr kumimoji="0" lang="es-MX" altLang="es-MX" sz="9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(14 jun 16)</a:t>
            </a:r>
            <a:endParaRPr kumimoji="0" lang="es-MX" altLang="es-MX"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s-MX" altLang="es-MX"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No. de analistas documentales 2016:</a:t>
            </a:r>
            <a:r>
              <a:rPr kumimoji="0" lang="es-MX" altLang="es-MX"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s-MX" altLang="es-MX" sz="11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3 </a:t>
            </a:r>
            <a:r>
              <a:rPr kumimoji="0" lang="es-MX" altLang="es-MX"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t>
            </a:r>
            <a:r>
              <a:rPr kumimoji="0" lang="es-MX" altLang="es-MX" sz="11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2</a:t>
            </a:r>
            <a:r>
              <a:rPr kumimoji="0" lang="es-MX" altLang="es-MX"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honorarios </a:t>
            </a:r>
            <a:r>
              <a:rPr kumimoji="0" lang="es-MX" altLang="es-MX" sz="1100" b="0" i="0" u="none" strike="noStrike" cap="none" normalizeH="0" baseline="0" dirty="0" err="1" smtClean="0">
                <a:ln>
                  <a:noFill/>
                </a:ln>
                <a:solidFill>
                  <a:schemeClr val="tx1"/>
                </a:solidFill>
                <a:effectLst/>
                <a:ea typeface="Calibri" panose="020F0502020204030204" pitchFamily="34" charset="0"/>
                <a:cs typeface="Times New Roman" panose="02020603050405020304" pitchFamily="18" charset="0"/>
              </a:rPr>
              <a:t>SciELO</a:t>
            </a:r>
            <a:r>
              <a:rPr kumimoji="0" lang="es-MX" altLang="es-MX"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[vs. </a:t>
            </a:r>
            <a:r>
              <a:rPr kumimoji="0" lang="es-MX" altLang="es-MX" sz="11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2004</a:t>
            </a:r>
            <a:r>
              <a:rPr kumimoji="0" lang="es-MX" altLang="es-MX"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t>
            </a:r>
            <a:r>
              <a:rPr kumimoji="0" lang="es-MX" altLang="es-MX" sz="11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11</a:t>
            </a:r>
            <a:r>
              <a:rPr kumimoji="0" lang="es-MX" altLang="es-MX" sz="11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 analistas –incluyendo honorarios]</a:t>
            </a:r>
            <a:r>
              <a:rPr kumimoji="0" lang="es-MX" altLang="es-MX"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s-MX" altLang="es-MX" sz="800" b="0" i="0" u="none" strike="noStrike" cap="none" normalizeH="0" baseline="0" dirty="0" smtClean="0">
                <a:ln>
                  <a:noFill/>
                </a:ln>
                <a:solidFill>
                  <a:schemeClr val="tx1"/>
                </a:solidFill>
                <a:effectLst/>
                <a:latin typeface="Arial" panose="020B0604020202020204" pitchFamily="34" charset="0"/>
              </a:rPr>
              <a:t> </a:t>
            </a: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
        <p:nvSpPr>
          <p:cNvPr id="8" name="CuadroTexto 7"/>
          <p:cNvSpPr txBox="1"/>
          <p:nvPr/>
        </p:nvSpPr>
        <p:spPr>
          <a:xfrm>
            <a:off x="255373" y="5158590"/>
            <a:ext cx="10385150" cy="2257168"/>
          </a:xfrm>
          <a:prstGeom prst="rect">
            <a:avLst/>
          </a:prstGeom>
          <a:noFill/>
        </p:spPr>
        <p:txBody>
          <a:bodyPr wrap="square" rtlCol="0">
            <a:spAutoFit/>
          </a:bodyPr>
          <a:lstStyle/>
          <a:p>
            <a:endParaRPr lang="es-MX" dirty="0"/>
          </a:p>
        </p:txBody>
      </p:sp>
      <p:pic>
        <p:nvPicPr>
          <p:cNvPr id="14343" name="Imagen 8"/>
          <p:cNvPicPr>
            <a:picLocks noChangeAspect="1" noChangeArrowheads="1"/>
          </p:cNvPicPr>
          <p:nvPr/>
        </p:nvPicPr>
        <p:blipFill>
          <a:blip r:embed="rId4">
            <a:extLst>
              <a:ext uri="{28A0092B-C50C-407E-A947-70E740481C1C}">
                <a14:useLocalDpi xmlns:a14="http://schemas.microsoft.com/office/drawing/2010/main" val="0"/>
              </a:ext>
            </a:extLst>
          </a:blip>
          <a:srcRect l="44431" t="78188" r="45241" b="11754"/>
          <a:stretch>
            <a:fillRect/>
          </a:stretch>
        </p:blipFill>
        <p:spPr bwMode="auto">
          <a:xfrm>
            <a:off x="9726123" y="2731616"/>
            <a:ext cx="1828800" cy="1000125"/>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 de texto 5"/>
          <p:cNvSpPr txBox="1"/>
          <p:nvPr/>
        </p:nvSpPr>
        <p:spPr>
          <a:xfrm>
            <a:off x="7010228" y="5460181"/>
            <a:ext cx="2186305" cy="109728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s-MX" sz="1100">
              <a:effectLst/>
              <a:ea typeface="Calibri" panose="020F0502020204030204" pitchFamily="34" charset="0"/>
              <a:cs typeface="Times New Roman" panose="02020603050405020304" pitchFamily="18" charset="0"/>
            </a:endParaRPr>
          </a:p>
        </p:txBody>
      </p:sp>
      <p:sp>
        <p:nvSpPr>
          <p:cNvPr id="9" name="Rectangle 8"/>
          <p:cNvSpPr>
            <a:spLocks noChangeArrowheads="1"/>
          </p:cNvSpPr>
          <p:nvPr/>
        </p:nvSpPr>
        <p:spPr bwMode="auto">
          <a:xfrm>
            <a:off x="82378" y="24318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10" name="Rectangle 9"/>
          <p:cNvSpPr>
            <a:spLocks noChangeArrowheads="1"/>
          </p:cNvSpPr>
          <p:nvPr/>
        </p:nvSpPr>
        <p:spPr bwMode="auto">
          <a:xfrm>
            <a:off x="82378" y="2889066"/>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sp>
        <p:nvSpPr>
          <p:cNvPr id="12" name="Rectangle 10"/>
          <p:cNvSpPr>
            <a:spLocks noChangeArrowheads="1"/>
          </p:cNvSpPr>
          <p:nvPr/>
        </p:nvSpPr>
        <p:spPr bwMode="auto">
          <a:xfrm>
            <a:off x="76927" y="2290258"/>
            <a:ext cx="9417963" cy="207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Periódica</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Índice de Revistas Latinoamericanas en Ciencias</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5"/>
              </a:rPr>
              <a:t>http://periodica.unam.mx</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Base de datos bibliográfica de </a:t>
            </a:r>
            <a:r>
              <a:rPr kumimoji="0" lang="es-MX" altLang="es-MX" sz="1100" b="0" i="0" u="sng"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artículos</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publicados en revistas publicadas en América Latina y el Caribe</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en todas las áreas de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Ciencias Exactas</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Naturales</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y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Biomédicas</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Los registros bibliográficos pueden incluir enlaces </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al texto completo de los artículos. Los enlaces son de dos tipos: 1) al sitio de la revista electrónica y</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 al repositorio HEVILA de la DGB</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Año de inicio: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1978</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No. de registros: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385,180</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9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 jun 16)</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No. de enlaces a texto completo: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121,280</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9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 jun 16)</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No. de enlaces a texto completo en HEVILA:      	</a:t>
            </a:r>
            <a:r>
              <a:rPr kumimoji="0" lang="es-MX" altLang="es-MX" sz="1100" b="0"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8,880</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9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(14 jun 16)</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No. de analistas documentales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2016</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[vs.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2004</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a:t>
            </a: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analistas –incluyendo honorarios]		</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pic>
        <p:nvPicPr>
          <p:cNvPr id="14348" name="Imagen 6"/>
          <p:cNvPicPr>
            <a:picLocks noChangeAspect="1" noChangeArrowheads="1"/>
          </p:cNvPicPr>
          <p:nvPr/>
        </p:nvPicPr>
        <p:blipFill>
          <a:blip r:embed="rId6">
            <a:extLst>
              <a:ext uri="{28A0092B-C50C-407E-A947-70E740481C1C}">
                <a14:useLocalDpi xmlns:a14="http://schemas.microsoft.com/office/drawing/2010/main" val="0"/>
              </a:ext>
            </a:extLst>
          </a:blip>
          <a:srcRect l="4298" t="11053" r="75241" b="71521"/>
          <a:stretch>
            <a:fillRect/>
          </a:stretch>
        </p:blipFill>
        <p:spPr bwMode="auto">
          <a:xfrm>
            <a:off x="10000736" y="5460181"/>
            <a:ext cx="1771650" cy="8572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a:spLocks noChangeArrowheads="1"/>
          </p:cNvSpPr>
          <p:nvPr/>
        </p:nvSpPr>
        <p:spPr bwMode="auto">
          <a:xfrm>
            <a:off x="82377" y="4222799"/>
            <a:ext cx="941796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HEVILA </a:t>
            </a:r>
            <a:r>
              <a:rPr kumimoji="0" lang="es-MX" altLang="es-MX" sz="12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MX" altLang="es-MX"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Hemeroteca Virtual Latinoamericana        </a:t>
            </a:r>
            <a:r>
              <a:rPr kumimoji="0" lang="es-MX" altLang="es-MX" sz="11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Repositorio de revistas electrónicas en texto completo resguardadas en servidor de la DGB. </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Este repositorio ofrece enlaces estables al texto completo para los registros de Clase y Periódica</a:t>
            </a:r>
          </a:p>
          <a:p>
            <a:r>
              <a:rPr lang="es-MX" sz="1100" dirty="0" smtClean="0"/>
              <a:t>	Año </a:t>
            </a:r>
            <a:r>
              <a:rPr lang="es-MX" sz="1100" dirty="0"/>
              <a:t>de inicio</a:t>
            </a:r>
            <a:r>
              <a:rPr lang="es-MX" sz="1100" dirty="0" smtClean="0"/>
              <a:t>:</a:t>
            </a:r>
            <a:r>
              <a:rPr lang="es-MX" sz="1100" dirty="0"/>
              <a:t>			</a:t>
            </a:r>
            <a:r>
              <a:rPr lang="es-MX" sz="1100" b="1" dirty="0"/>
              <a:t>2007</a:t>
            </a:r>
            <a:endParaRPr lang="es-MX" sz="1100" dirty="0"/>
          </a:p>
          <a:p>
            <a:r>
              <a:rPr lang="es-MX" sz="1100" dirty="0"/>
              <a:t>	No. de fascículos</a:t>
            </a:r>
            <a:r>
              <a:rPr lang="es-MX" sz="1100" dirty="0" smtClean="0"/>
              <a:t>:     	</a:t>
            </a:r>
            <a:r>
              <a:rPr lang="es-MX" sz="1100" dirty="0"/>
              <a:t>	</a:t>
            </a:r>
            <a:r>
              <a:rPr lang="es-MX" sz="1100" b="1" dirty="0" smtClean="0"/>
              <a:t>421</a:t>
            </a:r>
            <a:r>
              <a:rPr lang="es-MX" sz="1100" dirty="0" smtClean="0"/>
              <a:t>   </a:t>
            </a:r>
            <a:r>
              <a:rPr lang="es-MX" sz="1100" dirty="0"/>
              <a:t>(14 jun 16)					</a:t>
            </a:r>
          </a:p>
          <a:p>
            <a:r>
              <a:rPr lang="es-MX" sz="1100" dirty="0"/>
              <a:t>	No. de documentos (PDF)                                     </a:t>
            </a:r>
            <a:r>
              <a:rPr lang="es-MX" sz="1100" dirty="0" smtClean="0"/>
              <a:t>	</a:t>
            </a:r>
            <a:r>
              <a:rPr lang="es-MX" sz="1100" b="1" dirty="0" smtClean="0"/>
              <a:t>33,703</a:t>
            </a:r>
            <a:r>
              <a:rPr lang="es-MX" sz="1100" dirty="0" smtClean="0"/>
              <a:t>  </a:t>
            </a:r>
            <a:r>
              <a:rPr lang="es-MX" sz="1100" dirty="0"/>
              <a:t>(14 jun 16</a:t>
            </a:r>
            <a:r>
              <a:rPr lang="es-MX" sz="1100" dirty="0" smtClean="0"/>
              <a:t>)</a:t>
            </a:r>
            <a:endParaRPr kumimoji="0" lang="es-MX" altLang="es-MX"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3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s-MX"/>
          </a:p>
        </p:txBody>
      </p:sp>
      <p:sp>
        <p:nvSpPr>
          <p:cNvPr id="18" name="CuadroTexto 17"/>
          <p:cNvSpPr txBox="1"/>
          <p:nvPr/>
        </p:nvSpPr>
        <p:spPr>
          <a:xfrm>
            <a:off x="76927" y="5499721"/>
            <a:ext cx="6573795" cy="1215717"/>
          </a:xfrm>
          <a:prstGeom prst="rect">
            <a:avLst/>
          </a:prstGeom>
          <a:noFill/>
        </p:spPr>
        <p:txBody>
          <a:bodyPr wrap="square" rtlCol="0">
            <a:spAutoFit/>
          </a:bodyPr>
          <a:lstStyle/>
          <a:p>
            <a:r>
              <a:rPr lang="es-MX" sz="1100" dirty="0"/>
              <a:t>• </a:t>
            </a:r>
            <a:r>
              <a:rPr lang="es-MX" sz="1100" b="1" dirty="0"/>
              <a:t>BIBLAT </a:t>
            </a:r>
            <a:r>
              <a:rPr lang="es-MX" sz="1100" dirty="0"/>
              <a:t>– </a:t>
            </a:r>
            <a:r>
              <a:rPr lang="es-MX" sz="1100" b="1" dirty="0"/>
              <a:t>Bibliografía Latinoamericana 			 </a:t>
            </a:r>
            <a:r>
              <a:rPr lang="es-MX" sz="1100" b="1" u="sng" dirty="0">
                <a:hlinkClick r:id="rId7"/>
              </a:rPr>
              <a:t>http://biblat.unam.mx</a:t>
            </a:r>
            <a:endParaRPr lang="es-MX" sz="1100" dirty="0"/>
          </a:p>
          <a:p>
            <a:r>
              <a:rPr lang="es-MX" sz="1100" dirty="0"/>
              <a:t>Portal interoperable con los </a:t>
            </a:r>
            <a:r>
              <a:rPr lang="es-MX" sz="1100" dirty="0" err="1"/>
              <a:t>metabuscadores</a:t>
            </a:r>
            <a:r>
              <a:rPr lang="es-MX" sz="1100" dirty="0"/>
              <a:t> de Internet para los registros de Clase y Periódica. </a:t>
            </a:r>
          </a:p>
          <a:p>
            <a:r>
              <a:rPr lang="es-MX" sz="1100" dirty="0"/>
              <a:t>Portal de indicadores de producción y </a:t>
            </a:r>
            <a:r>
              <a:rPr lang="es-MX" sz="1100" dirty="0" err="1"/>
              <a:t>bibliométricos</a:t>
            </a:r>
            <a:r>
              <a:rPr lang="es-MX" sz="1100" dirty="0"/>
              <a:t> extraídos de Clase y Periódica. </a:t>
            </a:r>
          </a:p>
          <a:p>
            <a:r>
              <a:rPr lang="es-MX" sz="1100" dirty="0"/>
              <a:t>	Año de inicio:			</a:t>
            </a:r>
            <a:r>
              <a:rPr lang="es-MX" sz="1100" b="1" dirty="0"/>
              <a:t>2010</a:t>
            </a:r>
            <a:endParaRPr lang="es-MX" sz="1100" dirty="0"/>
          </a:p>
          <a:p>
            <a:r>
              <a:rPr lang="es-MX" sz="1100" b="1" dirty="0"/>
              <a:t>	</a:t>
            </a:r>
            <a:r>
              <a:rPr lang="es-MX" sz="1100" dirty="0"/>
              <a:t>No. de indicadores:	</a:t>
            </a:r>
            <a:r>
              <a:rPr lang="es-MX" sz="1100" dirty="0" smtClean="0"/>
              <a:t>	</a:t>
            </a:r>
            <a:r>
              <a:rPr lang="es-MX" sz="1100" b="1" dirty="0" smtClean="0"/>
              <a:t>10 </a:t>
            </a:r>
            <a:r>
              <a:rPr lang="es-MX" sz="1100" dirty="0"/>
              <a:t>indicadores / </a:t>
            </a:r>
            <a:r>
              <a:rPr lang="es-MX" sz="1100" b="1" dirty="0"/>
              <a:t>20 </a:t>
            </a:r>
            <a:r>
              <a:rPr lang="es-MX" sz="1100" dirty="0"/>
              <a:t>frecuencias</a:t>
            </a:r>
          </a:p>
          <a:p>
            <a:endParaRPr lang="es-MX" dirty="0"/>
          </a:p>
        </p:txBody>
      </p:sp>
      <p:sp>
        <p:nvSpPr>
          <p:cNvPr id="19" name="Llamada rectangular redondeada 18"/>
          <p:cNvSpPr/>
          <p:nvPr/>
        </p:nvSpPr>
        <p:spPr>
          <a:xfrm rot="5400000">
            <a:off x="7511262" y="3586898"/>
            <a:ext cx="1141346" cy="2684302"/>
          </a:xfrm>
          <a:prstGeom prst="wedgeRoundRectCallout">
            <a:avLst>
              <a:gd name="adj1" fmla="val -22157"/>
              <a:gd name="adj2" fmla="val 83706"/>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MX"/>
          </a:p>
        </p:txBody>
      </p:sp>
      <p:sp>
        <p:nvSpPr>
          <p:cNvPr id="20" name="CuadroTexto 19"/>
          <p:cNvSpPr txBox="1"/>
          <p:nvPr/>
        </p:nvSpPr>
        <p:spPr>
          <a:xfrm>
            <a:off x="6950075" y="4514335"/>
            <a:ext cx="2474011" cy="738664"/>
          </a:xfrm>
          <a:prstGeom prst="rect">
            <a:avLst/>
          </a:prstGeom>
          <a:noFill/>
        </p:spPr>
        <p:txBody>
          <a:bodyPr wrap="square" rtlCol="0">
            <a:spAutoFit/>
          </a:bodyPr>
          <a:lstStyle/>
          <a:p>
            <a:r>
              <a:rPr lang="es-MX" sz="1400" b="1" dirty="0" smtClean="0"/>
              <a:t>HEVILA</a:t>
            </a:r>
            <a:r>
              <a:rPr lang="es-MX" sz="1400" dirty="0" smtClean="0"/>
              <a:t> convirtió a </a:t>
            </a:r>
            <a:r>
              <a:rPr lang="es-MX" sz="1400" b="1" dirty="0" smtClean="0"/>
              <a:t>CLASE</a:t>
            </a:r>
            <a:r>
              <a:rPr lang="es-MX" sz="1400" dirty="0" smtClean="0"/>
              <a:t> y </a:t>
            </a:r>
            <a:r>
              <a:rPr lang="es-MX" sz="1400" b="1" dirty="0" smtClean="0"/>
              <a:t>PERIÓDICA</a:t>
            </a:r>
            <a:r>
              <a:rPr lang="es-MX" sz="1400" dirty="0" smtClean="0"/>
              <a:t> en repositorios con textos completos</a:t>
            </a:r>
            <a:endParaRPr lang="es-MX" sz="1400" dirty="0"/>
          </a:p>
        </p:txBody>
      </p:sp>
    </p:spTree>
    <p:extLst>
      <p:ext uri="{BB962C8B-B14F-4D97-AF65-F5344CB8AC3E}">
        <p14:creationId xmlns:p14="http://schemas.microsoft.com/office/powerpoint/2010/main" val="2828468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20249" t="17198" r="20796" b="10497"/>
          <a:stretch/>
        </p:blipFill>
        <p:spPr>
          <a:xfrm>
            <a:off x="1310184" y="0"/>
            <a:ext cx="9894627" cy="6826041"/>
          </a:xfrm>
          <a:prstGeom prst="rect">
            <a:avLst/>
          </a:prstGeom>
        </p:spPr>
      </p:pic>
    </p:spTree>
    <p:extLst>
      <p:ext uri="{BB962C8B-B14F-4D97-AF65-F5344CB8AC3E}">
        <p14:creationId xmlns:p14="http://schemas.microsoft.com/office/powerpoint/2010/main" val="3545702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484641188"/>
              </p:ext>
            </p:extLst>
          </p:nvPr>
        </p:nvGraphicFramePr>
        <p:xfrm>
          <a:off x="489099" y="404036"/>
          <a:ext cx="8463516" cy="6326373"/>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n 4"/>
          <p:cNvPicPr>
            <a:picLocks noChangeAspect="1"/>
          </p:cNvPicPr>
          <p:nvPr/>
        </p:nvPicPr>
        <p:blipFill rotWithShape="1">
          <a:blip r:embed="rId3"/>
          <a:srcRect l="43048" t="64620" r="43465" b="14327"/>
          <a:stretch/>
        </p:blipFill>
        <p:spPr>
          <a:xfrm>
            <a:off x="9532593" y="639454"/>
            <a:ext cx="1718213" cy="1508675"/>
          </a:xfrm>
          <a:prstGeom prst="rect">
            <a:avLst/>
          </a:prstGeom>
        </p:spPr>
      </p:pic>
      <p:sp>
        <p:nvSpPr>
          <p:cNvPr id="6" name="CuadroTexto 5"/>
          <p:cNvSpPr txBox="1"/>
          <p:nvPr/>
        </p:nvSpPr>
        <p:spPr>
          <a:xfrm>
            <a:off x="9171543" y="2328861"/>
            <a:ext cx="2440314" cy="3416320"/>
          </a:xfrm>
          <a:prstGeom prst="rect">
            <a:avLst/>
          </a:prstGeom>
          <a:solidFill>
            <a:srgbClr val="FFC000"/>
          </a:solidFill>
          <a:scene3d>
            <a:camera prst="orthographicFront"/>
            <a:lightRig rig="threePt" dir="t"/>
          </a:scene3d>
          <a:sp3d>
            <a:bevelT/>
          </a:sp3d>
        </p:spPr>
        <p:txBody>
          <a:bodyPr wrap="square" rtlCol="0">
            <a:spAutoFit/>
          </a:bodyPr>
          <a:lstStyle/>
          <a:p>
            <a:pPr algn="ctr"/>
            <a:r>
              <a:rPr lang="es-MX" sz="2000" dirty="0" smtClean="0"/>
              <a:t>Aumento el número de títulos indizados</a:t>
            </a:r>
          </a:p>
          <a:p>
            <a:pPr algn="ctr"/>
            <a:r>
              <a:rPr lang="es-MX" sz="2000" dirty="0" smtClean="0"/>
              <a:t>vs</a:t>
            </a:r>
            <a:endParaRPr lang="es-MX" sz="2000" dirty="0"/>
          </a:p>
          <a:p>
            <a:pPr algn="ctr"/>
            <a:r>
              <a:rPr lang="es-MX" sz="2000" dirty="0" smtClean="0"/>
              <a:t>Reducción del número de analistas</a:t>
            </a:r>
          </a:p>
          <a:p>
            <a:endParaRPr lang="es-MX" sz="2000" dirty="0"/>
          </a:p>
          <a:p>
            <a:pPr algn="ctr"/>
            <a:r>
              <a:rPr lang="es-MX" sz="2000" dirty="0" smtClean="0"/>
              <a:t>Dependencia cada vez mayor del Servicio Social</a:t>
            </a:r>
          </a:p>
          <a:p>
            <a:pPr algn="ctr"/>
            <a:r>
              <a:rPr lang="es-MX" dirty="0" smtClean="0"/>
              <a:t>(requiere capacitación y sólo dura 6 meses)</a:t>
            </a:r>
            <a:endParaRPr lang="es-MX" dirty="0"/>
          </a:p>
        </p:txBody>
      </p:sp>
    </p:spTree>
    <p:extLst>
      <p:ext uri="{BB962C8B-B14F-4D97-AF65-F5344CB8AC3E}">
        <p14:creationId xmlns:p14="http://schemas.microsoft.com/office/powerpoint/2010/main" val="4016917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5000</TotalTime>
  <Words>3054</Words>
  <Application>Microsoft Office PowerPoint</Application>
  <PresentationFormat>Panorámica</PresentationFormat>
  <Paragraphs>779</Paragraphs>
  <Slides>60</Slides>
  <Notes>2</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0</vt:i4>
      </vt:variant>
      <vt:variant>
        <vt:lpstr>Títulos de diapositiva</vt:lpstr>
      </vt:variant>
      <vt:variant>
        <vt:i4>60</vt:i4>
      </vt:variant>
    </vt:vector>
  </HeadingPairs>
  <TitlesOfParts>
    <vt:vector size="67" baseType="lpstr">
      <vt:lpstr>Arial</vt:lpstr>
      <vt:lpstr>Calibri</vt:lpstr>
      <vt:lpstr>Calibri Light</vt:lpstr>
      <vt:lpstr>Century</vt:lpstr>
      <vt:lpstr>Times New Roman</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Retos y oportunidades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Retos y oportunidades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SCIELO</dc:creator>
  <cp:lastModifiedBy>ANTONIO</cp:lastModifiedBy>
  <cp:revision>232</cp:revision>
  <cp:lastPrinted>2016-08-22T21:55:36Z</cp:lastPrinted>
  <dcterms:created xsi:type="dcterms:W3CDTF">2014-09-04T18:19:31Z</dcterms:created>
  <dcterms:modified xsi:type="dcterms:W3CDTF">2016-08-22T22:20:21Z</dcterms:modified>
</cp:coreProperties>
</file>