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77" r:id="rId5"/>
    <p:sldId id="289" r:id="rId6"/>
    <p:sldId id="278" r:id="rId7"/>
    <p:sldId id="279" r:id="rId8"/>
    <p:sldId id="280" r:id="rId9"/>
    <p:sldId id="281" r:id="rId10"/>
    <p:sldId id="260" r:id="rId11"/>
    <p:sldId id="282" r:id="rId12"/>
    <p:sldId id="283" r:id="rId13"/>
    <p:sldId id="284" r:id="rId14"/>
    <p:sldId id="285" r:id="rId15"/>
    <p:sldId id="286" r:id="rId16"/>
    <p:sldId id="263" r:id="rId17"/>
    <p:sldId id="287" r:id="rId18"/>
    <p:sldId id="288" r:id="rId19"/>
    <p:sldId id="264" r:id="rId20"/>
    <p:sldId id="267" r:id="rId21"/>
    <p:sldId id="268" r:id="rId22"/>
    <p:sldId id="269" r:id="rId23"/>
    <p:sldId id="270" r:id="rId24"/>
    <p:sldId id="271" r:id="rId25"/>
    <p:sldId id="272" r:id="rId26"/>
    <p:sldId id="275" r:id="rId27"/>
    <p:sldId id="273" r:id="rId28"/>
    <p:sldId id="276" r:id="rId29"/>
    <p:sldId id="274" r:id="rId30"/>
    <p:sldId id="290" r:id="rId3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E2050-C64A-6744-B93B-D0AD5AA0D75A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90B36-B4C2-144F-8FAF-8499DECA75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1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Es un portal especializado en revistas científicas y académicas publicadas en América Latina y el Caribe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90B36-B4C2-144F-8FAF-8499DECA751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80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89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66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16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43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74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3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11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25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55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D7A0-EFE7-8741-940A-DB24BC15699B}" type="datetimeFigureOut">
              <a:rPr lang="es-ES" smtClean="0"/>
              <a:t>26/02/15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5CE19-0EAE-B345-88AD-169767CFDDA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64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3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iblat.unam.mx" TargetMode="External"/><Relationship Id="rId4" Type="http://schemas.openxmlformats.org/officeDocument/2006/relationships/hyperlink" Target="mailto:biblat@dgb.unam.mx" TargetMode="External"/><Relationship Id="rId5" Type="http://schemas.openxmlformats.org/officeDocument/2006/relationships/hyperlink" Target="http://biblat.unam.mx/scielo/indicadore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Verdana"/>
                <a:cs typeface="Verdana"/>
              </a:rPr>
              <a:t>¿Qué es BIBLAT?</a:t>
            </a:r>
            <a:endParaRPr lang="es-ES" sz="3600" dirty="0">
              <a:latin typeface="Verdana"/>
              <a:cs typeface="Verdana"/>
            </a:endParaRPr>
          </a:p>
        </p:txBody>
      </p:sp>
      <p:pic>
        <p:nvPicPr>
          <p:cNvPr id="5" name="Imagen 4" descr="biblat-dgb-un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10" name="Imagen 9" descr="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" y="976357"/>
            <a:ext cx="6709410" cy="52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iblat-dgb-un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6" name="Imagen 5" descr="banners_frecuenci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4"/>
            <a:ext cx="9144000" cy="2209800"/>
          </a:xfrm>
          <a:prstGeom prst="rect">
            <a:avLst/>
          </a:prstGeom>
        </p:spPr>
      </p:pic>
      <p:pic>
        <p:nvPicPr>
          <p:cNvPr id="7" name="Imagen 6" descr="frecuenci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14" y="1883308"/>
            <a:ext cx="5583174" cy="4229481"/>
          </a:xfrm>
          <a:prstGeom prst="rect">
            <a:avLst/>
          </a:prstGeom>
        </p:spPr>
      </p:pic>
      <p:pic>
        <p:nvPicPr>
          <p:cNvPr id="8" name="Imagen 7" descr="logoClase_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" y="2796298"/>
            <a:ext cx="1270000" cy="1028700"/>
          </a:xfrm>
          <a:prstGeom prst="rect">
            <a:avLst/>
          </a:prstGeom>
        </p:spPr>
      </p:pic>
      <p:pic>
        <p:nvPicPr>
          <p:cNvPr id="9" name="Imagen 8" descr="logoPeriodica_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" y="4293194"/>
            <a:ext cx="1270000" cy="641350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1474427" y="3387029"/>
            <a:ext cx="1722597" cy="32117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1474427" y="4293196"/>
            <a:ext cx="1722597" cy="378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iblat-dgb-un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6" name="Imagen 5" descr="banners_frecuenci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4"/>
            <a:ext cx="9144000" cy="2209800"/>
          </a:xfrm>
          <a:prstGeom prst="rect">
            <a:avLst/>
          </a:prstGeom>
        </p:spPr>
      </p:pic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2220414"/>
            <a:ext cx="8229600" cy="3905749"/>
          </a:xfrm>
        </p:spPr>
        <p:txBody>
          <a:bodyPr/>
          <a:lstStyle/>
          <a:p>
            <a:r>
              <a:rPr lang="es-ES" sz="2600" dirty="0" smtClean="0">
                <a:latin typeface="Verdana"/>
                <a:cs typeface="Verdana"/>
              </a:rPr>
              <a:t>Autor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</a:t>
            </a:r>
            <a:r>
              <a:rPr lang="es-ES" sz="2600" dirty="0" smtClean="0">
                <a:latin typeface="Verdana"/>
                <a:cs typeface="Verdana"/>
              </a:rPr>
              <a:t>úmero de documentos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Número de coautorías</a:t>
            </a:r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5" name="Imagen 4" descr="frecuencia_aut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3891096"/>
            <a:ext cx="58547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4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banners_frecuenc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4"/>
            <a:ext cx="9144000" cy="2209800"/>
          </a:xfrm>
          <a:prstGeom prst="rect">
            <a:avLst/>
          </a:prstGeom>
        </p:spPr>
      </p:pic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2082354"/>
            <a:ext cx="8229600" cy="3905749"/>
          </a:xfrm>
        </p:spPr>
        <p:txBody>
          <a:bodyPr/>
          <a:lstStyle/>
          <a:p>
            <a:r>
              <a:rPr lang="es-ES" sz="2600" dirty="0" smtClean="0">
                <a:latin typeface="Verdana"/>
                <a:cs typeface="Verdana"/>
              </a:rPr>
              <a:t>Instituci</a:t>
            </a:r>
            <a:r>
              <a:rPr lang="es-ES" sz="2600" dirty="0" smtClean="0">
                <a:latin typeface="Verdana"/>
                <a:cs typeface="Verdana"/>
              </a:rPr>
              <a:t>ón</a:t>
            </a:r>
            <a:endParaRPr lang="es-ES" sz="2600" dirty="0" smtClean="0">
              <a:latin typeface="Verdana"/>
              <a:cs typeface="Verdana"/>
            </a:endParaRP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</a:t>
            </a:r>
            <a:r>
              <a:rPr lang="es-ES" sz="2600" dirty="0" smtClean="0">
                <a:latin typeface="Verdana"/>
                <a:cs typeface="Verdana"/>
              </a:rPr>
              <a:t>úmero de documentos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Número de revistas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Número de autores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Número países de la revista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Número de instituciones coautoras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2" name="Imagen 1" descr="frecuencia_intituc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9744"/>
            <a:ext cx="9144000" cy="1438382"/>
          </a:xfrm>
          <a:prstGeom prst="rect">
            <a:avLst/>
          </a:prstGeom>
        </p:spPr>
      </p:pic>
      <p:pic>
        <p:nvPicPr>
          <p:cNvPr id="7" name="Imagen 6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5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banners_frecuenc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4"/>
            <a:ext cx="9144000" cy="2209800"/>
          </a:xfrm>
          <a:prstGeom prst="rect">
            <a:avLst/>
          </a:prstGeom>
        </p:spPr>
      </p:pic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2248026"/>
            <a:ext cx="8229600" cy="3905749"/>
          </a:xfrm>
        </p:spPr>
        <p:txBody>
          <a:bodyPr/>
          <a:lstStyle/>
          <a:p>
            <a:r>
              <a:rPr lang="es-ES" sz="2600" dirty="0" smtClean="0">
                <a:latin typeface="Verdana"/>
                <a:cs typeface="Verdana"/>
              </a:rPr>
              <a:t>Pa</a:t>
            </a:r>
            <a:r>
              <a:rPr lang="es-ES" sz="2600" dirty="0" smtClean="0">
                <a:latin typeface="Verdana"/>
                <a:cs typeface="Verdana"/>
              </a:rPr>
              <a:t>ís de afiliación</a:t>
            </a:r>
            <a:endParaRPr lang="es-ES" sz="2600" dirty="0" smtClean="0">
              <a:latin typeface="Verdana"/>
              <a:cs typeface="Verdana"/>
            </a:endParaRP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</a:t>
            </a:r>
            <a:r>
              <a:rPr lang="es-ES" sz="2600" dirty="0" smtClean="0">
                <a:latin typeface="Verdana"/>
                <a:cs typeface="Verdana"/>
              </a:rPr>
              <a:t>úmero de documentos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Número de instituciones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Número de países de afiliación coautores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7" name="Imagen 6" descr="biblat-dgb-un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3" name="Imagen 2" descr="frecuencia_afiliac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1596"/>
            <a:ext cx="9144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0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banners_frecuenc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4"/>
            <a:ext cx="9144000" cy="2209800"/>
          </a:xfrm>
          <a:prstGeom prst="rect">
            <a:avLst/>
          </a:prstGeom>
        </p:spPr>
      </p:pic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2234220"/>
            <a:ext cx="8229600" cy="3905749"/>
          </a:xfrm>
        </p:spPr>
        <p:txBody>
          <a:bodyPr/>
          <a:lstStyle/>
          <a:p>
            <a:r>
              <a:rPr lang="es-ES" sz="2600" dirty="0" smtClean="0">
                <a:latin typeface="Verdana"/>
                <a:cs typeface="Verdana"/>
              </a:rPr>
              <a:t>Revista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</a:t>
            </a:r>
            <a:r>
              <a:rPr lang="es-ES" sz="2600" dirty="0" smtClean="0">
                <a:latin typeface="Verdana"/>
                <a:cs typeface="Verdana"/>
              </a:rPr>
              <a:t>úmero de documentos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Número de autores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Número de instituciones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Años de la revista en la colección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7" name="Imagen 6" descr="biblat-dgb-un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3" name="Imagen 2" descr="frecuencia_revis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37150"/>
            <a:ext cx="8382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0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banners_frecuenc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4"/>
            <a:ext cx="9144000" cy="2209800"/>
          </a:xfrm>
          <a:prstGeom prst="rect">
            <a:avLst/>
          </a:prstGeom>
        </p:spPr>
      </p:pic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2206608"/>
            <a:ext cx="8229600" cy="3905749"/>
          </a:xfrm>
        </p:spPr>
        <p:txBody>
          <a:bodyPr/>
          <a:lstStyle/>
          <a:p>
            <a:r>
              <a:rPr lang="es-ES" sz="2600" dirty="0" smtClean="0">
                <a:latin typeface="Verdana"/>
                <a:cs typeface="Verdana"/>
              </a:rPr>
              <a:t>Disciplina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</a:t>
            </a:r>
            <a:r>
              <a:rPr lang="es-ES" sz="2600" dirty="0" smtClean="0">
                <a:latin typeface="Verdana"/>
                <a:cs typeface="Verdana"/>
              </a:rPr>
              <a:t>úmero de revistas</a:t>
            </a:r>
            <a:endParaRPr lang="es-ES" sz="2600" dirty="0" smtClean="0">
              <a:latin typeface="Verdana"/>
              <a:cs typeface="Verdana"/>
            </a:endParaRP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</a:t>
            </a:r>
            <a:r>
              <a:rPr lang="es-ES" sz="2600" dirty="0" smtClean="0">
                <a:latin typeface="Verdana"/>
                <a:cs typeface="Verdana"/>
              </a:rPr>
              <a:t>úmero de documentos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Número de instituciones</a:t>
            </a:r>
          </a:p>
          <a:p>
            <a:pPr lvl="1"/>
            <a:r>
              <a:rPr lang="es-ES" sz="2600" dirty="0" smtClean="0">
                <a:latin typeface="Verdana"/>
                <a:cs typeface="Verdana"/>
              </a:rPr>
              <a:t>Número de países de la revista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7" name="Imagen 6" descr="biblat-dgb-un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2" name="Imagen 1" descr="frecuencia_discipli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30799"/>
            <a:ext cx="8382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2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nners_indicadores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8961120" cy="2209800"/>
          </a:xfrm>
          <a:prstGeom prst="rect">
            <a:avLst/>
          </a:prstGeom>
        </p:spPr>
      </p:pic>
      <p:pic>
        <p:nvPicPr>
          <p:cNvPr id="5" name="Imagen 4" descr="bradford_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1882800"/>
            <a:ext cx="7251700" cy="4165600"/>
          </a:xfrm>
          <a:prstGeom prst="rect">
            <a:avLst/>
          </a:prstGeom>
        </p:spPr>
      </p:pic>
      <p:pic>
        <p:nvPicPr>
          <p:cNvPr id="6" name="Imagen 5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2" name="Imagen 1" descr="indicadores_lis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" y="1836000"/>
            <a:ext cx="3606800" cy="2209800"/>
          </a:xfrm>
          <a:prstGeom prst="rect">
            <a:avLst/>
          </a:prstGeom>
        </p:spPr>
      </p:pic>
      <p:pic>
        <p:nvPicPr>
          <p:cNvPr id="7" name="Imagen 6" descr="indicadores_lis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" y="1283760"/>
            <a:ext cx="54102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4" name="Imagen 3" descr="scielo_indicado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033"/>
            <a:ext cx="9144000" cy="4632769"/>
          </a:xfrm>
          <a:prstGeom prst="rect">
            <a:avLst/>
          </a:prstGeom>
        </p:spPr>
      </p:pic>
      <p:pic>
        <p:nvPicPr>
          <p:cNvPr id="7" name="Imagen 6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043121" y="3851798"/>
            <a:ext cx="71008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900" dirty="0">
                <a:latin typeface="Arial"/>
                <a:cs typeface="Arial"/>
              </a:rPr>
              <a:t>http://scielo.org/php/level.php?lang=pt&amp;component=56&amp;item=27</a:t>
            </a:r>
            <a:endParaRPr lang="es-ES" sz="1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85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2" name="Imagen 1" descr="indicadores_scielo_x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000"/>
            <a:ext cx="9144000" cy="4339647"/>
          </a:xfrm>
          <a:prstGeom prst="rect">
            <a:avLst/>
          </a:prstGeom>
        </p:spPr>
      </p:pic>
      <p:pic>
        <p:nvPicPr>
          <p:cNvPr id="6" name="Imagen 5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3" name="Imagen 2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3" y="1962000"/>
            <a:ext cx="1931670" cy="1950720"/>
          </a:xfrm>
          <a:prstGeom prst="rect">
            <a:avLst/>
          </a:prstGeom>
        </p:spPr>
      </p:pic>
      <p:pic>
        <p:nvPicPr>
          <p:cNvPr id="28" name="Imagen 27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3" y="2252460"/>
            <a:ext cx="1931670" cy="1950720"/>
          </a:xfrm>
          <a:prstGeom prst="rect">
            <a:avLst/>
          </a:prstGeom>
        </p:spPr>
      </p:pic>
      <p:pic>
        <p:nvPicPr>
          <p:cNvPr id="30" name="Imagen 29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73" y="2542920"/>
            <a:ext cx="1931670" cy="1950720"/>
          </a:xfrm>
          <a:prstGeom prst="rect">
            <a:avLst/>
          </a:prstGeom>
        </p:spPr>
      </p:pic>
      <p:pic>
        <p:nvPicPr>
          <p:cNvPr id="31" name="Imagen 30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23" y="2833380"/>
            <a:ext cx="1931670" cy="1950720"/>
          </a:xfrm>
          <a:prstGeom prst="rect">
            <a:avLst/>
          </a:prstGeom>
        </p:spPr>
      </p:pic>
      <p:pic>
        <p:nvPicPr>
          <p:cNvPr id="32" name="Imagen 31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73" y="3123840"/>
            <a:ext cx="1931670" cy="1950720"/>
          </a:xfrm>
          <a:prstGeom prst="rect">
            <a:avLst/>
          </a:prstGeom>
        </p:spPr>
      </p:pic>
      <p:pic>
        <p:nvPicPr>
          <p:cNvPr id="42" name="Imagen 41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18" y="1962534"/>
            <a:ext cx="1931670" cy="1950720"/>
          </a:xfrm>
          <a:prstGeom prst="rect">
            <a:avLst/>
          </a:prstGeom>
        </p:spPr>
      </p:pic>
      <p:pic>
        <p:nvPicPr>
          <p:cNvPr id="43" name="Imagen 42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68" y="2252994"/>
            <a:ext cx="1931670" cy="1950720"/>
          </a:xfrm>
          <a:prstGeom prst="rect">
            <a:avLst/>
          </a:prstGeom>
        </p:spPr>
      </p:pic>
      <p:pic>
        <p:nvPicPr>
          <p:cNvPr id="44" name="Imagen 43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18" y="2543454"/>
            <a:ext cx="1931670" cy="1950720"/>
          </a:xfrm>
          <a:prstGeom prst="rect">
            <a:avLst/>
          </a:prstGeom>
        </p:spPr>
      </p:pic>
      <p:pic>
        <p:nvPicPr>
          <p:cNvPr id="45" name="Imagen 44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68" y="2833914"/>
            <a:ext cx="1931670" cy="1950720"/>
          </a:xfrm>
          <a:prstGeom prst="rect">
            <a:avLst/>
          </a:prstGeom>
        </p:spPr>
      </p:pic>
      <p:pic>
        <p:nvPicPr>
          <p:cNvPr id="46" name="Imagen 45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18" y="3124374"/>
            <a:ext cx="1931670" cy="1950720"/>
          </a:xfrm>
          <a:prstGeom prst="rect">
            <a:avLst/>
          </a:prstGeom>
        </p:spPr>
      </p:pic>
      <p:pic>
        <p:nvPicPr>
          <p:cNvPr id="47" name="Imagen 46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73" y="1963068"/>
            <a:ext cx="1931670" cy="1950720"/>
          </a:xfrm>
          <a:prstGeom prst="rect">
            <a:avLst/>
          </a:prstGeom>
        </p:spPr>
      </p:pic>
      <p:pic>
        <p:nvPicPr>
          <p:cNvPr id="48" name="Imagen 47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23" y="2253528"/>
            <a:ext cx="1931670" cy="1950720"/>
          </a:xfrm>
          <a:prstGeom prst="rect">
            <a:avLst/>
          </a:prstGeom>
        </p:spPr>
      </p:pic>
      <p:pic>
        <p:nvPicPr>
          <p:cNvPr id="49" name="Imagen 48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73" y="2543988"/>
            <a:ext cx="1931670" cy="1950720"/>
          </a:xfrm>
          <a:prstGeom prst="rect">
            <a:avLst/>
          </a:prstGeom>
        </p:spPr>
      </p:pic>
      <p:pic>
        <p:nvPicPr>
          <p:cNvPr id="50" name="Imagen 49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23" y="2834448"/>
            <a:ext cx="1931670" cy="1950720"/>
          </a:xfrm>
          <a:prstGeom prst="rect">
            <a:avLst/>
          </a:prstGeom>
        </p:spPr>
      </p:pic>
      <p:pic>
        <p:nvPicPr>
          <p:cNvPr id="51" name="Imagen 50" descr="xl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73" y="3124908"/>
            <a:ext cx="193167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8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5" name="Imagen 4" descr="biblat-dgb-un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6" name="Imagen 5" descr="collection_ch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18" y="1719267"/>
            <a:ext cx="6671564" cy="4457446"/>
          </a:xfrm>
          <a:prstGeom prst="rect">
            <a:avLst/>
          </a:prstGeom>
        </p:spPr>
      </p:pic>
      <p:pic>
        <p:nvPicPr>
          <p:cNvPr id="2" name="Imagen 1" descr="indicadores_scielo_lis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18" y="1712818"/>
            <a:ext cx="3271520" cy="1664970"/>
          </a:xfrm>
          <a:prstGeom prst="rect">
            <a:avLst/>
          </a:prstGeom>
        </p:spPr>
      </p:pic>
      <p:pic>
        <p:nvPicPr>
          <p:cNvPr id="9" name="Imagen 8" descr="indicadores_scielo_lis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1296000"/>
            <a:ext cx="4907280" cy="2497455"/>
          </a:xfrm>
          <a:prstGeom prst="rect">
            <a:avLst/>
          </a:prstGeom>
        </p:spPr>
      </p:pic>
      <p:pic>
        <p:nvPicPr>
          <p:cNvPr id="10" name="Imagen 9" descr="indicadores_scielo_lista_s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0" y="1296557"/>
            <a:ext cx="4907280" cy="24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2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Clase_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4" y="22448"/>
            <a:ext cx="2540000" cy="2057400"/>
          </a:xfrm>
          <a:prstGeom prst="rect">
            <a:avLst/>
          </a:prstGeom>
        </p:spPr>
      </p:pic>
      <p:pic>
        <p:nvPicPr>
          <p:cNvPr id="5" name="Imagen 4" descr="biblat-dgb-un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6" name="Imagen 5" descr="referencia_cla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90" y="0"/>
            <a:ext cx="4766310" cy="584301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1691" y="2671664"/>
            <a:ext cx="39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Verdana"/>
                <a:cs typeface="Verdana"/>
              </a:rPr>
              <a:t>401,474  </a:t>
            </a:r>
            <a:r>
              <a:rPr lang="es-ES" dirty="0" smtClean="0">
                <a:latin typeface="Verdana"/>
                <a:cs typeface="Verdana"/>
              </a:rPr>
              <a:t>Registros bibliográficos</a:t>
            </a:r>
            <a:endParaRPr lang="es-ES" dirty="0">
              <a:latin typeface="Verdana"/>
              <a:cs typeface="Verdan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1029" y="3040996"/>
            <a:ext cx="415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Verdana"/>
                <a:cs typeface="Verdana"/>
              </a:rPr>
              <a:t> 92,143  Enlaces a texto </a:t>
            </a:r>
            <a:r>
              <a:rPr lang="es-ES" dirty="0" smtClean="0">
                <a:latin typeface="Verdana"/>
                <a:cs typeface="Verdana"/>
              </a:rPr>
              <a:t>completo</a:t>
            </a:r>
            <a:endParaRPr lang="es-ES" dirty="0">
              <a:latin typeface="Verdana"/>
              <a:cs typeface="Verdan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1469" y="3424134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Verdana"/>
                <a:cs typeface="Verdana"/>
              </a:rPr>
              <a:t> 1,921  Títulos</a:t>
            </a:r>
          </a:p>
        </p:txBody>
      </p:sp>
    </p:spTree>
    <p:extLst>
      <p:ext uri="{BB962C8B-B14F-4D97-AF65-F5344CB8AC3E}">
        <p14:creationId xmlns:p14="http://schemas.microsoft.com/office/powerpoint/2010/main" val="260099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9" name="Imagen 8" descr="indicadores-generales-revista-fascicul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936800"/>
            <a:ext cx="8641080" cy="4709160"/>
          </a:xfrm>
          <a:prstGeom prst="rect">
            <a:avLst/>
          </a:prstGeom>
        </p:spPr>
      </p:pic>
      <p:pic>
        <p:nvPicPr>
          <p:cNvPr id="10" name="Imagen 9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2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3" name="Imagen 2" descr="indicadores-generales-revista-articul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36801"/>
            <a:ext cx="8640000" cy="4708571"/>
          </a:xfrm>
          <a:prstGeom prst="rect">
            <a:avLst/>
          </a:prstGeom>
        </p:spPr>
      </p:pic>
      <p:pic>
        <p:nvPicPr>
          <p:cNvPr id="10" name="Imagen 9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1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4" name="Imagen 3" descr="indicadores-generales-revista-referenci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36800"/>
            <a:ext cx="8640000" cy="4708571"/>
          </a:xfrm>
          <a:prstGeom prst="rect">
            <a:avLst/>
          </a:prstGeom>
        </p:spPr>
      </p:pic>
      <p:pic>
        <p:nvPicPr>
          <p:cNvPr id="9" name="Imagen 8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1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4" name="Imagen 3" descr="indicadores-generales-revista-cit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36800"/>
            <a:ext cx="8640000" cy="4708571"/>
          </a:xfrm>
          <a:prstGeom prst="rect">
            <a:avLst/>
          </a:prstGeom>
        </p:spPr>
      </p:pic>
      <p:pic>
        <p:nvPicPr>
          <p:cNvPr id="9" name="Imagen 8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3" name="Imagen 2" descr="indicadores-generales-revista-factorImpac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36800"/>
            <a:ext cx="8640000" cy="4708571"/>
          </a:xfrm>
          <a:prstGeom prst="rect">
            <a:avLst/>
          </a:prstGeom>
        </p:spPr>
      </p:pic>
      <p:pic>
        <p:nvPicPr>
          <p:cNvPr id="7" name="Imagen 6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4" name="Imagen 3" descr="indicadores-generales-revista-indiceInmediate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936800"/>
            <a:ext cx="8641080" cy="4709160"/>
          </a:xfrm>
          <a:prstGeom prst="rect">
            <a:avLst/>
          </a:prstGeom>
        </p:spPr>
      </p:pic>
      <p:pic>
        <p:nvPicPr>
          <p:cNvPr id="9" name="Imagen 8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3" name="Imagen 2" descr="indicadores-generales-revista-indiceInmediatez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74763"/>
            <a:ext cx="8640000" cy="4708571"/>
          </a:xfrm>
          <a:prstGeom prst="rect">
            <a:avLst/>
          </a:prstGeom>
        </p:spPr>
      </p:pic>
      <p:pic>
        <p:nvPicPr>
          <p:cNvPr id="7" name="Imagen 6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3" name="Imagen 2" descr="indicadores-generales-revista-vidaMed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936800"/>
            <a:ext cx="8641080" cy="4709160"/>
          </a:xfrm>
          <a:prstGeom prst="rect">
            <a:avLst/>
          </a:prstGeom>
        </p:spPr>
      </p:pic>
      <p:pic>
        <p:nvPicPr>
          <p:cNvPr id="7" name="Imagen 6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2" name="Imagen 1" descr="indicadores-generales-revista-vidaMedia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36800"/>
            <a:ext cx="8640000" cy="4708571"/>
          </a:xfrm>
          <a:prstGeom prst="rect">
            <a:avLst/>
          </a:prstGeom>
        </p:spPr>
      </p:pic>
      <p:pic>
        <p:nvPicPr>
          <p:cNvPr id="6" name="Imagen 5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4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s_sciel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" y="15"/>
            <a:ext cx="8453323" cy="1891589"/>
          </a:xfrm>
          <a:prstGeom prst="rect">
            <a:avLst/>
          </a:prstGeom>
        </p:spPr>
      </p:pic>
      <p:pic>
        <p:nvPicPr>
          <p:cNvPr id="2" name="Imagen 1" descr="indicadores-generales-revista-ta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1702115"/>
            <a:ext cx="7251700" cy="4876800"/>
          </a:xfrm>
          <a:prstGeom prst="rect">
            <a:avLst/>
          </a:prstGeom>
        </p:spPr>
      </p:pic>
      <p:pic>
        <p:nvPicPr>
          <p:cNvPr id="6" name="Imagen 5" descr="biblat-dgb-un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Periodica_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" y="216000"/>
            <a:ext cx="2540000" cy="1282700"/>
          </a:xfrm>
          <a:prstGeom prst="rect">
            <a:avLst/>
          </a:prstGeom>
        </p:spPr>
      </p:pic>
      <p:pic>
        <p:nvPicPr>
          <p:cNvPr id="6" name="Imagen 5" descr="referencia_periodi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65" y="0"/>
            <a:ext cx="4826635" cy="59372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37886" y="2671664"/>
            <a:ext cx="39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Verdana"/>
                <a:cs typeface="Verdana"/>
              </a:rPr>
              <a:t>335,416  Registros bibliográficos</a:t>
            </a:r>
            <a:endParaRPr lang="es-ES" dirty="0">
              <a:latin typeface="Verdana"/>
              <a:cs typeface="Verdan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7069" y="3037251"/>
            <a:ext cx="415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Verdana"/>
                <a:cs typeface="Verdana"/>
              </a:rPr>
              <a:t> 74,328  Enlaces a texto </a:t>
            </a:r>
            <a:r>
              <a:rPr lang="es-ES" dirty="0" smtClean="0">
                <a:latin typeface="Verdana"/>
                <a:cs typeface="Verdana"/>
              </a:rPr>
              <a:t>completo</a:t>
            </a:r>
            <a:endParaRPr lang="es-ES" dirty="0">
              <a:latin typeface="Verdana"/>
              <a:cs typeface="Verdan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4125" y="3416965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Verdana"/>
                <a:cs typeface="Verdana"/>
              </a:rPr>
              <a:t> 1,615  Títulos</a:t>
            </a:r>
          </a:p>
        </p:txBody>
      </p:sp>
      <p:pic>
        <p:nvPicPr>
          <p:cNvPr id="7" name="Imagen 6" descr="solicitud_documen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90" y="0"/>
            <a:ext cx="5553620" cy="6858000"/>
          </a:xfrm>
          <a:prstGeom prst="rect">
            <a:avLst/>
          </a:prstGeom>
        </p:spPr>
      </p:pic>
      <p:pic>
        <p:nvPicPr>
          <p:cNvPr id="10" name="Imagen 9" descr="biblat-dgb-un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0"/>
            <a:ext cx="6217920" cy="280416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3064873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Verdana"/>
                <a:cs typeface="Verdana"/>
                <a:hlinkClick r:id="rId3"/>
              </a:rPr>
              <a:t>http://biblat.unam.mx</a:t>
            </a:r>
            <a:endParaRPr lang="es-ES" sz="2800" dirty="0" smtClean="0">
              <a:latin typeface="Verdana"/>
              <a:cs typeface="Verdana"/>
            </a:endParaRPr>
          </a:p>
          <a:p>
            <a:pPr algn="ctr"/>
            <a:r>
              <a:rPr lang="es-ES" sz="2800" dirty="0" smtClean="0">
                <a:latin typeface="Verdana"/>
                <a:cs typeface="Verdana"/>
              </a:rPr>
              <a:t/>
            </a:r>
            <a:br>
              <a:rPr lang="es-ES" sz="2800" dirty="0" smtClean="0">
                <a:latin typeface="Verdana"/>
                <a:cs typeface="Verdana"/>
              </a:rPr>
            </a:br>
            <a:r>
              <a:rPr lang="es-ES" sz="2800" dirty="0" smtClean="0">
                <a:latin typeface="Verdana"/>
                <a:cs typeface="Verdana"/>
                <a:hlinkClick r:id="rId4"/>
              </a:rPr>
              <a:t>biblat@dgb.unam.mx</a:t>
            </a:r>
            <a:endParaRPr lang="es-ES" sz="2800" dirty="0" smtClean="0">
              <a:latin typeface="Verdana"/>
              <a:cs typeface="Verdana"/>
            </a:endParaRPr>
          </a:p>
          <a:p>
            <a:pPr algn="ctr"/>
            <a:endParaRPr lang="es-ES" sz="2800" dirty="0">
              <a:latin typeface="Verdana"/>
              <a:cs typeface="Verdana"/>
            </a:endParaRPr>
          </a:p>
          <a:p>
            <a:pPr algn="ctr"/>
            <a:r>
              <a:rPr lang="es-ES" sz="2800" dirty="0" smtClean="0">
                <a:latin typeface="Verdana"/>
                <a:cs typeface="Verdana"/>
                <a:hlinkClick r:id="rId5"/>
              </a:rPr>
              <a:t>http://biblat.unam.mx/scielo/indicadores</a:t>
            </a:r>
            <a:endParaRPr lang="es-ES" sz="2800" dirty="0" smtClean="0">
              <a:latin typeface="Verdana"/>
              <a:cs typeface="Verdana"/>
            </a:endParaRPr>
          </a:p>
          <a:p>
            <a:pPr algn="ctr"/>
            <a:endParaRPr lang="es-ES" sz="2800" dirty="0" smtClean="0">
              <a:latin typeface="Arial"/>
              <a:cs typeface="Arial"/>
            </a:endParaRPr>
          </a:p>
          <a:p>
            <a:pPr algn="ctr"/>
            <a:endParaRPr lang="es-E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95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iblat-dgb-un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6" name="Imagen 5" descr="search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653"/>
            <a:ext cx="9144000" cy="672883"/>
          </a:xfrm>
          <a:prstGeom prst="rect">
            <a:avLst/>
          </a:prstGeom>
        </p:spPr>
      </p:pic>
      <p:pic>
        <p:nvPicPr>
          <p:cNvPr id="7" name="Imagen 6" descr="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632"/>
            <a:ext cx="9144000" cy="1468038"/>
          </a:xfrm>
          <a:prstGeom prst="rect">
            <a:avLst/>
          </a:prstGeom>
        </p:spPr>
      </p:pic>
      <p:pic>
        <p:nvPicPr>
          <p:cNvPr id="8" name="Imagen 7" descr="search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00" y="3387202"/>
            <a:ext cx="5921248" cy="283464"/>
          </a:xfrm>
          <a:prstGeom prst="rect">
            <a:avLst/>
          </a:prstGeom>
        </p:spPr>
      </p:pic>
      <p:pic>
        <p:nvPicPr>
          <p:cNvPr id="3" name="Imagen 2" descr="search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" y="2275632"/>
            <a:ext cx="9144000" cy="2821923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Verdana"/>
                <a:cs typeface="Verdana"/>
              </a:rPr>
              <a:t>Buscador</a:t>
            </a:r>
            <a:endParaRPr lang="es-ES" sz="3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4981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iblat-dgb-un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6" name="Imagen 5" descr="search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653"/>
            <a:ext cx="9144000" cy="672883"/>
          </a:xfrm>
          <a:prstGeom prst="rect">
            <a:avLst/>
          </a:prstGeom>
        </p:spPr>
      </p:pic>
      <p:pic>
        <p:nvPicPr>
          <p:cNvPr id="9" name="Imagen 8" descr="advanced_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5288"/>
            <a:ext cx="9144000" cy="1487424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Verdana"/>
                <a:cs typeface="Verdana"/>
              </a:rPr>
              <a:t>Buscador</a:t>
            </a:r>
            <a:endParaRPr lang="es-ES" sz="3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119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iblat-dgb-un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4" name="Imagen 3" descr="search_resul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87"/>
            <a:ext cx="9144000" cy="4614863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Verdana"/>
                <a:cs typeface="Verdana"/>
              </a:rPr>
              <a:t>Buscador</a:t>
            </a:r>
            <a:endParaRPr lang="es-ES" sz="3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133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iblat-dgb-un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4" name="Imagen 3" descr="search_resu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800"/>
            <a:ext cx="9144000" cy="460771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Verdana"/>
                <a:cs typeface="Verdana"/>
              </a:rPr>
              <a:t>Buscador</a:t>
            </a:r>
            <a:endParaRPr lang="es-ES" sz="3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133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iblat-dgb-un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4" name="Imagen 3" descr="search_resul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800"/>
            <a:ext cx="9144000" cy="460771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Verdana"/>
                <a:cs typeface="Verdana"/>
              </a:rPr>
              <a:t>Buscador</a:t>
            </a:r>
            <a:endParaRPr lang="es-ES" sz="3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133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iblat-dgb-un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36" y="6184559"/>
            <a:ext cx="3329940" cy="685800"/>
          </a:xfrm>
          <a:prstGeom prst="rect">
            <a:avLst/>
          </a:prstGeom>
        </p:spPr>
      </p:pic>
      <p:pic>
        <p:nvPicPr>
          <p:cNvPr id="3" name="Imagen 2" descr="search_goo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800"/>
            <a:ext cx="9144000" cy="458628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Verdana"/>
                <a:cs typeface="Verdana"/>
              </a:rPr>
              <a:t>Buscador</a:t>
            </a:r>
            <a:endParaRPr lang="es-ES" sz="3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9903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152</Words>
  <Application>Microsoft Macintosh PowerPoint</Application>
  <PresentationFormat>Presentación en pantalla (4:3)</PresentationFormat>
  <Paragraphs>52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¿Qué es BIBLAT?</vt:lpstr>
      <vt:lpstr>Presentación de PowerPoint</vt:lpstr>
      <vt:lpstr>Presentación de PowerPoint</vt:lpstr>
      <vt:lpstr>Buscador</vt:lpstr>
      <vt:lpstr>Buscador</vt:lpstr>
      <vt:lpstr>Buscador</vt:lpstr>
      <vt:lpstr>Buscador</vt:lpstr>
      <vt:lpstr>Buscador</vt:lpstr>
      <vt:lpstr>Buscador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Rendon</dc:creator>
  <cp:lastModifiedBy>Arturo Rendon</cp:lastModifiedBy>
  <cp:revision>42</cp:revision>
  <dcterms:created xsi:type="dcterms:W3CDTF">2015-02-23T16:00:33Z</dcterms:created>
  <dcterms:modified xsi:type="dcterms:W3CDTF">2015-02-26T23:14:01Z</dcterms:modified>
</cp:coreProperties>
</file>