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47.jp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hartEx1.xml" ContentType="application/vnd.ms-office.chartex+xml"/>
  <Override PartName="/ppt/charts/chartEx2.xml" ContentType="application/vnd.ms-office.chartex+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346" r:id="rId2"/>
    <p:sldId id="283" r:id="rId3"/>
    <p:sldId id="348" r:id="rId4"/>
    <p:sldId id="350" r:id="rId5"/>
    <p:sldId id="349" r:id="rId6"/>
    <p:sldId id="360" r:id="rId7"/>
    <p:sldId id="361" r:id="rId8"/>
    <p:sldId id="351" r:id="rId9"/>
    <p:sldId id="413" r:id="rId10"/>
    <p:sldId id="363" r:id="rId11"/>
    <p:sldId id="364" r:id="rId12"/>
    <p:sldId id="362" r:id="rId13"/>
    <p:sldId id="320" r:id="rId14"/>
    <p:sldId id="365" r:id="rId15"/>
    <p:sldId id="352" r:id="rId16"/>
    <p:sldId id="334" r:id="rId17"/>
    <p:sldId id="367" r:id="rId18"/>
    <p:sldId id="368" r:id="rId19"/>
    <p:sldId id="369" r:id="rId20"/>
    <p:sldId id="415" r:id="rId21"/>
    <p:sldId id="381" r:id="rId22"/>
    <p:sldId id="382" r:id="rId23"/>
    <p:sldId id="403" r:id="rId24"/>
    <p:sldId id="404" r:id="rId25"/>
    <p:sldId id="405" r:id="rId26"/>
    <p:sldId id="406" r:id="rId27"/>
    <p:sldId id="407" r:id="rId28"/>
    <p:sldId id="388" r:id="rId29"/>
    <p:sldId id="389" r:id="rId30"/>
    <p:sldId id="390" r:id="rId31"/>
    <p:sldId id="393" r:id="rId32"/>
    <p:sldId id="394" r:id="rId33"/>
    <p:sldId id="395" r:id="rId34"/>
    <p:sldId id="396" r:id="rId35"/>
    <p:sldId id="397" r:id="rId36"/>
    <p:sldId id="398" r:id="rId37"/>
    <p:sldId id="399" r:id="rId38"/>
    <p:sldId id="400" r:id="rId39"/>
    <p:sldId id="401" r:id="rId40"/>
    <p:sldId id="410" r:id="rId41"/>
    <p:sldId id="411" r:id="rId42"/>
    <p:sldId id="412" r:id="rId43"/>
    <p:sldId id="419" r:id="rId44"/>
    <p:sldId id="432" r:id="rId45"/>
    <p:sldId id="433" r:id="rId46"/>
    <p:sldId id="323" r:id="rId47"/>
    <p:sldId id="326" r:id="rId48"/>
    <p:sldId id="328" r:id="rId49"/>
    <p:sldId id="329" r:id="rId50"/>
    <p:sldId id="330" r:id="rId51"/>
    <p:sldId id="331" r:id="rId52"/>
    <p:sldId id="408" r:id="rId53"/>
    <p:sldId id="414" r:id="rId54"/>
    <p:sldId id="263" r:id="rId55"/>
  </p:sldIdLst>
  <p:sldSz cx="12192000" cy="6858000"/>
  <p:notesSz cx="6881813"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5F13"/>
    <a:srgbClr val="FF0000"/>
    <a:srgbClr val="A6A6A6"/>
    <a:srgbClr val="C00000"/>
    <a:srgbClr val="00B050"/>
    <a:srgbClr val="5B9BD5"/>
    <a:srgbClr val="F4B1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772" autoAdjust="0"/>
    <p:restoredTop sz="94660"/>
  </p:normalViewPr>
  <p:slideViewPr>
    <p:cSldViewPr snapToGrid="0">
      <p:cViewPr varScale="1">
        <p:scale>
          <a:sx n="110" d="100"/>
          <a:sy n="110" d="100"/>
        </p:scale>
        <p:origin x="7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F:\BIBLAT%202017\Ponencias%202017%20Chiapas%20Per&#250;\COMPARATIVOS%20BASES%20DE%20DATOS.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F:\BIBLAT%202017\Ponencias%202017%20Chiapas%20Per&#250;\COMPARATIVOS%20BASES%20DE%20DATOS.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TOTALES!$I$26:$I$34</cx:f>
        <cx:lvl ptCount="9">
          <cx:pt idx="0">Brasil</cx:pt>
          <cx:pt idx="1">España</cx:pt>
          <cx:pt idx="2">México</cx:pt>
          <cx:pt idx="3">Chile</cx:pt>
          <cx:pt idx="4">Argentina</cx:pt>
          <cx:pt idx="5">Colombia</cx:pt>
          <cx:pt idx="6">Portugal</cx:pt>
          <cx:pt idx="7">Venezuela</cx:pt>
          <cx:pt idx="8">Costa Rica</cx:pt>
        </cx:lvl>
      </cx:strDim>
      <cx:numDim type="size">
        <cx:f>TOTALES!$J$26:$J$34</cx:f>
        <cx:lvl ptCount="9" formatCode="Estándar">
          <cx:pt idx="0">122</cx:pt>
          <cx:pt idx="1">115</cx:pt>
          <cx:pt idx="2">39</cx:pt>
          <cx:pt idx="3">35</cx:pt>
          <cx:pt idx="4">16</cx:pt>
          <cx:pt idx="5">15</cx:pt>
          <cx:pt idx="6">8</cx:pt>
          <cx:pt idx="7">8</cx:pt>
          <cx:pt idx="8">1</cx:pt>
        </cx:lvl>
      </cx:numDim>
    </cx:data>
    <cx:data id="1">
      <cx:strDim type="cat">
        <cx:f>TOTALES!$I$26:$I$34</cx:f>
        <cx:lvl ptCount="9">
          <cx:pt idx="0">Brasil</cx:pt>
          <cx:pt idx="1">España</cx:pt>
          <cx:pt idx="2">México</cx:pt>
          <cx:pt idx="3">Chile</cx:pt>
          <cx:pt idx="4">Argentina</cx:pt>
          <cx:pt idx="5">Colombia</cx:pt>
          <cx:pt idx="6">Portugal</cx:pt>
          <cx:pt idx="7">Venezuela</cx:pt>
          <cx:pt idx="8">Costa Rica</cx:pt>
        </cx:lvl>
      </cx:strDim>
      <cx:numDim type="size">
        <cx:f>TOTALES!$K$26:$K$34</cx:f>
        <cx:lvl ptCount="9" formatCode="0.00%">
          <cx:pt idx="0">0.33983286908077992</cx:pt>
          <cx:pt idx="1">0.3203342618384401</cx:pt>
          <cx:pt idx="2">0.10863509749303621</cx:pt>
          <cx:pt idx="3">0.097493036211699163</cx:pt>
          <cx:pt idx="4">0.04456824512534819</cx:pt>
          <cx:pt idx="5">0.041782729805013928</cx:pt>
          <cx:pt idx="6">0.022284122562674095</cx:pt>
          <cx:pt idx="7">0.022284122562674095</cx:pt>
          <cx:pt idx="8">0.0027855153203342618</cx:pt>
        </cx:lvl>
      </cx:numDim>
    </cx:data>
  </cx:chartData>
  <cx:chart>
    <cx:title pos="t" align="ctr" overlay="0">
      <cx:tx>
        <cx:rich>
          <a:bodyPr spcFirstLastPara="1" vertOverflow="ellipsis" horzOverflow="overflow" wrap="square" lIns="0" tIns="0" rIns="0" bIns="0" anchor="ctr" anchorCtr="1"/>
          <a:lstStyle/>
          <a:p>
            <a:pPr algn="ctr" rtl="0">
              <a:defRPr sz="2400" b="1"/>
            </a:pPr>
            <a:r>
              <a:rPr lang="es-ES" sz="2400" b="1" i="0" u="none" strike="noStrike" baseline="0" dirty="0">
                <a:solidFill>
                  <a:sysClr val="windowText" lastClr="000000">
                    <a:lumMod val="65000"/>
                    <a:lumOff val="35000"/>
                  </a:sysClr>
                </a:solidFill>
                <a:latin typeface="Calibri" panose="020F0502020204030204"/>
              </a:rPr>
              <a:t>Cobertura de títulos IBEROAMÉRICA en JCR - </a:t>
            </a:r>
            <a:r>
              <a:rPr lang="es-ES" sz="2400" b="1" i="0" u="none" strike="noStrike" baseline="0" dirty="0" err="1">
                <a:solidFill>
                  <a:sysClr val="windowText" lastClr="000000">
                    <a:lumMod val="65000"/>
                    <a:lumOff val="35000"/>
                  </a:sysClr>
                </a:solidFill>
                <a:latin typeface="Calibri" panose="020F0502020204030204"/>
              </a:rPr>
              <a:t>WoS</a:t>
            </a:r>
            <a:r>
              <a:rPr lang="es-ES" sz="2400" b="1" i="0" u="none" strike="noStrike" baseline="0" dirty="0">
                <a:solidFill>
                  <a:sysClr val="windowText" lastClr="000000">
                    <a:lumMod val="65000"/>
                    <a:lumOff val="35000"/>
                  </a:sysClr>
                </a:solidFill>
                <a:latin typeface="Calibri" panose="020F0502020204030204"/>
              </a:rPr>
              <a:t> 2016 =  </a:t>
            </a:r>
            <a:r>
              <a:rPr lang="es-ES" sz="2400" b="1" i="0" u="none" strike="noStrike" baseline="0" dirty="0">
                <a:solidFill>
                  <a:schemeClr val="tx1"/>
                </a:solidFill>
                <a:effectLst>
                  <a:outerShdw blurRad="38100" dist="38100" dir="2700000" algn="tl">
                    <a:srgbClr val="000000">
                      <a:alpha val="43137"/>
                    </a:srgbClr>
                  </a:outerShdw>
                </a:effectLst>
                <a:latin typeface="Calibri" panose="020F0502020204030204"/>
              </a:rPr>
              <a:t>359 revistas</a:t>
            </a:r>
            <a:r>
              <a:rPr lang="es-ES" sz="2400" b="1" i="0" u="none" strike="noStrike" baseline="0" dirty="0">
                <a:solidFill>
                  <a:sysClr val="windowText" lastClr="000000">
                    <a:lumMod val="65000"/>
                    <a:lumOff val="35000"/>
                  </a:sysClr>
                </a:solidFill>
                <a:latin typeface="Calibri" panose="020F0502020204030204"/>
              </a:rPr>
              <a:t> </a:t>
            </a:r>
          </a:p>
        </cx:rich>
      </cx:tx>
    </cx:title>
    <cx:plotArea>
      <cx:plotAreaRegion>
        <cx:series layoutId="treemap" uniqueId="{D78CF523-680F-4656-9980-081292F4B93F}" formatIdx="0">
          <cx:dataLabels pos="inEnd">
            <cx:txPr>
              <a:bodyPr spcFirstLastPara="1" vertOverflow="ellipsis" horzOverflow="overflow" wrap="square" lIns="0" tIns="0" rIns="0" bIns="0" anchor="ctr" anchorCtr="1"/>
              <a:lstStyle/>
              <a:p>
                <a:pPr algn="ctr" rtl="0">
                  <a:defRPr sz="1050" b="0">
                    <a:solidFill>
                      <a:schemeClr val="tx1"/>
                    </a:solidFill>
                  </a:defRPr>
                </a:pPr>
                <a:endParaRPr lang="es-ES" sz="1050" b="0" i="0" u="none" strike="noStrike" baseline="0">
                  <a:solidFill>
                    <a:schemeClr val="tx1"/>
                  </a:solidFill>
                  <a:latin typeface="Calibri" panose="020F0502020204030204"/>
                </a:endParaRPr>
              </a:p>
            </cx:txPr>
            <cx:visibility seriesName="0" categoryName="1" value="0"/>
            <cx:dataLabel idx="0">
              <cx:txPr>
                <a:bodyPr spcFirstLastPara="1" vertOverflow="ellipsis" horzOverflow="overflow" wrap="square" lIns="0" tIns="0" rIns="0" bIns="0" anchor="ctr" anchorCtr="1"/>
                <a:lstStyle/>
                <a:p>
                  <a:pPr algn="ctr" rtl="0">
                    <a:defRPr sz="4000"/>
                  </a:pPr>
                  <a:r>
                    <a:rPr lang="es-ES" sz="4000" b="0" i="0" u="none" strike="noStrike" baseline="0">
                      <a:solidFill>
                        <a:sysClr val="windowText" lastClr="000000"/>
                      </a:solidFill>
                      <a:latin typeface="Calibri" panose="020F0502020204030204"/>
                    </a:rPr>
                    <a:t>Brasil</a:t>
                  </a:r>
                </a:p>
              </cx:txPr>
              <cx:visibility seriesName="0" categoryName="1" value="0"/>
            </cx:dataLabel>
            <cx:dataLabel idx="1">
              <cx:txPr>
                <a:bodyPr spcFirstLastPara="1" vertOverflow="ellipsis" horzOverflow="overflow" wrap="square" lIns="0" tIns="0" rIns="0" bIns="0" anchor="ctr" anchorCtr="1"/>
                <a:lstStyle/>
                <a:p>
                  <a:pPr algn="ctr" rtl="0">
                    <a:defRPr sz="3600"/>
                  </a:pPr>
                  <a:r>
                    <a:rPr lang="es-ES" sz="3600" b="0" i="0" u="none" strike="noStrike" baseline="0">
                      <a:solidFill>
                        <a:schemeClr val="tx1"/>
                      </a:solidFill>
                      <a:latin typeface="Calibri" panose="020F0502020204030204"/>
                    </a:rPr>
                    <a:t>España</a:t>
                  </a:r>
                </a:p>
              </cx:txPr>
              <cx:visibility seriesName="0" categoryName="1" value="0"/>
            </cx:dataLabel>
            <cx:dataLabel idx="2">
              <cx:txPr>
                <a:bodyPr spcFirstLastPara="1" vertOverflow="ellipsis" horzOverflow="overflow" wrap="square" lIns="0" tIns="0" rIns="0" bIns="0" anchor="ctr" anchorCtr="1"/>
                <a:lstStyle/>
                <a:p>
                  <a:pPr algn="ctr" rtl="0">
                    <a:defRPr sz="2800"/>
                  </a:pPr>
                  <a:r>
                    <a:rPr lang="es-ES" sz="2800" b="0" i="0" u="none" strike="noStrike" baseline="0">
                      <a:solidFill>
                        <a:schemeClr val="tx1"/>
                      </a:solidFill>
                      <a:latin typeface="Calibri" panose="020F0502020204030204"/>
                    </a:rPr>
                    <a:t>México</a:t>
                  </a:r>
                </a:p>
              </cx:txPr>
              <cx:visibility seriesName="0" categoryName="1" value="0"/>
            </cx:dataLabel>
            <cx:dataLabel idx="3">
              <cx:txPr>
                <a:bodyPr spcFirstLastPara="1" vertOverflow="ellipsis" horzOverflow="overflow" wrap="square" lIns="0" tIns="0" rIns="0" bIns="0" anchor="ctr" anchorCtr="1"/>
                <a:lstStyle/>
                <a:p>
                  <a:pPr algn="ctr" rtl="0">
                    <a:defRPr sz="2800"/>
                  </a:pPr>
                  <a:r>
                    <a:rPr lang="es-ES" sz="2800" b="0" i="0" u="none" strike="noStrike" baseline="0">
                      <a:solidFill>
                        <a:schemeClr val="tx1"/>
                      </a:solidFill>
                      <a:latin typeface="Calibri" panose="020F0502020204030204"/>
                    </a:rPr>
                    <a:t>Chile</a:t>
                  </a:r>
                </a:p>
              </cx:txPr>
              <cx:visibility seriesName="0" categoryName="1" value="0"/>
            </cx:dataLabel>
            <cx:dataLabel idx="4">
              <cx:txPr>
                <a:bodyPr spcFirstLastPara="1" vertOverflow="ellipsis" horzOverflow="overflow" wrap="square" lIns="0" tIns="0" rIns="0" bIns="0" anchor="ctr" anchorCtr="1"/>
                <a:lstStyle/>
                <a:p>
                  <a:pPr algn="ctr" rtl="0">
                    <a:defRPr sz="2000"/>
                  </a:pPr>
                  <a:r>
                    <a:rPr lang="es-ES" sz="2000" b="0" i="0" u="none" strike="noStrike" baseline="0">
                      <a:solidFill>
                        <a:schemeClr val="tx1"/>
                      </a:solidFill>
                      <a:latin typeface="Calibri" panose="020F0502020204030204"/>
                    </a:rPr>
                    <a:t>Argentina</a:t>
                  </a:r>
                </a:p>
              </cx:txPr>
              <cx:visibility seriesName="0" categoryName="1" value="0"/>
            </cx:dataLabel>
            <cx:dataLabel idx="5">
              <cx:txPr>
                <a:bodyPr spcFirstLastPara="1" vertOverflow="ellipsis" horzOverflow="overflow" wrap="square" lIns="0" tIns="0" rIns="0" bIns="0" anchor="ctr" anchorCtr="1"/>
                <a:lstStyle/>
                <a:p>
                  <a:pPr algn="ctr" rtl="0">
                    <a:defRPr sz="2000"/>
                  </a:pPr>
                  <a:r>
                    <a:rPr lang="es-ES" sz="2000" b="0" i="0" u="none" strike="noStrike" baseline="0">
                      <a:solidFill>
                        <a:schemeClr val="tx1"/>
                      </a:solidFill>
                      <a:latin typeface="Calibri" panose="020F0502020204030204"/>
                    </a:rPr>
                    <a:t>Colombia</a:t>
                  </a:r>
                </a:p>
              </cx:txPr>
              <cx:visibility seriesName="0" categoryName="1" value="0"/>
            </cx:dataLabel>
            <cx:dataLabel idx="6">
              <cx:txPr>
                <a:bodyPr spcFirstLastPara="1" vertOverflow="ellipsis" horzOverflow="overflow" wrap="square" lIns="0" tIns="0" rIns="0" bIns="0" anchor="ctr" anchorCtr="1"/>
                <a:lstStyle/>
                <a:p>
                  <a:pPr algn="ctr" rtl="0">
                    <a:defRPr sz="2400"/>
                  </a:pPr>
                  <a:r>
                    <a:rPr lang="es-ES" sz="2400" b="0" i="0" u="none" strike="noStrike" baseline="0">
                      <a:solidFill>
                        <a:schemeClr val="tx1"/>
                      </a:solidFill>
                      <a:latin typeface="Calibri" panose="020F0502020204030204"/>
                    </a:rPr>
                    <a:t>Portugal</a:t>
                  </a:r>
                </a:p>
              </cx:txPr>
              <cx:visibility seriesName="0" categoryName="1" value="0"/>
            </cx:dataLabel>
            <cx:dataLabel idx="7">
              <cx:txPr>
                <a:bodyPr spcFirstLastPara="1" vertOverflow="ellipsis" horzOverflow="overflow" wrap="square" lIns="0" tIns="0" rIns="0" bIns="0" anchor="ctr" anchorCtr="1"/>
                <a:lstStyle/>
                <a:p>
                  <a:pPr algn="ctr" rtl="0">
                    <a:defRPr sz="2000"/>
                  </a:pPr>
                  <a:r>
                    <a:rPr lang="es-ES" sz="2000" b="0" i="0" u="none" strike="noStrike" baseline="0">
                      <a:solidFill>
                        <a:schemeClr val="tx1"/>
                      </a:solidFill>
                      <a:latin typeface="Calibri" panose="020F0502020204030204"/>
                    </a:rPr>
                    <a:t>Venezuela</a:t>
                  </a:r>
                </a:p>
              </cx:txPr>
              <cx:visibility seriesName="0" categoryName="1" value="0"/>
            </cx:dataLabel>
            <cx:dataLabel idx="8">
              <cx:txPr>
                <a:bodyPr spcFirstLastPara="1" vertOverflow="ellipsis" horzOverflow="overflow" wrap="square" lIns="0" tIns="0" rIns="0" bIns="0" anchor="ctr" anchorCtr="1"/>
                <a:lstStyle/>
                <a:p>
                  <a:pPr algn="ctr" rtl="0">
                    <a:defRPr sz="200"/>
                  </a:pPr>
                  <a:r>
                    <a:rPr lang="es-ES" sz="200" b="0" i="0" u="none" strike="noStrike" baseline="0">
                      <a:solidFill>
                        <a:schemeClr val="tx1"/>
                      </a:solidFill>
                      <a:latin typeface="Calibri" panose="020F0502020204030204"/>
                    </a:rPr>
                    <a:t>Costa Rica</a:t>
                  </a:r>
                </a:p>
              </cx:txPr>
              <cx:visibility seriesName="0" categoryName="1" value="0"/>
            </cx:dataLabel>
          </cx:dataLabels>
          <cx:dataId val="0"/>
          <cx:layoutPr>
            <cx:parentLabelLayout val="overlapping"/>
          </cx:layoutPr>
        </cx:series>
        <cx:series layoutId="treemap" hidden="1" uniqueId="{4E2E04FF-6278-4356-8B94-6A3ECED1CEF4}" formatIdx="1">
          <cx:dataLabels pos="inEnd">
            <cx:visibility seriesName="0" categoryName="1" value="0"/>
          </cx:dataLabels>
          <cx:dataId val="1"/>
          <cx:layoutPr>
            <cx:parentLabelLayout val="overlapping"/>
          </cx:layoutPr>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TOTALES!$M$26:$M$39</cx:f>
        <cx:lvl ptCount="14">
          <cx:pt idx="0">España</cx:pt>
          <cx:pt idx="1">Brasil</cx:pt>
          <cx:pt idx="2">México</cx:pt>
          <cx:pt idx="3">Chile</cx:pt>
          <cx:pt idx="4">Colombia</cx:pt>
          <cx:pt idx="5">Argentina</cx:pt>
          <cx:pt idx="6">Portugal</cx:pt>
          <cx:pt idx="7">Venezuela</cx:pt>
          <cx:pt idx="8">Cuba</cx:pt>
          <cx:pt idx="9">Perú</cx:pt>
          <cx:pt idx="10">Puerto Rico</cx:pt>
          <cx:pt idx="11">Costa Rica</cx:pt>
          <cx:pt idx="12">Ecuador</cx:pt>
          <cx:pt idx="13">Uruguay</cx:pt>
        </cx:lvl>
      </cx:strDim>
      <cx:numDim type="size">
        <cx:f>TOTALES!$N$26:$N$39</cx:f>
        <cx:lvl ptCount="14" formatCode="Estándar">
          <cx:pt idx="0">477</cx:pt>
          <cx:pt idx="1">336</cx:pt>
          <cx:pt idx="2">97</cx:pt>
          <cx:pt idx="3">95</cx:pt>
          <cx:pt idx="4">78</cx:pt>
          <cx:pt idx="5">52</cx:pt>
          <cx:pt idx="6">39</cx:pt>
          <cx:pt idx="7">39</cx:pt>
          <cx:pt idx="8">23</cx:pt>
          <cx:pt idx="9">6</cx:pt>
          <cx:pt idx="10">4</cx:pt>
          <cx:pt idx="11">2</cx:pt>
          <cx:pt idx="12">2</cx:pt>
          <cx:pt idx="13">1</cx:pt>
        </cx:lvl>
      </cx:numDim>
    </cx:data>
    <cx:data id="1">
      <cx:strDim type="cat">
        <cx:f>TOTALES!$M$26:$M$39</cx:f>
        <cx:lvl ptCount="14">
          <cx:pt idx="0">España</cx:pt>
          <cx:pt idx="1">Brasil</cx:pt>
          <cx:pt idx="2">México</cx:pt>
          <cx:pt idx="3">Chile</cx:pt>
          <cx:pt idx="4">Colombia</cx:pt>
          <cx:pt idx="5">Argentina</cx:pt>
          <cx:pt idx="6">Portugal</cx:pt>
          <cx:pt idx="7">Venezuela</cx:pt>
          <cx:pt idx="8">Cuba</cx:pt>
          <cx:pt idx="9">Perú</cx:pt>
          <cx:pt idx="10">Puerto Rico</cx:pt>
          <cx:pt idx="11">Costa Rica</cx:pt>
          <cx:pt idx="12">Ecuador</cx:pt>
          <cx:pt idx="13">Uruguay</cx:pt>
        </cx:lvl>
      </cx:strDim>
      <cx:numDim type="size">
        <cx:f>TOTALES!$O$26:$O$39</cx:f>
        <cx:lvl ptCount="14" formatCode="0.00%">
          <cx:pt idx="0">0.38129496402877699</cx:pt>
          <cx:pt idx="1">0.26858513189448441</cx:pt>
          <cx:pt idx="2">0.077537969624300554</cx:pt>
          <cx:pt idx="3">0.0759392486011191</cx:pt>
          <cx:pt idx="4">0.06235011990407674</cx:pt>
          <cx:pt idx="5">0.041566746602717829</cx:pt>
          <cx:pt idx="6">0.03117505995203837</cx:pt>
          <cx:pt idx="7">0.03117505995203837</cx:pt>
          <cx:pt idx="8">0.01838529176658673</cx:pt>
          <cx:pt idx="9">0.0047961630695443642</cx:pt>
          <cx:pt idx="10">0.0031974420463629096</cx:pt>
          <cx:pt idx="11">0.0015987210231814548</cx:pt>
          <cx:pt idx="12">0.0015987210231814548</cx:pt>
          <cx:pt idx="13">0.0007993605115907274</cx:pt>
        </cx:lvl>
      </cx:numDim>
    </cx:data>
  </cx:chartData>
  <cx:chart>
    <cx:title pos="t" align="ctr" overlay="0">
      <cx:tx>
        <cx:rich>
          <a:bodyPr spcFirstLastPara="1" vertOverflow="ellipsis" horzOverflow="overflow" wrap="square" lIns="0" tIns="0" rIns="0" bIns="0" anchor="ctr" anchorCtr="1"/>
          <a:lstStyle/>
          <a:p>
            <a:pPr rtl="0"/>
            <a:r>
              <a:rPr lang="es-ES" sz="1800" b="1" i="0" baseline="0" dirty="0">
                <a:effectLst/>
              </a:rPr>
              <a:t>Cobertura de títulos IBEROAMÉRICA en </a:t>
            </a:r>
            <a:r>
              <a:rPr lang="es-ES" sz="1800" b="1" i="0" baseline="0" dirty="0" err="1">
                <a:effectLst/>
              </a:rPr>
              <a:t>Scopus</a:t>
            </a:r>
            <a:r>
              <a:rPr lang="es-ES" sz="1800" b="1" i="0" baseline="0" dirty="0">
                <a:effectLst/>
              </a:rPr>
              <a:t> 2017 =  </a:t>
            </a:r>
            <a:r>
              <a:rPr lang="es-ES" sz="1800" b="1" i="0" baseline="0" dirty="0">
                <a:effectLst>
                  <a:outerShdw blurRad="38100" dist="38100" dir="2700000" algn="tl" rotWithShape="0">
                    <a:srgbClr val="000000">
                      <a:alpha val="43000"/>
                    </a:srgbClr>
                  </a:outerShdw>
                </a:effectLst>
              </a:rPr>
              <a:t>1,251 revistas</a:t>
            </a:r>
            <a:r>
              <a:rPr lang="es-ES" sz="1800" b="1" i="0" baseline="0" dirty="0">
                <a:effectLst/>
              </a:rPr>
              <a:t> </a:t>
            </a:r>
            <a:endParaRPr lang="es-MX" sz="1400" dirty="0">
              <a:effectLst/>
            </a:endParaRPr>
          </a:p>
        </cx:rich>
      </cx:tx>
    </cx:title>
    <cx:plotArea>
      <cx:plotAreaRegion>
        <cx:series layoutId="treemap" uniqueId="{B7A08569-97D2-4161-A907-E41CB2CCC6B2}" formatIdx="0">
          <cx:tx>
            <cx:txData>
              <cx:f>TOTALES!$N$25</cx:f>
              <cx:v>Scopus</cx:v>
            </cx:txData>
          </cx:tx>
          <cx:dataLabels pos="inEnd">
            <cx:txPr>
              <a:bodyPr spcFirstLastPara="1" vertOverflow="ellipsis" horzOverflow="overflow" wrap="square" lIns="0" tIns="0" rIns="0" bIns="0" anchor="ctr" anchorCtr="1"/>
              <a:lstStyle/>
              <a:p>
                <a:pPr algn="ctr" rtl="0">
                  <a:defRPr sz="1600" b="0">
                    <a:solidFill>
                      <a:schemeClr val="tx1"/>
                    </a:solidFill>
                  </a:defRPr>
                </a:pPr>
                <a:endParaRPr lang="es-ES" sz="1600" b="0" i="0" u="none" strike="noStrike" baseline="0">
                  <a:solidFill>
                    <a:schemeClr val="tx1"/>
                  </a:solidFill>
                  <a:latin typeface="Calibri" panose="020F0502020204030204"/>
                </a:endParaRPr>
              </a:p>
            </cx:txPr>
            <cx:visibility seriesName="0" categoryName="1" value="0"/>
            <cx:dataLabel idx="0">
              <cx:txPr>
                <a:bodyPr spcFirstLastPara="1" vertOverflow="ellipsis" horzOverflow="overflow" wrap="square" lIns="0" tIns="0" rIns="0" bIns="0" anchor="ctr" anchorCtr="1"/>
                <a:lstStyle/>
                <a:p>
                  <a:pPr algn="ctr" rtl="0">
                    <a:defRPr sz="4000"/>
                  </a:pPr>
                  <a:r>
                    <a:rPr lang="es-ES" sz="4000" b="0" i="0" u="none" strike="noStrike" baseline="0">
                      <a:solidFill>
                        <a:schemeClr val="tx1"/>
                      </a:solidFill>
                      <a:latin typeface="Calibri" panose="020F0502020204030204"/>
                    </a:rPr>
                    <a:t>España</a:t>
                  </a:r>
                </a:p>
              </cx:txPr>
              <cx:visibility seriesName="0" categoryName="1" value="0"/>
            </cx:dataLabel>
            <cx:dataLabel idx="1">
              <cx:txPr>
                <a:bodyPr spcFirstLastPara="1" vertOverflow="ellipsis" horzOverflow="overflow" wrap="square" lIns="0" tIns="0" rIns="0" bIns="0" anchor="ctr" anchorCtr="1"/>
                <a:lstStyle/>
                <a:p>
                  <a:pPr algn="ctr" rtl="0">
                    <a:defRPr sz="3600"/>
                  </a:pPr>
                  <a:r>
                    <a:rPr lang="es-ES" sz="3600" b="0" i="0" u="none" strike="noStrike" baseline="0">
                      <a:solidFill>
                        <a:schemeClr val="tx1"/>
                      </a:solidFill>
                      <a:latin typeface="Calibri" panose="020F0502020204030204"/>
                    </a:rPr>
                    <a:t>Brasil</a:t>
                  </a:r>
                </a:p>
              </cx:txPr>
              <cx:visibility seriesName="0" categoryName="1" value="0"/>
            </cx:dataLabel>
            <cx:dataLabel idx="2">
              <cx:txPr>
                <a:bodyPr spcFirstLastPara="1" vertOverflow="ellipsis" horzOverflow="overflow" wrap="square" lIns="0" tIns="0" rIns="0" bIns="0" anchor="ctr" anchorCtr="1"/>
                <a:lstStyle/>
                <a:p>
                  <a:pPr algn="ctr" rtl="0">
                    <a:defRPr sz="2400"/>
                  </a:pPr>
                  <a:r>
                    <a:rPr lang="es-ES" sz="2400" b="0" i="0" u="none" strike="noStrike" baseline="0">
                      <a:solidFill>
                        <a:schemeClr val="tx1"/>
                      </a:solidFill>
                      <a:latin typeface="Calibri" panose="020F0502020204030204"/>
                    </a:rPr>
                    <a:t>México</a:t>
                  </a:r>
                </a:p>
              </cx:txPr>
              <cx:visibility seriesName="0" categoryName="1" value="0"/>
            </cx:dataLabel>
            <cx:dataLabel idx="3">
              <cx:txPr>
                <a:bodyPr spcFirstLastPara="1" vertOverflow="ellipsis" horzOverflow="overflow" wrap="square" lIns="0" tIns="0" rIns="0" bIns="0" anchor="ctr" anchorCtr="1"/>
                <a:lstStyle/>
                <a:p>
                  <a:pPr algn="ctr" rtl="0">
                    <a:defRPr sz="2400"/>
                  </a:pPr>
                  <a:r>
                    <a:rPr lang="es-ES" sz="2400" b="0" i="0" u="none" strike="noStrike" baseline="0">
                      <a:solidFill>
                        <a:schemeClr val="tx1"/>
                      </a:solidFill>
                      <a:latin typeface="Calibri" panose="020F0502020204030204"/>
                    </a:rPr>
                    <a:t>Chile</a:t>
                  </a:r>
                </a:p>
              </cx:txPr>
              <cx:visibility seriesName="0" categoryName="1" value="0"/>
            </cx:dataLabel>
            <cx:dataLabel idx="4">
              <cx:txPr>
                <a:bodyPr spcFirstLastPara="1" vertOverflow="ellipsis" horzOverflow="overflow" wrap="square" lIns="0" tIns="0" rIns="0" bIns="0" anchor="ctr" anchorCtr="1"/>
                <a:lstStyle/>
                <a:p>
                  <a:pPr algn="ctr" rtl="0">
                    <a:defRPr sz="2000"/>
                  </a:pPr>
                  <a:r>
                    <a:rPr lang="es-ES" sz="2000" b="0" i="0" u="none" strike="noStrike" baseline="0">
                      <a:solidFill>
                        <a:schemeClr val="tx1"/>
                      </a:solidFill>
                      <a:latin typeface="Calibri" panose="020F0502020204030204"/>
                    </a:rPr>
                    <a:t>Colombia</a:t>
                  </a:r>
                </a:p>
              </cx:txPr>
              <cx:visibility seriesName="0" categoryName="1" value="0"/>
            </cx:dataLabel>
            <cx:dataLabelHidden idx="10"/>
            <cx:dataLabelHidden idx="11"/>
            <cx:dataLabelHidden idx="12"/>
          </cx:dataLabels>
          <cx:dataId val="0"/>
          <cx:layoutPr>
            <cx:parentLabelLayout val="overlapping"/>
          </cx:layoutPr>
        </cx:series>
        <cx:series layoutId="treemap" hidden="1" uniqueId="{BFECDE9A-4807-4838-8F90-34A751FC4905}" formatIdx="1">
          <cx:tx>
            <cx:txData>
              <cx:f>TOTALES!$O$25</cx:f>
              <cx:v>%</cx:v>
            </cx:txData>
          </cx:tx>
          <cx:dataLabels pos="inEnd">
            <cx:visibility seriesName="0" categoryName="1" value="0"/>
          </cx:dataLabels>
          <cx:dataId val="1"/>
          <cx:layoutPr>
            <cx:parentLabelLayout val="overlapping"/>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sz="quarter" idx="1"/>
          </p:nvPr>
        </p:nvSpPr>
        <p:spPr>
          <a:xfrm>
            <a:off x="3897313" y="0"/>
            <a:ext cx="2982912" cy="466725"/>
          </a:xfrm>
          <a:prstGeom prst="rect">
            <a:avLst/>
          </a:prstGeom>
        </p:spPr>
        <p:txBody>
          <a:bodyPr vert="horz" lIns="91440" tIns="45720" rIns="91440" bIns="45720" rtlCol="0"/>
          <a:lstStyle>
            <a:lvl1pPr algn="r">
              <a:defRPr sz="1200"/>
            </a:lvl1pPr>
          </a:lstStyle>
          <a:p>
            <a:fld id="{34141BEA-2B5F-43E3-B93E-547DD7E4AA27}" type="datetimeFigureOut">
              <a:rPr lang="es-MX" smtClean="0"/>
              <a:t>21/09/2017</a:t>
            </a:fld>
            <a:endParaRPr lang="es-MX"/>
          </a:p>
        </p:txBody>
      </p:sp>
      <p:sp>
        <p:nvSpPr>
          <p:cNvPr id="4" name="Marcador de pie de página 3"/>
          <p:cNvSpPr>
            <a:spLocks noGrp="1"/>
          </p:cNvSpPr>
          <p:nvPr>
            <p:ph type="ftr" sz="quarter" idx="2"/>
          </p:nvPr>
        </p:nvSpPr>
        <p:spPr>
          <a:xfrm>
            <a:off x="0" y="8829675"/>
            <a:ext cx="2982913" cy="466725"/>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897313" y="8829675"/>
            <a:ext cx="2982912" cy="466725"/>
          </a:xfrm>
          <a:prstGeom prst="rect">
            <a:avLst/>
          </a:prstGeom>
        </p:spPr>
        <p:txBody>
          <a:bodyPr vert="horz" lIns="91440" tIns="45720" rIns="91440" bIns="45720" rtlCol="0" anchor="b"/>
          <a:lstStyle>
            <a:lvl1pPr algn="r">
              <a:defRPr sz="1200"/>
            </a:lvl1pPr>
          </a:lstStyle>
          <a:p>
            <a:fld id="{C3D7805A-FAEB-43A2-AC28-12C914AC87E5}" type="slidenum">
              <a:rPr lang="es-MX" smtClean="0"/>
              <a:t>‹Nº›</a:t>
            </a:fld>
            <a:endParaRPr lang="es-MX"/>
          </a:p>
        </p:txBody>
      </p:sp>
    </p:spTree>
    <p:extLst>
      <p:ext uri="{BB962C8B-B14F-4D97-AF65-F5344CB8AC3E}">
        <p14:creationId xmlns:p14="http://schemas.microsoft.com/office/powerpoint/2010/main" val="34859237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97313" y="0"/>
            <a:ext cx="2982912" cy="466725"/>
          </a:xfrm>
          <a:prstGeom prst="rect">
            <a:avLst/>
          </a:prstGeom>
        </p:spPr>
        <p:txBody>
          <a:bodyPr vert="horz" lIns="91440" tIns="45720" rIns="91440" bIns="45720" rtlCol="0"/>
          <a:lstStyle>
            <a:lvl1pPr algn="r">
              <a:defRPr sz="1200"/>
            </a:lvl1pPr>
          </a:lstStyle>
          <a:p>
            <a:fld id="{0DCABF3F-5FD8-4F3E-B2CC-B53258CB148F}" type="datetimeFigureOut">
              <a:rPr lang="es-MX" smtClean="0"/>
              <a:t>21/09/2017</a:t>
            </a:fld>
            <a:endParaRPr lang="es-MX"/>
          </a:p>
        </p:txBody>
      </p:sp>
      <p:sp>
        <p:nvSpPr>
          <p:cNvPr id="4" name="Marcador de imagen de diapositiva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8975" y="4473575"/>
            <a:ext cx="5505450" cy="3660775"/>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829675"/>
            <a:ext cx="2982913" cy="466725"/>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97313" y="8829675"/>
            <a:ext cx="2982912" cy="466725"/>
          </a:xfrm>
          <a:prstGeom prst="rect">
            <a:avLst/>
          </a:prstGeom>
        </p:spPr>
        <p:txBody>
          <a:bodyPr vert="horz" lIns="91440" tIns="45720" rIns="91440" bIns="45720" rtlCol="0" anchor="b"/>
          <a:lstStyle>
            <a:lvl1pPr algn="r">
              <a:defRPr sz="1200"/>
            </a:lvl1pPr>
          </a:lstStyle>
          <a:p>
            <a:fld id="{4163F816-73A0-4CCA-ABC7-FAA045F3B07F}" type="slidenum">
              <a:rPr lang="es-MX" smtClean="0"/>
              <a:t>‹Nº›</a:t>
            </a:fld>
            <a:endParaRPr lang="es-MX"/>
          </a:p>
        </p:txBody>
      </p:sp>
    </p:spTree>
    <p:extLst>
      <p:ext uri="{BB962C8B-B14F-4D97-AF65-F5344CB8AC3E}">
        <p14:creationId xmlns:p14="http://schemas.microsoft.com/office/powerpoint/2010/main" val="1141451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24458">
              <a:defRPr/>
            </a:pPr>
            <a:r>
              <a:rPr lang="es-ES_tradnl" dirty="0"/>
              <a:t>Para poder utilizar los archivos XML es necesario auxiliarnos del uso de platillas XSLT que nos permitirá generar otros documentos mediante reglas de transformación que se aplicaran al documento inicial XML, teniendo como resultado archivos XML con una DTD diferente al documento original(</a:t>
            </a:r>
            <a:r>
              <a:rPr lang="es-ES_tradnl" dirty="0" err="1"/>
              <a:t>CrossRef</a:t>
            </a:r>
            <a:r>
              <a:rPr lang="es-ES_tradnl" dirty="0"/>
              <a:t>, </a:t>
            </a:r>
            <a:r>
              <a:rPr lang="es-ES_tradnl" dirty="0" err="1"/>
              <a:t>Doaj</a:t>
            </a:r>
            <a:r>
              <a:rPr lang="es-ES_tradnl" dirty="0"/>
              <a:t>, NLM, JATS puro), HTML, PDF, EPUB…</a:t>
            </a:r>
          </a:p>
          <a:p>
            <a:pPr defTabSz="924458">
              <a:defRPr/>
            </a:pPr>
            <a:endParaRPr lang="es-ES_tradnl" dirty="0"/>
          </a:p>
          <a:p>
            <a:pPr defTabSz="924458">
              <a:defRPr/>
            </a:pPr>
            <a:r>
              <a:rPr lang="es-ES_tradnl" dirty="0"/>
              <a:t>Los documentos derivados del XML, pueden tener características adicionales, como la inclusión de metadatos para una correcta cosecha por los meta-buscadores</a:t>
            </a:r>
          </a:p>
          <a:p>
            <a:endParaRPr lang="es-ES_tradnl" dirty="0"/>
          </a:p>
        </p:txBody>
      </p:sp>
      <p:sp>
        <p:nvSpPr>
          <p:cNvPr id="4" name="Marcador de número de diapositiva 3"/>
          <p:cNvSpPr>
            <a:spLocks noGrp="1"/>
          </p:cNvSpPr>
          <p:nvPr>
            <p:ph type="sldNum" sz="quarter" idx="10"/>
          </p:nvPr>
        </p:nvSpPr>
        <p:spPr/>
        <p:txBody>
          <a:bodyPr/>
          <a:lstStyle/>
          <a:p>
            <a:fld id="{6B55DD46-85CF-1D4F-8C18-F3775F76A80C}" type="slidenum">
              <a:rPr lang="es-ES_tradnl" smtClean="0"/>
              <a:t>39</a:t>
            </a:fld>
            <a:endParaRPr lang="es-ES_tradnl" dirty="0"/>
          </a:p>
        </p:txBody>
      </p:sp>
    </p:spTree>
    <p:extLst>
      <p:ext uri="{BB962C8B-B14F-4D97-AF65-F5344CB8AC3E}">
        <p14:creationId xmlns:p14="http://schemas.microsoft.com/office/powerpoint/2010/main" val="11804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0812B5EB-B28E-4A14-9392-36851CC10858}" type="slidenum">
              <a:rPr lang="es-MX" smtClean="0"/>
              <a:t>40</a:t>
            </a:fld>
            <a:endParaRPr lang="es-MX"/>
          </a:p>
        </p:txBody>
      </p:sp>
    </p:spTree>
    <p:extLst>
      <p:ext uri="{BB962C8B-B14F-4D97-AF65-F5344CB8AC3E}">
        <p14:creationId xmlns:p14="http://schemas.microsoft.com/office/powerpoint/2010/main" val="3339259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aseline="0" dirty="0" smtClean="0"/>
              <a:t>Contamos don dos barras de herramientas principales, del lado derecho veremos las herramientas relacionadas con la información adicional de los datos (meta-datos).</a:t>
            </a:r>
          </a:p>
          <a:p>
            <a:r>
              <a:rPr lang="es-ES_tradnl" baseline="0" dirty="0" smtClean="0"/>
              <a:t>Estas herramientas nos ayudaran a agregar información relacionada con el artículo, autores, afiliaciones y agregar traducciones para el título y resumen del documento.</a:t>
            </a:r>
          </a:p>
          <a:p>
            <a:endParaRPr lang="es-ES_tradnl" dirty="0"/>
          </a:p>
        </p:txBody>
      </p:sp>
      <p:sp>
        <p:nvSpPr>
          <p:cNvPr id="4" name="Slide Number Placeholder 3"/>
          <p:cNvSpPr>
            <a:spLocks noGrp="1"/>
          </p:cNvSpPr>
          <p:nvPr>
            <p:ph type="sldNum" sz="quarter" idx="10"/>
          </p:nvPr>
        </p:nvSpPr>
        <p:spPr/>
        <p:txBody>
          <a:bodyPr/>
          <a:lstStyle/>
          <a:p>
            <a:fld id="{4455208C-EDE3-BA4F-B68B-799012737C0A}" type="slidenum">
              <a:rPr lang="es-ES_tradnl" smtClean="0"/>
              <a:t>43</a:t>
            </a:fld>
            <a:endParaRPr lang="es-ES_tradnl"/>
          </a:p>
        </p:txBody>
      </p:sp>
    </p:spTree>
    <p:extLst>
      <p:ext uri="{BB962C8B-B14F-4D97-AF65-F5344CB8AC3E}">
        <p14:creationId xmlns:p14="http://schemas.microsoft.com/office/powerpoint/2010/main" val="1562321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Texture </a:t>
            </a:r>
            <a:r>
              <a:rPr lang="en-US" sz="1200" b="0" i="0" kern="1200" dirty="0" err="1" smtClean="0">
                <a:solidFill>
                  <a:schemeClr val="tx1"/>
                </a:solidFill>
                <a:effectLst/>
                <a:latin typeface="+mn-lt"/>
                <a:ea typeface="+mn-ea"/>
                <a:cs typeface="+mn-cs"/>
              </a:rPr>
              <a:t>es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desarrollado</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por</a:t>
            </a:r>
            <a:r>
              <a:rPr lang="en-US" sz="1200" b="0" i="0" kern="1200" dirty="0" smtClean="0">
                <a:solidFill>
                  <a:schemeClr val="tx1"/>
                </a:solidFill>
                <a:effectLst/>
                <a:latin typeface="+mn-lt"/>
                <a:ea typeface="+mn-ea"/>
                <a:cs typeface="+mn-cs"/>
              </a:rPr>
              <a:t> el Substance Consortium, que </a:t>
            </a:r>
            <a:r>
              <a:rPr lang="en-US" sz="1200" b="0" i="0" kern="1200" dirty="0" err="1" smtClean="0">
                <a:solidFill>
                  <a:schemeClr val="tx1"/>
                </a:solidFill>
                <a:effectLst/>
                <a:latin typeface="+mn-lt"/>
                <a:ea typeface="+mn-ea"/>
                <a:cs typeface="+mn-cs"/>
              </a:rPr>
              <a:t>fue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establecido</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en</a:t>
            </a:r>
            <a:r>
              <a:rPr lang="en-US" sz="1200" b="0" i="0" kern="1200" dirty="0" smtClean="0">
                <a:solidFill>
                  <a:schemeClr val="tx1"/>
                </a:solidFill>
                <a:effectLst/>
                <a:latin typeface="+mn-lt"/>
                <a:ea typeface="+mn-ea"/>
                <a:cs typeface="+mn-cs"/>
              </a:rPr>
              <a:t> 2016 </a:t>
            </a:r>
            <a:r>
              <a:rPr lang="en-US" sz="1200" b="0" i="0" kern="1200" dirty="0" err="1" smtClean="0">
                <a:solidFill>
                  <a:schemeClr val="tx1"/>
                </a:solidFill>
                <a:effectLst/>
                <a:latin typeface="+mn-lt"/>
                <a:ea typeface="+mn-ea"/>
                <a:cs typeface="+mn-cs"/>
              </a:rPr>
              <a:t>por</a:t>
            </a:r>
            <a:r>
              <a:rPr lang="en-US" sz="1200" b="0" i="0" kern="1200" dirty="0" smtClean="0">
                <a:solidFill>
                  <a:schemeClr val="tx1"/>
                </a:solidFill>
                <a:effectLst/>
                <a:latin typeface="+mn-lt"/>
                <a:ea typeface="+mn-ea"/>
                <a:cs typeface="+mn-cs"/>
              </a:rPr>
              <a:t> el Public Knowledge Project (PKP), el Collaborative Knowledge Foundation (</a:t>
            </a:r>
            <a:r>
              <a:rPr lang="en-US" sz="1200" b="0" i="0" kern="1200" dirty="0" err="1" smtClean="0">
                <a:solidFill>
                  <a:schemeClr val="tx1"/>
                </a:solidFill>
                <a:effectLst/>
                <a:latin typeface="+mn-lt"/>
                <a:ea typeface="+mn-ea"/>
                <a:cs typeface="+mn-cs"/>
              </a:rPr>
              <a:t>CoKo</a:t>
            </a:r>
            <a:r>
              <a:rPr lang="en-US" sz="1200" b="0" i="0" kern="1200" dirty="0" smtClean="0">
                <a:solidFill>
                  <a:schemeClr val="tx1"/>
                </a:solidFill>
                <a:effectLst/>
                <a:latin typeface="+mn-lt"/>
                <a:ea typeface="+mn-ea"/>
                <a:cs typeface="+mn-cs"/>
              </a:rPr>
              <a:t>), la Scientific Electronic Library Online (</a:t>
            </a:r>
            <a:r>
              <a:rPr lang="en-US" sz="1200" b="0" i="0" kern="1200" dirty="0" err="1" smtClean="0">
                <a:solidFill>
                  <a:schemeClr val="tx1"/>
                </a:solidFill>
                <a:effectLst/>
                <a:latin typeface="+mn-lt"/>
                <a:ea typeface="+mn-ea"/>
                <a:cs typeface="+mn-cs"/>
              </a:rPr>
              <a:t>SciELO</a:t>
            </a:r>
            <a:r>
              <a:rPr lang="en-US" sz="1200" b="0" i="0" kern="1200" dirty="0" smtClean="0">
                <a:solidFill>
                  <a:schemeClr val="tx1"/>
                </a:solidFill>
                <a:effectLst/>
                <a:latin typeface="+mn-lt"/>
                <a:ea typeface="+mn-ea"/>
                <a:cs typeface="+mn-cs"/>
              </a:rPr>
              <a:t>) y </a:t>
            </a:r>
            <a:r>
              <a:rPr lang="en-US" sz="1200" b="0" i="0" kern="1200" dirty="0" err="1" smtClean="0">
                <a:solidFill>
                  <a:schemeClr val="tx1"/>
                </a:solidFill>
                <a:effectLst/>
                <a:latin typeface="+mn-lt"/>
                <a:ea typeface="+mn-ea"/>
                <a:cs typeface="+mn-cs"/>
              </a:rPr>
              <a:t>Érudit</a:t>
            </a:r>
            <a:r>
              <a:rPr lang="en-US" sz="1200" b="0" i="0" kern="1200" dirty="0" smtClean="0">
                <a:solidFill>
                  <a:schemeClr val="tx1"/>
                </a:solidFill>
                <a:effectLst/>
                <a:latin typeface="+mn-lt"/>
                <a:ea typeface="+mn-ea"/>
                <a:cs typeface="+mn-cs"/>
              </a:rPr>
              <a:t>, al </a:t>
            </a:r>
            <a:r>
              <a:rPr lang="en-US" sz="1200" b="0" i="0" kern="1200" dirty="0" err="1" smtClean="0">
                <a:solidFill>
                  <a:schemeClr val="tx1"/>
                </a:solidFill>
                <a:effectLst/>
                <a:latin typeface="+mn-lt"/>
                <a:ea typeface="+mn-ea"/>
                <a:cs typeface="+mn-cs"/>
              </a:rPr>
              <a:t>cual</a:t>
            </a:r>
            <a:r>
              <a:rPr lang="en-US" sz="1200" b="0" i="0" kern="1200" dirty="0" smtClean="0">
                <a:solidFill>
                  <a:schemeClr val="tx1"/>
                </a:solidFill>
                <a:effectLst/>
                <a:latin typeface="+mn-lt"/>
                <a:ea typeface="+mn-ea"/>
                <a:cs typeface="+mn-cs"/>
              </a:rPr>
              <a:t> se </a:t>
            </a:r>
            <a:r>
              <a:rPr lang="en-US" sz="1200" b="0" i="0" kern="1200" dirty="0" err="1" smtClean="0">
                <a:solidFill>
                  <a:schemeClr val="tx1"/>
                </a:solidFill>
                <a:effectLst/>
                <a:latin typeface="+mn-lt"/>
                <a:ea typeface="+mn-ea"/>
                <a:cs typeface="+mn-cs"/>
              </a:rPr>
              <a:t>unio</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eLife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en</a:t>
            </a:r>
            <a:r>
              <a:rPr lang="en-US" sz="1200" b="0" i="0" kern="1200" dirty="0" smtClean="0">
                <a:solidFill>
                  <a:schemeClr val="tx1"/>
                </a:solidFill>
                <a:effectLst/>
                <a:latin typeface="+mn-lt"/>
                <a:ea typeface="+mn-ea"/>
                <a:cs typeface="+mn-cs"/>
              </a:rPr>
              <a:t> Julio del 2017.</a:t>
            </a:r>
          </a:p>
        </p:txBody>
      </p:sp>
      <p:sp>
        <p:nvSpPr>
          <p:cNvPr id="4" name="Slide Number Placeholder 3"/>
          <p:cNvSpPr>
            <a:spLocks noGrp="1"/>
          </p:cNvSpPr>
          <p:nvPr>
            <p:ph type="sldNum" sz="quarter" idx="10"/>
          </p:nvPr>
        </p:nvSpPr>
        <p:spPr/>
        <p:txBody>
          <a:bodyPr/>
          <a:lstStyle/>
          <a:p>
            <a:fld id="{4455208C-EDE3-BA4F-B68B-799012737C0A}" type="slidenum">
              <a:rPr lang="es-ES_tradnl" smtClean="0"/>
              <a:t>44</a:t>
            </a:fld>
            <a:endParaRPr lang="es-ES_tradnl"/>
          </a:p>
        </p:txBody>
      </p:sp>
    </p:spTree>
    <p:extLst>
      <p:ext uri="{BB962C8B-B14F-4D97-AF65-F5344CB8AC3E}">
        <p14:creationId xmlns:p14="http://schemas.microsoft.com/office/powerpoint/2010/main" val="3336663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fld id="{C3D0C079-9658-4744-B61F-6CC608E444F2}" type="datetimeFigureOut">
              <a:rPr lang="es-MX" smtClean="0"/>
              <a:t>21/09/2017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064024DB-245D-424D-BC11-97754655098A}" type="slidenum">
              <a:rPr lang="es-MX" smtClean="0"/>
              <a:t>‹Nº›</a:t>
            </a:fld>
            <a:endParaRPr lang="es-MX"/>
          </a:p>
        </p:txBody>
      </p:sp>
    </p:spTree>
    <p:extLst>
      <p:ext uri="{BB962C8B-B14F-4D97-AF65-F5344CB8AC3E}">
        <p14:creationId xmlns:p14="http://schemas.microsoft.com/office/powerpoint/2010/main" val="3207547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C3D0C079-9658-4744-B61F-6CC608E444F2}" type="datetimeFigureOut">
              <a:rPr lang="es-MX" smtClean="0"/>
              <a:t>21/09/2017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064024DB-245D-424D-BC11-97754655098A}" type="slidenum">
              <a:rPr lang="es-MX" smtClean="0"/>
              <a:t>‹Nº›</a:t>
            </a:fld>
            <a:endParaRPr lang="es-MX"/>
          </a:p>
        </p:txBody>
      </p:sp>
    </p:spTree>
    <p:extLst>
      <p:ext uri="{BB962C8B-B14F-4D97-AF65-F5344CB8AC3E}">
        <p14:creationId xmlns:p14="http://schemas.microsoft.com/office/powerpoint/2010/main" val="2761131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C3D0C079-9658-4744-B61F-6CC608E444F2}" type="datetimeFigureOut">
              <a:rPr lang="es-MX" smtClean="0"/>
              <a:t>21/09/2017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064024DB-245D-424D-BC11-97754655098A}" type="slidenum">
              <a:rPr lang="es-MX" smtClean="0"/>
              <a:t>‹Nº›</a:t>
            </a:fld>
            <a:endParaRPr lang="es-MX"/>
          </a:p>
        </p:txBody>
      </p:sp>
    </p:spTree>
    <p:extLst>
      <p:ext uri="{BB962C8B-B14F-4D97-AF65-F5344CB8AC3E}">
        <p14:creationId xmlns:p14="http://schemas.microsoft.com/office/powerpoint/2010/main" val="2323662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C3D0C079-9658-4744-B61F-6CC608E444F2}" type="datetimeFigureOut">
              <a:rPr lang="es-MX" smtClean="0"/>
              <a:t>21/09/2017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064024DB-245D-424D-BC11-97754655098A}" type="slidenum">
              <a:rPr lang="es-MX" smtClean="0"/>
              <a:t>‹Nº›</a:t>
            </a:fld>
            <a:endParaRPr lang="es-MX"/>
          </a:p>
        </p:txBody>
      </p:sp>
    </p:spTree>
    <p:extLst>
      <p:ext uri="{BB962C8B-B14F-4D97-AF65-F5344CB8AC3E}">
        <p14:creationId xmlns:p14="http://schemas.microsoft.com/office/powerpoint/2010/main" val="2265447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C3D0C079-9658-4744-B61F-6CC608E444F2}" type="datetimeFigureOut">
              <a:rPr lang="es-MX" smtClean="0"/>
              <a:t>21/09/2017</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064024DB-245D-424D-BC11-97754655098A}" type="slidenum">
              <a:rPr lang="es-MX" smtClean="0"/>
              <a:t>‹Nº›</a:t>
            </a:fld>
            <a:endParaRPr lang="es-MX"/>
          </a:p>
        </p:txBody>
      </p:sp>
    </p:spTree>
    <p:extLst>
      <p:ext uri="{BB962C8B-B14F-4D97-AF65-F5344CB8AC3E}">
        <p14:creationId xmlns:p14="http://schemas.microsoft.com/office/powerpoint/2010/main" val="590847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C3D0C079-9658-4744-B61F-6CC608E444F2}" type="datetimeFigureOut">
              <a:rPr lang="es-MX" smtClean="0"/>
              <a:t>21/09/2017</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064024DB-245D-424D-BC11-97754655098A}" type="slidenum">
              <a:rPr lang="es-MX" smtClean="0"/>
              <a:t>‹Nº›</a:t>
            </a:fld>
            <a:endParaRPr lang="es-MX"/>
          </a:p>
        </p:txBody>
      </p:sp>
    </p:spTree>
    <p:extLst>
      <p:ext uri="{BB962C8B-B14F-4D97-AF65-F5344CB8AC3E}">
        <p14:creationId xmlns:p14="http://schemas.microsoft.com/office/powerpoint/2010/main" val="2183097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C3D0C079-9658-4744-B61F-6CC608E444F2}" type="datetimeFigureOut">
              <a:rPr lang="es-MX" smtClean="0"/>
              <a:t>21/09/2017</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064024DB-245D-424D-BC11-97754655098A}" type="slidenum">
              <a:rPr lang="es-MX" smtClean="0"/>
              <a:t>‹Nº›</a:t>
            </a:fld>
            <a:endParaRPr lang="es-MX"/>
          </a:p>
        </p:txBody>
      </p:sp>
    </p:spTree>
    <p:extLst>
      <p:ext uri="{BB962C8B-B14F-4D97-AF65-F5344CB8AC3E}">
        <p14:creationId xmlns:p14="http://schemas.microsoft.com/office/powerpoint/2010/main" val="180399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C3D0C079-9658-4744-B61F-6CC608E444F2}" type="datetimeFigureOut">
              <a:rPr lang="es-MX" smtClean="0"/>
              <a:t>21/09/2017</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064024DB-245D-424D-BC11-97754655098A}" type="slidenum">
              <a:rPr lang="es-MX" smtClean="0"/>
              <a:t>‹Nº›</a:t>
            </a:fld>
            <a:endParaRPr lang="es-MX"/>
          </a:p>
        </p:txBody>
      </p:sp>
    </p:spTree>
    <p:extLst>
      <p:ext uri="{BB962C8B-B14F-4D97-AF65-F5344CB8AC3E}">
        <p14:creationId xmlns:p14="http://schemas.microsoft.com/office/powerpoint/2010/main" val="2921080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3D0C079-9658-4744-B61F-6CC608E444F2}" type="datetimeFigureOut">
              <a:rPr lang="es-MX" smtClean="0"/>
              <a:t>21/09/2017</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064024DB-245D-424D-BC11-97754655098A}" type="slidenum">
              <a:rPr lang="es-MX" smtClean="0"/>
              <a:t>‹Nº›</a:t>
            </a:fld>
            <a:endParaRPr lang="es-MX"/>
          </a:p>
        </p:txBody>
      </p:sp>
    </p:spTree>
    <p:extLst>
      <p:ext uri="{BB962C8B-B14F-4D97-AF65-F5344CB8AC3E}">
        <p14:creationId xmlns:p14="http://schemas.microsoft.com/office/powerpoint/2010/main" val="3448763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C3D0C079-9658-4744-B61F-6CC608E444F2}" type="datetimeFigureOut">
              <a:rPr lang="es-MX" smtClean="0"/>
              <a:t>21/09/2017</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064024DB-245D-424D-BC11-97754655098A}" type="slidenum">
              <a:rPr lang="es-MX" smtClean="0"/>
              <a:t>‹Nº›</a:t>
            </a:fld>
            <a:endParaRPr lang="es-MX"/>
          </a:p>
        </p:txBody>
      </p:sp>
    </p:spTree>
    <p:extLst>
      <p:ext uri="{BB962C8B-B14F-4D97-AF65-F5344CB8AC3E}">
        <p14:creationId xmlns:p14="http://schemas.microsoft.com/office/powerpoint/2010/main" val="2927212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C3D0C079-9658-4744-B61F-6CC608E444F2}" type="datetimeFigureOut">
              <a:rPr lang="es-MX" smtClean="0"/>
              <a:t>21/09/2017</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064024DB-245D-424D-BC11-97754655098A}" type="slidenum">
              <a:rPr lang="es-MX" smtClean="0"/>
              <a:t>‹Nº›</a:t>
            </a:fld>
            <a:endParaRPr lang="es-MX"/>
          </a:p>
        </p:txBody>
      </p:sp>
    </p:spTree>
    <p:extLst>
      <p:ext uri="{BB962C8B-B14F-4D97-AF65-F5344CB8AC3E}">
        <p14:creationId xmlns:p14="http://schemas.microsoft.com/office/powerpoint/2010/main" val="2268692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D0C079-9658-4744-B61F-6CC608E444F2}" type="datetimeFigureOut">
              <a:rPr lang="es-MX" smtClean="0"/>
              <a:t>21/09/2017</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4024DB-245D-424D-BC11-97754655098A}" type="slidenum">
              <a:rPr lang="es-MX" smtClean="0"/>
              <a:t>‹Nº›</a:t>
            </a:fld>
            <a:endParaRPr lang="es-MX"/>
          </a:p>
        </p:txBody>
      </p:sp>
    </p:spTree>
    <p:extLst>
      <p:ext uri="{BB962C8B-B14F-4D97-AF65-F5344CB8AC3E}">
        <p14:creationId xmlns:p14="http://schemas.microsoft.com/office/powerpoint/2010/main" val="1980270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6.png"/><Relationship Id="rId12"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0.png"/><Relationship Id="rId3" Type="http://schemas.openxmlformats.org/officeDocument/2006/relationships/image" Target="../media/image11.png"/><Relationship Id="rId7" Type="http://schemas.openxmlformats.org/officeDocument/2006/relationships/image" Target="../media/image18.png"/><Relationship Id="rId12" Type="http://schemas.openxmlformats.org/officeDocument/2006/relationships/image" Target="../media/image39.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38.png"/><Relationship Id="rId5" Type="http://schemas.openxmlformats.org/officeDocument/2006/relationships/image" Target="../media/image16.png"/><Relationship Id="rId10"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36.png"/><Relationship Id="rId14" Type="http://schemas.openxmlformats.org/officeDocument/2006/relationships/image" Target="../media/image5.jpeg"/></Relationships>
</file>

<file path=ppt/slides/_rels/slide12.xml.rels><?xml version="1.0" encoding="UTF-8" standalone="yes"?>
<Relationships xmlns="http://schemas.openxmlformats.org/package/2006/relationships"><Relationship Id="rId2" Type="http://schemas.openxmlformats.org/officeDocument/2006/relationships/hyperlink" Target="http://www.budapestopenaccessinitiative.org/open-access-toward-the-internet-of-the-mind"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7.jpg"/><Relationship Id="rId13" Type="http://schemas.openxmlformats.org/officeDocument/2006/relationships/image" Target="../media/image51.png"/><Relationship Id="rId3" Type="http://schemas.openxmlformats.org/officeDocument/2006/relationships/image" Target="../media/image42.jpeg"/><Relationship Id="rId7" Type="http://schemas.openxmlformats.org/officeDocument/2006/relationships/image" Target="../media/image46.jpg"/><Relationship Id="rId12" Type="http://schemas.openxmlformats.org/officeDocument/2006/relationships/image" Target="../media/image50.pn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5" Type="http://schemas.openxmlformats.org/officeDocument/2006/relationships/image" Target="../media/image53.png"/><Relationship Id="rId10" Type="http://schemas.openxmlformats.org/officeDocument/2006/relationships/image" Target="../media/image32.jpg"/><Relationship Id="rId4" Type="http://schemas.openxmlformats.org/officeDocument/2006/relationships/image" Target="../media/image43.jpg"/><Relationship Id="rId9" Type="http://schemas.openxmlformats.org/officeDocument/2006/relationships/image" Target="../media/image48.png"/><Relationship Id="rId1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hyperlink" Target="https://doi.org/10.7287/peerj.preprints.3100v1"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ellcome.ac.uk/sites/default/files/developing-effective-market-for-open-access-article-processing-charges-mar14.pdf" TargetMode="External"/><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hyperlink" Target="http://eprints.whiterose.ac.uk/81227" TargetMode="External"/><Relationship Id="rId5" Type="http://schemas.openxmlformats.org/officeDocument/2006/relationships/image" Target="../media/image59.png"/><Relationship Id="rId4" Type="http://schemas.openxmlformats.org/officeDocument/2006/relationships/image" Target="../media/image62.jpg"/></Relationships>
</file>

<file path=ppt/slides/_rels/slide19.xml.rels><?xml version="1.0" encoding="UTF-8" standalone="yes"?>
<Relationships xmlns="http://schemas.openxmlformats.org/package/2006/relationships"><Relationship Id="rId3" Type="http://schemas.openxmlformats.org/officeDocument/2006/relationships/hyperlink" Target="http://eprints.whiterose.ac.uk/81227" TargetMode="External"/><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hyperlink" Target="https://ruor.uottawa.ca/bitstream/10393/35779/1/Elsevierfinal.pdf" TargetMode="External"/><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g"/><Relationship Id="rId5" Type="http://schemas.openxmlformats.org/officeDocument/2006/relationships/image" Target="../media/image68.jpeg"/><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1.jpe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69.jp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microsoft.com/office/2014/relationships/chartEx" Target="../charts/chartEx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microsoft.com/office/2014/relationships/chartEx" Target="../charts/chartEx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png"/></Relationships>
</file>

<file path=ppt/slides/_rels/slide2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8.png"/><Relationship Id="rId7" Type="http://schemas.openxmlformats.org/officeDocument/2006/relationships/image" Target="../media/image103.png"/><Relationship Id="rId12" Type="http://schemas.openxmlformats.org/officeDocument/2006/relationships/image" Target="../media/image108.jpe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33.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 Id="rId9" Type="http://schemas.openxmlformats.org/officeDocument/2006/relationships/image" Target="../media/image115.jpeg"/></Relationships>
</file>

<file path=ppt/slides/_rels/slide34.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 Id="rId9" Type="http://schemas.openxmlformats.org/officeDocument/2006/relationships/image" Target="../media/image115.jpeg"/></Relationships>
</file>

<file path=ppt/slides/_rels/slide3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3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3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hyperlink" Target="https://en.wikipedia.org/wiki/File:Jats-logo.jpg" TargetMode="External"/><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38.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3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4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10" Type="http://schemas.openxmlformats.org/officeDocument/2006/relationships/image" Target="../media/image149.png"/><Relationship Id="rId4" Type="http://schemas.openxmlformats.org/officeDocument/2006/relationships/image" Target="../media/image144.png"/><Relationship Id="rId9" Type="http://schemas.openxmlformats.org/officeDocument/2006/relationships/image" Target="../media/image142.png"/></Relationships>
</file>

<file path=ppt/slides/_rels/slide45.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hyperlink" Target="http://www.sciencemag.org/news/2017/04/now-free-citation-data-14-million-papers-and-more-might-come" TargetMode="External"/><Relationship Id="rId7" Type="http://schemas.openxmlformats.org/officeDocument/2006/relationships/image" Target="../media/image153.jpe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52.png"/><Relationship Id="rId11" Type="http://schemas.openxmlformats.org/officeDocument/2006/relationships/image" Target="../media/image157.png"/><Relationship Id="rId5" Type="http://schemas.openxmlformats.org/officeDocument/2006/relationships/hyperlink" Target="https://i4oc.org/" TargetMode="External"/><Relationship Id="rId10" Type="http://schemas.openxmlformats.org/officeDocument/2006/relationships/image" Target="../media/image156.emf"/><Relationship Id="rId4" Type="http://schemas.openxmlformats.org/officeDocument/2006/relationships/image" Target="../media/image151.png"/><Relationship Id="rId9" Type="http://schemas.openxmlformats.org/officeDocument/2006/relationships/image" Target="../media/image155.gif"/></Relationships>
</file>

<file path=ppt/slides/_rels/slide46.xml.rels><?xml version="1.0" encoding="UTF-8" standalone="yes"?>
<Relationships xmlns="http://schemas.openxmlformats.org/package/2006/relationships"><Relationship Id="rId3" Type="http://schemas.openxmlformats.org/officeDocument/2006/relationships/hyperlink" Target="http://onlinelibrary.wiley.com/doi/10.1111/j.1467-954X.2012.02077.x/abstract" TargetMode="External"/><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60.png"/><Relationship Id="rId4" Type="http://schemas.openxmlformats.org/officeDocument/2006/relationships/image" Target="../media/image159.png"/></Relationships>
</file>

<file path=ppt/slides/_rels/slide47.xml.rels><?xml version="1.0" encoding="UTF-8" standalone="yes"?>
<Relationships xmlns="http://schemas.openxmlformats.org/package/2006/relationships"><Relationship Id="rId3" Type="http://schemas.openxmlformats.org/officeDocument/2006/relationships/hyperlink" Target="http://www.scielo.br/scielo.php?script=sci_arttext&amp;pid=S1517-97022014000200003&amp;lng=pt&amp;nrm=iso&amp;tlng=pt&amp;ORIGINALLANG=pt"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theguardian.com/science/2013/dec/09/nobel-winner-boycott-science-journals" TargetMode="External"/><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economist.com/node/21552574/print"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jpeg"/><Relationship Id="rId7" Type="http://schemas.microsoft.com/office/2007/relationships/hdphoto" Target="../media/hdphoto1.wdp"/><Relationship Id="rId2" Type="http://schemas.openxmlformats.org/officeDocument/2006/relationships/hyperlink" Target="mailto:scielo@dgb.unam.mx" TargetMode="External"/><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jpeg"/><Relationship Id="rId4" Type="http://schemas.openxmlformats.org/officeDocument/2006/relationships/image" Target="../media/image166.tiff"/></Relationships>
</file>

<file path=ppt/slides/_rels/slide6.xml.rels><?xml version="1.0" encoding="UTF-8" standalone="yes"?>
<Relationships xmlns="http://schemas.openxmlformats.org/package/2006/relationships"><Relationship Id="rId2" Type="http://schemas.openxmlformats.org/officeDocument/2006/relationships/hyperlink" Target="https://blogs.openaire.eu/wp-content/uploads/2017/03/OA-market-report-28Final-13-March-201729-1.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g"/><Relationship Id="rId7" Type="http://schemas.openxmlformats.org/officeDocument/2006/relationships/image" Target="../media/image33.jp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hyperlink" Target="https://doi.org/10.1371/journal.pone.0127502" TargetMode="External"/><Relationship Id="rId5" Type="http://schemas.openxmlformats.org/officeDocument/2006/relationships/image" Target="../media/image32.jpg"/><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F121A209-2385-4B0F-BDF3-3C16FC8C4678}"/>
              </a:ext>
            </a:extLst>
          </p:cNvPr>
          <p:cNvPicPr>
            <a:picLocks noChangeAspect="1"/>
          </p:cNvPicPr>
          <p:nvPr/>
        </p:nvPicPr>
        <p:blipFill rotWithShape="1">
          <a:blip r:embed="rId2"/>
          <a:srcRect l="19688" t="27223" r="20491" b="18333"/>
          <a:stretch/>
        </p:blipFill>
        <p:spPr>
          <a:xfrm>
            <a:off x="1754486" y="2638226"/>
            <a:ext cx="7293492" cy="3733800"/>
          </a:xfrm>
          <a:prstGeom prst="rect">
            <a:avLst/>
          </a:prstGeom>
        </p:spPr>
      </p:pic>
      <p:pic>
        <p:nvPicPr>
          <p:cNvPr id="5" name="Imagen 4">
            <a:extLst>
              <a:ext uri="{FF2B5EF4-FFF2-40B4-BE49-F238E27FC236}">
                <a16:creationId xmlns="" xmlns:a16="http://schemas.microsoft.com/office/drawing/2014/main" id="{513004E2-F703-4808-A625-3C982517EDAE}"/>
              </a:ext>
            </a:extLst>
          </p:cNvPr>
          <p:cNvPicPr>
            <a:picLocks noChangeAspect="1"/>
          </p:cNvPicPr>
          <p:nvPr/>
        </p:nvPicPr>
        <p:blipFill rotWithShape="1">
          <a:blip r:embed="rId2"/>
          <a:srcRect l="18421" t="10995" r="63948" b="82689"/>
          <a:stretch/>
        </p:blipFill>
        <p:spPr>
          <a:xfrm>
            <a:off x="9259358" y="2693998"/>
            <a:ext cx="2591008" cy="522069"/>
          </a:xfrm>
          <a:prstGeom prst="rect">
            <a:avLst/>
          </a:prstGeom>
        </p:spPr>
      </p:pic>
      <p:pic>
        <p:nvPicPr>
          <p:cNvPr id="6" name="Imagen 5">
            <a:extLst>
              <a:ext uri="{FF2B5EF4-FFF2-40B4-BE49-F238E27FC236}">
                <a16:creationId xmlns="" xmlns:a16="http://schemas.microsoft.com/office/drawing/2014/main" id="{BECADA8F-C43E-4999-BC20-5B41A8320B82}"/>
              </a:ext>
            </a:extLst>
          </p:cNvPr>
          <p:cNvPicPr>
            <a:picLocks noChangeAspect="1"/>
          </p:cNvPicPr>
          <p:nvPr/>
        </p:nvPicPr>
        <p:blipFill rotWithShape="1">
          <a:blip r:embed="rId2"/>
          <a:srcRect l="66776" t="10644" r="19606" b="81052"/>
          <a:stretch/>
        </p:blipFill>
        <p:spPr>
          <a:xfrm>
            <a:off x="9259358" y="3563632"/>
            <a:ext cx="2582317" cy="885722"/>
          </a:xfrm>
          <a:prstGeom prst="rect">
            <a:avLst/>
          </a:prstGeom>
        </p:spPr>
      </p:pic>
      <p:pic>
        <p:nvPicPr>
          <p:cNvPr id="7" name="Imagen 6">
            <a:extLst>
              <a:ext uri="{FF2B5EF4-FFF2-40B4-BE49-F238E27FC236}">
                <a16:creationId xmlns="" xmlns:a16="http://schemas.microsoft.com/office/drawing/2014/main" id="{CD0D64CD-5E0A-41AA-BD54-2F02DF352FC8}"/>
              </a:ext>
            </a:extLst>
          </p:cNvPr>
          <p:cNvPicPr>
            <a:picLocks noChangeAspect="1"/>
          </p:cNvPicPr>
          <p:nvPr/>
        </p:nvPicPr>
        <p:blipFill rotWithShape="1">
          <a:blip r:embed="rId3"/>
          <a:srcRect l="3158" t="42382" r="33552" b="29825"/>
          <a:stretch/>
        </p:blipFill>
        <p:spPr>
          <a:xfrm>
            <a:off x="1543106" y="384609"/>
            <a:ext cx="7716252" cy="1906052"/>
          </a:xfrm>
          <a:prstGeom prst="rect">
            <a:avLst/>
          </a:prstGeom>
        </p:spPr>
      </p:pic>
    </p:spTree>
    <p:extLst>
      <p:ext uri="{BB962C8B-B14F-4D97-AF65-F5344CB8AC3E}">
        <p14:creationId xmlns:p14="http://schemas.microsoft.com/office/powerpoint/2010/main" val="2893546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316203" y="3034463"/>
            <a:ext cx="2543195" cy="2285901"/>
            <a:chOff x="79572" y="2217990"/>
            <a:chExt cx="2979046" cy="3216422"/>
          </a:xfrm>
        </p:grpSpPr>
        <p:pic>
          <p:nvPicPr>
            <p:cNvPr id="1040" name="Picture 16" descr="http://www.lamarihuana.com/wp-content/uploads/2011/05/investigadores-trabajando-medico_sps0338.jpg"/>
            <p:cNvPicPr>
              <a:picLocks noChangeAspect="1" noChangeArrowheads="1"/>
            </p:cNvPicPr>
            <p:nvPr/>
          </p:nvPicPr>
          <p:blipFill rotWithShape="1">
            <a:blip r:embed="rId2">
              <a:extLst>
                <a:ext uri="{28A0092B-C50C-407E-A947-70E740481C1C}">
                  <a14:useLocalDpi xmlns:a14="http://schemas.microsoft.com/office/drawing/2010/main" val="0"/>
                </a:ext>
              </a:extLst>
            </a:blip>
            <a:srcRect b="7760"/>
            <a:stretch/>
          </p:blipFill>
          <p:spPr bwMode="auto">
            <a:xfrm>
              <a:off x="130588" y="2217990"/>
              <a:ext cx="2390966" cy="183051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p:cNvSpPr txBox="1"/>
            <p:nvPr/>
          </p:nvSpPr>
          <p:spPr>
            <a:xfrm>
              <a:off x="79572" y="4698205"/>
              <a:ext cx="2979046" cy="736207"/>
            </a:xfrm>
            <a:prstGeom prst="rect">
              <a:avLst/>
            </a:prstGeom>
            <a:noFill/>
          </p:spPr>
          <p:txBody>
            <a:bodyPr wrap="square" rtlCol="0">
              <a:spAutoFit/>
            </a:bodyPr>
            <a:lstStyle/>
            <a:p>
              <a:r>
                <a:rPr lang="es-MX" sz="2800" b="1" dirty="0"/>
                <a:t>Investigadores</a:t>
              </a:r>
            </a:p>
          </p:txBody>
        </p:sp>
      </p:grpSp>
      <p:grpSp>
        <p:nvGrpSpPr>
          <p:cNvPr id="13" name="Grupo 12"/>
          <p:cNvGrpSpPr/>
          <p:nvPr/>
        </p:nvGrpSpPr>
        <p:grpSpPr>
          <a:xfrm>
            <a:off x="4844797" y="2662979"/>
            <a:ext cx="1996675" cy="2711424"/>
            <a:chOff x="1021266" y="2101256"/>
            <a:chExt cx="1996675" cy="2711424"/>
          </a:xfrm>
        </p:grpSpPr>
        <p:pic>
          <p:nvPicPr>
            <p:cNvPr id="1048" name="Picture 24" descr="http://1.bp.blogspot.com/-7z1dCk_fKhU/UILfO7W5HmI/AAAAAAAAAQY/IhOsDHvXurU/s400/Captura%2Bde%2Bpantalla%2B2012-10-20%2Ba%2Blas%2B12.26.3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266" y="2101256"/>
              <a:ext cx="1996675" cy="2063746"/>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p:cNvSpPr txBox="1"/>
            <p:nvPr/>
          </p:nvSpPr>
          <p:spPr>
            <a:xfrm>
              <a:off x="1193434" y="4289460"/>
              <a:ext cx="1652337" cy="523220"/>
            </a:xfrm>
            <a:prstGeom prst="rect">
              <a:avLst/>
            </a:prstGeom>
            <a:noFill/>
          </p:spPr>
          <p:txBody>
            <a:bodyPr wrap="square" rtlCol="0">
              <a:spAutoFit/>
            </a:bodyPr>
            <a:lstStyle/>
            <a:p>
              <a:r>
                <a:rPr lang="es-MX" sz="2800" b="1" dirty="0"/>
                <a:t>Revistas</a:t>
              </a:r>
            </a:p>
          </p:txBody>
        </p:sp>
      </p:grpSp>
      <p:sp>
        <p:nvSpPr>
          <p:cNvPr id="1033" name="CuadroTexto 1032"/>
          <p:cNvSpPr txBox="1"/>
          <p:nvPr/>
        </p:nvSpPr>
        <p:spPr>
          <a:xfrm>
            <a:off x="9650676" y="4726725"/>
            <a:ext cx="1835846" cy="523220"/>
          </a:xfrm>
          <a:prstGeom prst="rect">
            <a:avLst/>
          </a:prstGeom>
          <a:noFill/>
        </p:spPr>
        <p:txBody>
          <a:bodyPr wrap="square" rtlCol="0">
            <a:spAutoFit/>
          </a:bodyPr>
          <a:lstStyle/>
          <a:p>
            <a:r>
              <a:rPr lang="es-MX" sz="2800" b="1" dirty="0"/>
              <a:t>Biblioteca</a:t>
            </a:r>
          </a:p>
        </p:txBody>
      </p:sp>
      <p:pic>
        <p:nvPicPr>
          <p:cNvPr id="1053" name="Imagen 1052"/>
          <p:cNvPicPr>
            <a:picLocks noChangeAspect="1"/>
          </p:cNvPicPr>
          <p:nvPr/>
        </p:nvPicPr>
        <p:blipFill>
          <a:blip r:embed="rId4"/>
          <a:stretch>
            <a:fillRect/>
          </a:stretch>
        </p:blipFill>
        <p:spPr>
          <a:xfrm>
            <a:off x="4616239" y="5306731"/>
            <a:ext cx="2225233" cy="859611"/>
          </a:xfrm>
          <a:prstGeom prst="rect">
            <a:avLst/>
          </a:prstGeom>
        </p:spPr>
      </p:pic>
      <p:pic>
        <p:nvPicPr>
          <p:cNvPr id="1054" name="Imagen 1053"/>
          <p:cNvPicPr>
            <a:picLocks noChangeAspect="1"/>
          </p:cNvPicPr>
          <p:nvPr/>
        </p:nvPicPr>
        <p:blipFill>
          <a:blip r:embed="rId5"/>
          <a:stretch>
            <a:fillRect/>
          </a:stretch>
        </p:blipFill>
        <p:spPr>
          <a:xfrm>
            <a:off x="847677" y="218987"/>
            <a:ext cx="1753083" cy="1757696"/>
          </a:xfrm>
          <a:prstGeom prst="rect">
            <a:avLst/>
          </a:prstGeom>
        </p:spPr>
      </p:pic>
      <p:pic>
        <p:nvPicPr>
          <p:cNvPr id="1060" name="Picture 36" descr="http://worldartsme.com/images/stacks-of-money-clipart-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1396" y="3949632"/>
            <a:ext cx="2827190" cy="196385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 xmlns:a16="http://schemas.microsoft.com/office/drawing/2014/main" id="{C7BDE36B-104A-4ABE-9FAB-25BACE4C94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62310" y="2872234"/>
            <a:ext cx="3200400" cy="1428750"/>
          </a:xfrm>
          <a:prstGeom prst="rect">
            <a:avLst/>
          </a:prstGeom>
        </p:spPr>
      </p:pic>
      <p:pic>
        <p:nvPicPr>
          <p:cNvPr id="5" name="Imagen 4">
            <a:extLst>
              <a:ext uri="{FF2B5EF4-FFF2-40B4-BE49-F238E27FC236}">
                <a16:creationId xmlns="" xmlns:a16="http://schemas.microsoft.com/office/drawing/2014/main" id="{E2E06824-356C-4466-BEC6-912C189BF39E}"/>
              </a:ext>
            </a:extLst>
          </p:cNvPr>
          <p:cNvPicPr>
            <a:picLocks noChangeAspect="1"/>
          </p:cNvPicPr>
          <p:nvPr/>
        </p:nvPicPr>
        <p:blipFill>
          <a:blip r:embed="rId8"/>
          <a:stretch>
            <a:fillRect/>
          </a:stretch>
        </p:blipFill>
        <p:spPr>
          <a:xfrm>
            <a:off x="6433945" y="2077263"/>
            <a:ext cx="3042168" cy="2773920"/>
          </a:xfrm>
          <a:prstGeom prst="rect">
            <a:avLst/>
          </a:prstGeom>
        </p:spPr>
      </p:pic>
      <p:pic>
        <p:nvPicPr>
          <p:cNvPr id="32" name="Imagen 31">
            <a:extLst>
              <a:ext uri="{FF2B5EF4-FFF2-40B4-BE49-F238E27FC236}">
                <a16:creationId xmlns="" xmlns:a16="http://schemas.microsoft.com/office/drawing/2014/main" id="{FEEFDC3E-DCCA-4AE4-82EA-BD5414E427F5}"/>
              </a:ext>
            </a:extLst>
          </p:cNvPr>
          <p:cNvPicPr>
            <a:picLocks noChangeAspect="1"/>
          </p:cNvPicPr>
          <p:nvPr/>
        </p:nvPicPr>
        <p:blipFill>
          <a:blip r:embed="rId9"/>
          <a:stretch>
            <a:fillRect/>
          </a:stretch>
        </p:blipFill>
        <p:spPr>
          <a:xfrm>
            <a:off x="2461661" y="2821443"/>
            <a:ext cx="2066723" cy="1097375"/>
          </a:xfrm>
          <a:prstGeom prst="rect">
            <a:avLst/>
          </a:prstGeom>
        </p:spPr>
      </p:pic>
      <p:pic>
        <p:nvPicPr>
          <p:cNvPr id="35" name="Imagen 34">
            <a:extLst>
              <a:ext uri="{FF2B5EF4-FFF2-40B4-BE49-F238E27FC236}">
                <a16:creationId xmlns="" xmlns:a16="http://schemas.microsoft.com/office/drawing/2014/main" id="{93E047EB-6F80-48F8-A702-462BEF83E5E3}"/>
              </a:ext>
            </a:extLst>
          </p:cNvPr>
          <p:cNvPicPr>
            <a:picLocks noChangeAspect="1"/>
          </p:cNvPicPr>
          <p:nvPr/>
        </p:nvPicPr>
        <p:blipFill>
          <a:blip r:embed="rId10"/>
          <a:stretch>
            <a:fillRect/>
          </a:stretch>
        </p:blipFill>
        <p:spPr>
          <a:xfrm>
            <a:off x="2133218" y="3809979"/>
            <a:ext cx="2725148" cy="1176630"/>
          </a:xfrm>
          <a:prstGeom prst="rect">
            <a:avLst/>
          </a:prstGeom>
        </p:spPr>
      </p:pic>
      <p:sp>
        <p:nvSpPr>
          <p:cNvPr id="23" name="CuadroTexto 22">
            <a:extLst>
              <a:ext uri="{FF2B5EF4-FFF2-40B4-BE49-F238E27FC236}">
                <a16:creationId xmlns="" xmlns:a16="http://schemas.microsoft.com/office/drawing/2014/main" id="{95606F50-D879-4BF6-B399-6E5AEC051A26}"/>
              </a:ext>
            </a:extLst>
          </p:cNvPr>
          <p:cNvSpPr txBox="1"/>
          <p:nvPr/>
        </p:nvSpPr>
        <p:spPr>
          <a:xfrm>
            <a:off x="6988766" y="208305"/>
            <a:ext cx="5073944" cy="646331"/>
          </a:xfrm>
          <a:prstGeom prst="rect">
            <a:avLst/>
          </a:prstGeom>
          <a:solidFill>
            <a:schemeClr val="accent2"/>
          </a:solidFill>
          <a:effectLst>
            <a:outerShdw blurRad="50800" dist="127000" dir="5400000" algn="t" rotWithShape="0">
              <a:prstClr val="black">
                <a:alpha val="40000"/>
              </a:prstClr>
            </a:outerShdw>
          </a:effectLst>
        </p:spPr>
        <p:txBody>
          <a:bodyPr wrap="square" rtlCol="0">
            <a:spAutoFit/>
          </a:bodyPr>
          <a:lstStyle/>
          <a:p>
            <a:pPr algn="ctr"/>
            <a:r>
              <a:rPr lang="es-MX" sz="3600" b="1" dirty="0"/>
              <a:t>Modelo acceso abierto</a:t>
            </a:r>
          </a:p>
        </p:txBody>
      </p:sp>
      <p:sp>
        <p:nvSpPr>
          <p:cNvPr id="25" name="Flecha: a la derecha 24">
            <a:extLst>
              <a:ext uri="{FF2B5EF4-FFF2-40B4-BE49-F238E27FC236}">
                <a16:creationId xmlns="" xmlns:a16="http://schemas.microsoft.com/office/drawing/2014/main" id="{397BF37F-B884-4AD9-BC64-CCE3207D7A74}"/>
              </a:ext>
            </a:extLst>
          </p:cNvPr>
          <p:cNvSpPr/>
          <p:nvPr/>
        </p:nvSpPr>
        <p:spPr>
          <a:xfrm rot="16200000">
            <a:off x="690942" y="1528011"/>
            <a:ext cx="1378780" cy="1606952"/>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 xmlns:a16="http://schemas.microsoft.com/office/drawing/2014/main" id="{35615F8D-A93E-4193-B7E1-B564D144A677}"/>
              </a:ext>
            </a:extLst>
          </p:cNvPr>
          <p:cNvPicPr>
            <a:picLocks noChangeAspect="1"/>
          </p:cNvPicPr>
          <p:nvPr/>
        </p:nvPicPr>
        <p:blipFill>
          <a:blip r:embed="rId11"/>
          <a:stretch>
            <a:fillRect/>
          </a:stretch>
        </p:blipFill>
        <p:spPr>
          <a:xfrm>
            <a:off x="281118" y="2229600"/>
            <a:ext cx="2438611" cy="902286"/>
          </a:xfrm>
          <a:prstGeom prst="rect">
            <a:avLst/>
          </a:prstGeom>
        </p:spPr>
      </p:pic>
      <p:sp>
        <p:nvSpPr>
          <p:cNvPr id="3" name="CuadroTexto 2">
            <a:extLst>
              <a:ext uri="{FF2B5EF4-FFF2-40B4-BE49-F238E27FC236}">
                <a16:creationId xmlns="" xmlns:a16="http://schemas.microsoft.com/office/drawing/2014/main" id="{AC93A109-5C89-4321-9951-7E0D07579589}"/>
              </a:ext>
            </a:extLst>
          </p:cNvPr>
          <p:cNvSpPr txBox="1"/>
          <p:nvPr/>
        </p:nvSpPr>
        <p:spPr>
          <a:xfrm>
            <a:off x="2623432" y="208305"/>
            <a:ext cx="3809904" cy="1323439"/>
          </a:xfrm>
          <a:prstGeom prst="rect">
            <a:avLst/>
          </a:prstGeom>
          <a:noFill/>
        </p:spPr>
        <p:txBody>
          <a:bodyPr wrap="square" rtlCol="0">
            <a:spAutoFit/>
          </a:bodyPr>
          <a:lstStyle/>
          <a:p>
            <a:r>
              <a:rPr lang="es-MX" sz="3200" b="1" dirty="0">
                <a:solidFill>
                  <a:srgbClr val="00B050"/>
                </a:solidFill>
                <a:effectLst>
                  <a:outerShdw blurRad="38100" dist="38100" dir="2700000" algn="tl">
                    <a:srgbClr val="000000">
                      <a:alpha val="43137"/>
                    </a:srgbClr>
                  </a:outerShdw>
                </a:effectLst>
              </a:rPr>
              <a:t>Repositorios</a:t>
            </a:r>
            <a:r>
              <a:rPr lang="es-MX" sz="2400" b="1" dirty="0">
                <a:solidFill>
                  <a:srgbClr val="00B050"/>
                </a:solidFill>
              </a:rPr>
              <a:t> institucionales o temáticos</a:t>
            </a:r>
          </a:p>
          <a:p>
            <a:r>
              <a:rPr lang="es-MX" sz="2400" b="1" dirty="0">
                <a:solidFill>
                  <a:srgbClr val="00B050"/>
                </a:solidFill>
              </a:rPr>
              <a:t>Pre</a:t>
            </a:r>
            <a:r>
              <a:rPr lang="es-MX" sz="2400" dirty="0">
                <a:solidFill>
                  <a:srgbClr val="00B050"/>
                </a:solidFill>
              </a:rPr>
              <a:t>-</a:t>
            </a:r>
            <a:r>
              <a:rPr lang="es-MX" sz="2400" b="1" dirty="0">
                <a:solidFill>
                  <a:srgbClr val="00B050"/>
                </a:solidFill>
              </a:rPr>
              <a:t> </a:t>
            </a:r>
            <a:r>
              <a:rPr lang="es-MX" sz="2400" dirty="0">
                <a:solidFill>
                  <a:srgbClr val="00B050"/>
                </a:solidFill>
              </a:rPr>
              <a:t>y</a:t>
            </a:r>
            <a:r>
              <a:rPr lang="es-MX" sz="2400" b="1" dirty="0">
                <a:solidFill>
                  <a:srgbClr val="00B050"/>
                </a:solidFill>
              </a:rPr>
              <a:t> Post</a:t>
            </a:r>
            <a:r>
              <a:rPr lang="es-MX" sz="2400" dirty="0">
                <a:solidFill>
                  <a:srgbClr val="00B050"/>
                </a:solidFill>
              </a:rPr>
              <a:t>-</a:t>
            </a:r>
            <a:r>
              <a:rPr lang="es-MX" sz="2400" dirty="0" err="1">
                <a:solidFill>
                  <a:srgbClr val="00B050"/>
                </a:solidFill>
              </a:rPr>
              <a:t>Print</a:t>
            </a:r>
            <a:endParaRPr lang="es-MX" sz="2400" dirty="0">
              <a:solidFill>
                <a:srgbClr val="00B050"/>
              </a:solidFill>
            </a:endParaRPr>
          </a:p>
        </p:txBody>
      </p:sp>
      <p:sp>
        <p:nvSpPr>
          <p:cNvPr id="6" name="CuadroTexto 5">
            <a:extLst>
              <a:ext uri="{FF2B5EF4-FFF2-40B4-BE49-F238E27FC236}">
                <a16:creationId xmlns="" xmlns:a16="http://schemas.microsoft.com/office/drawing/2014/main" id="{C647ABF0-2F3B-43FB-A0C7-8BAE07FEC92D}"/>
              </a:ext>
            </a:extLst>
          </p:cNvPr>
          <p:cNvSpPr txBox="1"/>
          <p:nvPr/>
        </p:nvSpPr>
        <p:spPr>
          <a:xfrm>
            <a:off x="409747" y="1723320"/>
            <a:ext cx="2142873" cy="707886"/>
          </a:xfrm>
          <a:prstGeom prst="rect">
            <a:avLst/>
          </a:prstGeom>
          <a:noFill/>
        </p:spPr>
        <p:txBody>
          <a:bodyPr wrap="square" rtlCol="0">
            <a:spAutoFit/>
          </a:bodyPr>
          <a:lstStyle/>
          <a:p>
            <a:r>
              <a:rPr lang="es-MX" sz="4000" b="1" dirty="0">
                <a:solidFill>
                  <a:srgbClr val="00B050"/>
                </a:solidFill>
                <a:effectLst>
                  <a:outerShdw blurRad="38100" dist="38100" dir="2700000" algn="tl">
                    <a:srgbClr val="000000">
                      <a:alpha val="43137"/>
                    </a:srgbClr>
                  </a:outerShdw>
                </a:effectLst>
              </a:rPr>
              <a:t>artículos</a:t>
            </a:r>
            <a:endParaRPr lang="es-MX" b="1" dirty="0">
              <a:solidFill>
                <a:srgbClr val="00B050"/>
              </a:solidFill>
              <a:effectLst>
                <a:outerShdw blurRad="38100" dist="38100" dir="2700000" algn="tl">
                  <a:srgbClr val="000000">
                    <a:alpha val="43137"/>
                  </a:srgbClr>
                </a:outerShdw>
              </a:effectLst>
            </a:endParaRPr>
          </a:p>
        </p:txBody>
      </p:sp>
      <p:sp>
        <p:nvSpPr>
          <p:cNvPr id="30" name="CuadroTexto 29">
            <a:extLst>
              <a:ext uri="{FF2B5EF4-FFF2-40B4-BE49-F238E27FC236}">
                <a16:creationId xmlns="" xmlns:a16="http://schemas.microsoft.com/office/drawing/2014/main" id="{AD30D1D0-7864-427F-8065-9EAC90D416D2}"/>
              </a:ext>
            </a:extLst>
          </p:cNvPr>
          <p:cNvSpPr txBox="1"/>
          <p:nvPr/>
        </p:nvSpPr>
        <p:spPr>
          <a:xfrm>
            <a:off x="2552620" y="1973724"/>
            <a:ext cx="3158369" cy="461665"/>
          </a:xfrm>
          <a:prstGeom prst="rect">
            <a:avLst/>
          </a:prstGeom>
          <a:noFill/>
        </p:spPr>
        <p:txBody>
          <a:bodyPr wrap="square" rtlCol="0">
            <a:spAutoFit/>
          </a:bodyPr>
          <a:lstStyle/>
          <a:p>
            <a:r>
              <a:rPr lang="es-MX" sz="2400" b="1" dirty="0">
                <a:solidFill>
                  <a:srgbClr val="00B050"/>
                </a:solidFill>
              </a:rPr>
              <a:t>Embargos 6-12 meses</a:t>
            </a:r>
          </a:p>
        </p:txBody>
      </p:sp>
      <p:sp>
        <p:nvSpPr>
          <p:cNvPr id="31" name="CuadroTexto 30">
            <a:extLst>
              <a:ext uri="{FF2B5EF4-FFF2-40B4-BE49-F238E27FC236}">
                <a16:creationId xmlns="" xmlns:a16="http://schemas.microsoft.com/office/drawing/2014/main" id="{3FAD3EC3-560C-4364-AEDE-D7D84FE5E162}"/>
              </a:ext>
            </a:extLst>
          </p:cNvPr>
          <p:cNvSpPr txBox="1"/>
          <p:nvPr/>
        </p:nvSpPr>
        <p:spPr>
          <a:xfrm>
            <a:off x="2664689" y="1434641"/>
            <a:ext cx="2532321" cy="584775"/>
          </a:xfrm>
          <a:prstGeom prst="rect">
            <a:avLst/>
          </a:prstGeom>
          <a:noFill/>
        </p:spPr>
        <p:txBody>
          <a:bodyPr wrap="square" rtlCol="0">
            <a:spAutoFit/>
          </a:bodyPr>
          <a:lstStyle/>
          <a:p>
            <a:r>
              <a:rPr lang="es-MX" sz="3200" b="1" dirty="0">
                <a:solidFill>
                  <a:srgbClr val="00B050"/>
                </a:solidFill>
                <a:effectLst>
                  <a:outerShdw blurRad="38100" dist="38100" dir="2700000" algn="tl">
                    <a:srgbClr val="000000">
                      <a:alpha val="43137"/>
                    </a:srgbClr>
                  </a:outerShdw>
                </a:effectLst>
              </a:rPr>
              <a:t>Mandatos </a:t>
            </a:r>
          </a:p>
        </p:txBody>
      </p:sp>
      <p:sp>
        <p:nvSpPr>
          <p:cNvPr id="7" name="CuadroTexto 6">
            <a:extLst>
              <a:ext uri="{FF2B5EF4-FFF2-40B4-BE49-F238E27FC236}">
                <a16:creationId xmlns="" xmlns:a16="http://schemas.microsoft.com/office/drawing/2014/main" id="{5DEF1262-D8A4-41C0-ABC8-C7EE46460584}"/>
              </a:ext>
            </a:extLst>
          </p:cNvPr>
          <p:cNvSpPr txBox="1"/>
          <p:nvPr/>
        </p:nvSpPr>
        <p:spPr>
          <a:xfrm>
            <a:off x="8294366" y="883138"/>
            <a:ext cx="2462743" cy="701941"/>
          </a:xfrm>
          <a:prstGeom prst="rect">
            <a:avLst/>
          </a:prstGeom>
          <a:noFill/>
        </p:spPr>
        <p:txBody>
          <a:bodyPr wrap="square" rtlCol="0">
            <a:spAutoFit/>
          </a:bodyPr>
          <a:lstStyle/>
          <a:p>
            <a:r>
              <a:rPr lang="es-MX" sz="4000" b="1" dirty="0">
                <a:solidFill>
                  <a:srgbClr val="00B050"/>
                </a:solidFill>
                <a:effectLst>
                  <a:outerShdw blurRad="38100" dist="38100" dir="2700000" algn="tl">
                    <a:srgbClr val="000000">
                      <a:alpha val="43137"/>
                    </a:srgbClr>
                  </a:outerShdw>
                </a:effectLst>
              </a:rPr>
              <a:t>Vía Verde</a:t>
            </a:r>
          </a:p>
        </p:txBody>
      </p:sp>
      <p:pic>
        <p:nvPicPr>
          <p:cNvPr id="34" name="Picture 7" descr="open access">
            <a:extLst>
              <a:ext uri="{FF2B5EF4-FFF2-40B4-BE49-F238E27FC236}">
                <a16:creationId xmlns="" xmlns:a16="http://schemas.microsoft.com/office/drawing/2014/main" id="{D17CE74A-9513-474A-A9E6-91E5C0D9CCF2}"/>
              </a:ext>
            </a:extLst>
          </p:cNvPr>
          <p:cNvPicPr>
            <a:picLocks noChangeAspect="1" noChangeArrowheads="1"/>
          </p:cNvPicPr>
          <p:nvPr/>
        </p:nvPicPr>
        <p:blipFill>
          <a:blip r:embed="rId12" cstate="print"/>
          <a:srcRect/>
          <a:stretch>
            <a:fillRect/>
          </a:stretch>
        </p:blipFill>
        <p:spPr bwMode="auto">
          <a:xfrm>
            <a:off x="6111419" y="153085"/>
            <a:ext cx="730053" cy="730053"/>
          </a:xfrm>
          <a:prstGeom prst="rect">
            <a:avLst/>
          </a:prstGeom>
          <a:noFill/>
          <a:ln w="9525">
            <a:noFill/>
            <a:miter lim="800000"/>
            <a:headEnd/>
            <a:tailEnd/>
          </a:ln>
        </p:spPr>
      </p:pic>
    </p:spTree>
    <p:extLst>
      <p:ext uri="{BB962C8B-B14F-4D97-AF65-F5344CB8AC3E}">
        <p14:creationId xmlns:p14="http://schemas.microsoft.com/office/powerpoint/2010/main" val="302434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par>
                                <p:cTn id="11" presetID="22" presetClass="entr" presetSubtype="4" fill="hold" nodeType="withEffect">
                                  <p:stCondLst>
                                    <p:cond delay="0"/>
                                  </p:stCondLst>
                                  <p:childTnLst>
                                    <p:set>
                                      <p:cBhvr>
                                        <p:cTn id="12" dur="1" fill="hold">
                                          <p:stCondLst>
                                            <p:cond delay="0"/>
                                          </p:stCondLst>
                                        </p:cTn>
                                        <p:tgtEl>
                                          <p:spTgt spid="1054"/>
                                        </p:tgtEl>
                                        <p:attrNameLst>
                                          <p:attrName>style.visibility</p:attrName>
                                        </p:attrNameLst>
                                      </p:cBhvr>
                                      <p:to>
                                        <p:strVal val="visible"/>
                                      </p:to>
                                    </p:set>
                                    <p:animEffect transition="in" filter="wipe(down)">
                                      <p:cBhvr>
                                        <p:cTn id="13" dur="500"/>
                                        <p:tgtEl>
                                          <p:spTgt spid="105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p:cTn id="32" dur="500" fill="hold"/>
                                        <p:tgtEl>
                                          <p:spTgt spid="31"/>
                                        </p:tgtEl>
                                        <p:attrNameLst>
                                          <p:attrName>ppt_w</p:attrName>
                                        </p:attrNameLst>
                                      </p:cBhvr>
                                      <p:tavLst>
                                        <p:tav tm="0">
                                          <p:val>
                                            <p:fltVal val="0"/>
                                          </p:val>
                                        </p:tav>
                                        <p:tav tm="100000">
                                          <p:val>
                                            <p:strVal val="#ppt_w"/>
                                          </p:val>
                                        </p:tav>
                                      </p:tavLst>
                                    </p:anim>
                                    <p:anim calcmode="lin" valueType="num">
                                      <p:cBhvr>
                                        <p:cTn id="33" dur="500" fill="hold"/>
                                        <p:tgtEl>
                                          <p:spTgt spid="31"/>
                                        </p:tgtEl>
                                        <p:attrNameLst>
                                          <p:attrName>ppt_h</p:attrName>
                                        </p:attrNameLst>
                                      </p:cBhvr>
                                      <p:tavLst>
                                        <p:tav tm="0">
                                          <p:val>
                                            <p:fltVal val="0"/>
                                          </p:val>
                                        </p:tav>
                                        <p:tav tm="100000">
                                          <p:val>
                                            <p:strVal val="#ppt_h"/>
                                          </p:val>
                                        </p:tav>
                                      </p:tavLst>
                                    </p:anim>
                                    <p:animEffect transition="in" filter="fade">
                                      <p:cBhvr>
                                        <p:cTn id="34" dur="500"/>
                                        <p:tgtEl>
                                          <p:spTgt spid="3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p:bldP spid="6"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316203" y="3034463"/>
            <a:ext cx="2543195" cy="2285901"/>
            <a:chOff x="79572" y="2217990"/>
            <a:chExt cx="2979046" cy="3216422"/>
          </a:xfrm>
        </p:grpSpPr>
        <p:pic>
          <p:nvPicPr>
            <p:cNvPr id="1040" name="Picture 16" descr="http://www.lamarihuana.com/wp-content/uploads/2011/05/investigadores-trabajando-medico_sps0338.jpg"/>
            <p:cNvPicPr>
              <a:picLocks noChangeAspect="1" noChangeArrowheads="1"/>
            </p:cNvPicPr>
            <p:nvPr/>
          </p:nvPicPr>
          <p:blipFill rotWithShape="1">
            <a:blip r:embed="rId2">
              <a:extLst>
                <a:ext uri="{28A0092B-C50C-407E-A947-70E740481C1C}">
                  <a14:useLocalDpi xmlns:a14="http://schemas.microsoft.com/office/drawing/2010/main" val="0"/>
                </a:ext>
              </a:extLst>
            </a:blip>
            <a:srcRect b="7760"/>
            <a:stretch/>
          </p:blipFill>
          <p:spPr bwMode="auto">
            <a:xfrm>
              <a:off x="130588" y="2217990"/>
              <a:ext cx="2390966" cy="183051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p:cNvSpPr txBox="1"/>
            <p:nvPr/>
          </p:nvSpPr>
          <p:spPr>
            <a:xfrm>
              <a:off x="79572" y="4698205"/>
              <a:ext cx="2979046" cy="736207"/>
            </a:xfrm>
            <a:prstGeom prst="rect">
              <a:avLst/>
            </a:prstGeom>
            <a:noFill/>
          </p:spPr>
          <p:txBody>
            <a:bodyPr wrap="square" rtlCol="0">
              <a:spAutoFit/>
            </a:bodyPr>
            <a:lstStyle/>
            <a:p>
              <a:r>
                <a:rPr lang="es-MX" sz="2800" b="1" dirty="0"/>
                <a:t>Investigadores</a:t>
              </a:r>
            </a:p>
          </p:txBody>
        </p:sp>
      </p:grpSp>
      <p:grpSp>
        <p:nvGrpSpPr>
          <p:cNvPr id="13" name="Grupo 12"/>
          <p:cNvGrpSpPr/>
          <p:nvPr/>
        </p:nvGrpSpPr>
        <p:grpSpPr>
          <a:xfrm>
            <a:off x="4844797" y="2662979"/>
            <a:ext cx="1996675" cy="2711424"/>
            <a:chOff x="1021266" y="2101256"/>
            <a:chExt cx="1996675" cy="2711424"/>
          </a:xfrm>
        </p:grpSpPr>
        <p:pic>
          <p:nvPicPr>
            <p:cNvPr id="1048" name="Picture 24" descr="http://1.bp.blogspot.com/-7z1dCk_fKhU/UILfO7W5HmI/AAAAAAAAAQY/IhOsDHvXurU/s400/Captura%2Bde%2Bpantalla%2B2012-10-20%2Ba%2Blas%2B12.26.3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266" y="2101256"/>
              <a:ext cx="1996675" cy="2063746"/>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p:cNvSpPr txBox="1"/>
            <p:nvPr/>
          </p:nvSpPr>
          <p:spPr>
            <a:xfrm>
              <a:off x="1193434" y="4289460"/>
              <a:ext cx="1652337" cy="523220"/>
            </a:xfrm>
            <a:prstGeom prst="rect">
              <a:avLst/>
            </a:prstGeom>
            <a:noFill/>
          </p:spPr>
          <p:txBody>
            <a:bodyPr wrap="square" rtlCol="0">
              <a:spAutoFit/>
            </a:bodyPr>
            <a:lstStyle/>
            <a:p>
              <a:endParaRPr lang="es-MX" sz="2800" b="1" dirty="0"/>
            </a:p>
          </p:txBody>
        </p:sp>
      </p:grpSp>
      <p:sp>
        <p:nvSpPr>
          <p:cNvPr id="1033" name="CuadroTexto 1032"/>
          <p:cNvSpPr txBox="1"/>
          <p:nvPr/>
        </p:nvSpPr>
        <p:spPr>
          <a:xfrm>
            <a:off x="9650676" y="4726725"/>
            <a:ext cx="1835846" cy="523220"/>
          </a:xfrm>
          <a:prstGeom prst="rect">
            <a:avLst/>
          </a:prstGeom>
          <a:noFill/>
        </p:spPr>
        <p:txBody>
          <a:bodyPr wrap="square" rtlCol="0">
            <a:spAutoFit/>
          </a:bodyPr>
          <a:lstStyle/>
          <a:p>
            <a:r>
              <a:rPr lang="es-MX" sz="2800" b="1" dirty="0"/>
              <a:t>Biblioteca</a:t>
            </a:r>
          </a:p>
        </p:txBody>
      </p:sp>
      <p:pic>
        <p:nvPicPr>
          <p:cNvPr id="1060" name="Picture 36" descr="http://worldartsme.com/images/stacks-of-money-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1396" y="3949632"/>
            <a:ext cx="2827190" cy="196385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 xmlns:a16="http://schemas.microsoft.com/office/drawing/2014/main" id="{C7BDE36B-104A-4ABE-9FAB-25BACE4C94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2310" y="2872234"/>
            <a:ext cx="3200400" cy="1428750"/>
          </a:xfrm>
          <a:prstGeom prst="rect">
            <a:avLst/>
          </a:prstGeom>
        </p:spPr>
      </p:pic>
      <p:pic>
        <p:nvPicPr>
          <p:cNvPr id="5" name="Imagen 4">
            <a:extLst>
              <a:ext uri="{FF2B5EF4-FFF2-40B4-BE49-F238E27FC236}">
                <a16:creationId xmlns="" xmlns:a16="http://schemas.microsoft.com/office/drawing/2014/main" id="{E2E06824-356C-4466-BEC6-912C189BF39E}"/>
              </a:ext>
            </a:extLst>
          </p:cNvPr>
          <p:cNvPicPr>
            <a:picLocks noChangeAspect="1"/>
          </p:cNvPicPr>
          <p:nvPr/>
        </p:nvPicPr>
        <p:blipFill>
          <a:blip r:embed="rId6"/>
          <a:stretch>
            <a:fillRect/>
          </a:stretch>
        </p:blipFill>
        <p:spPr>
          <a:xfrm>
            <a:off x="6433945" y="2077263"/>
            <a:ext cx="3042168" cy="2773920"/>
          </a:xfrm>
          <a:prstGeom prst="rect">
            <a:avLst/>
          </a:prstGeom>
        </p:spPr>
      </p:pic>
      <p:pic>
        <p:nvPicPr>
          <p:cNvPr id="32" name="Imagen 31">
            <a:extLst>
              <a:ext uri="{FF2B5EF4-FFF2-40B4-BE49-F238E27FC236}">
                <a16:creationId xmlns="" xmlns:a16="http://schemas.microsoft.com/office/drawing/2014/main" id="{FEEFDC3E-DCCA-4AE4-82EA-BD5414E427F5}"/>
              </a:ext>
            </a:extLst>
          </p:cNvPr>
          <p:cNvPicPr>
            <a:picLocks noChangeAspect="1"/>
          </p:cNvPicPr>
          <p:nvPr/>
        </p:nvPicPr>
        <p:blipFill>
          <a:blip r:embed="rId7"/>
          <a:stretch>
            <a:fillRect/>
          </a:stretch>
        </p:blipFill>
        <p:spPr>
          <a:xfrm>
            <a:off x="2366369" y="2276081"/>
            <a:ext cx="2066723" cy="1097375"/>
          </a:xfrm>
          <a:prstGeom prst="rect">
            <a:avLst/>
          </a:prstGeom>
        </p:spPr>
      </p:pic>
      <p:pic>
        <p:nvPicPr>
          <p:cNvPr id="35" name="Imagen 34">
            <a:extLst>
              <a:ext uri="{FF2B5EF4-FFF2-40B4-BE49-F238E27FC236}">
                <a16:creationId xmlns="" xmlns:a16="http://schemas.microsoft.com/office/drawing/2014/main" id="{93E047EB-6F80-48F8-A702-462BEF83E5E3}"/>
              </a:ext>
            </a:extLst>
          </p:cNvPr>
          <p:cNvPicPr>
            <a:picLocks noChangeAspect="1"/>
          </p:cNvPicPr>
          <p:nvPr/>
        </p:nvPicPr>
        <p:blipFill>
          <a:blip r:embed="rId8"/>
          <a:stretch>
            <a:fillRect/>
          </a:stretch>
        </p:blipFill>
        <p:spPr>
          <a:xfrm>
            <a:off x="2153389" y="3169118"/>
            <a:ext cx="2725148" cy="1176630"/>
          </a:xfrm>
          <a:prstGeom prst="rect">
            <a:avLst/>
          </a:prstGeom>
        </p:spPr>
      </p:pic>
      <p:sp>
        <p:nvSpPr>
          <p:cNvPr id="23" name="CuadroTexto 22">
            <a:extLst>
              <a:ext uri="{FF2B5EF4-FFF2-40B4-BE49-F238E27FC236}">
                <a16:creationId xmlns="" xmlns:a16="http://schemas.microsoft.com/office/drawing/2014/main" id="{95606F50-D879-4BF6-B399-6E5AEC051A26}"/>
              </a:ext>
            </a:extLst>
          </p:cNvPr>
          <p:cNvSpPr txBox="1"/>
          <p:nvPr/>
        </p:nvSpPr>
        <p:spPr>
          <a:xfrm>
            <a:off x="6988766" y="208305"/>
            <a:ext cx="5073944" cy="646331"/>
          </a:xfrm>
          <a:prstGeom prst="rect">
            <a:avLst/>
          </a:prstGeom>
          <a:solidFill>
            <a:schemeClr val="accent2"/>
          </a:solidFill>
          <a:effectLst>
            <a:outerShdw blurRad="50800" dist="127000" dir="5400000" algn="t" rotWithShape="0">
              <a:prstClr val="black">
                <a:alpha val="40000"/>
              </a:prstClr>
            </a:outerShdw>
          </a:effectLst>
        </p:spPr>
        <p:txBody>
          <a:bodyPr wrap="square" rtlCol="0">
            <a:spAutoFit/>
          </a:bodyPr>
          <a:lstStyle/>
          <a:p>
            <a:pPr algn="ctr"/>
            <a:r>
              <a:rPr lang="es-MX" sz="3600" b="1" dirty="0"/>
              <a:t>Modelo acceso abierto</a:t>
            </a:r>
          </a:p>
        </p:txBody>
      </p:sp>
      <p:sp>
        <p:nvSpPr>
          <p:cNvPr id="7" name="CuadroTexto 6">
            <a:extLst>
              <a:ext uri="{FF2B5EF4-FFF2-40B4-BE49-F238E27FC236}">
                <a16:creationId xmlns="" xmlns:a16="http://schemas.microsoft.com/office/drawing/2014/main" id="{5DEF1262-D8A4-41C0-ABC8-C7EE46460584}"/>
              </a:ext>
            </a:extLst>
          </p:cNvPr>
          <p:cNvSpPr txBox="1"/>
          <p:nvPr/>
        </p:nvSpPr>
        <p:spPr>
          <a:xfrm>
            <a:off x="8128875" y="913829"/>
            <a:ext cx="2694476" cy="707886"/>
          </a:xfrm>
          <a:prstGeom prst="rect">
            <a:avLst/>
          </a:prstGeom>
          <a:noFill/>
        </p:spPr>
        <p:txBody>
          <a:bodyPr wrap="square" rtlCol="0">
            <a:spAutoFit/>
          </a:bodyPr>
          <a:lstStyle/>
          <a:p>
            <a:r>
              <a:rPr lang="es-MX" sz="4000" b="1" dirty="0">
                <a:solidFill>
                  <a:srgbClr val="FFC000"/>
                </a:solidFill>
                <a:effectLst>
                  <a:outerShdw blurRad="38100" dist="38100" dir="2700000" algn="tl">
                    <a:srgbClr val="000000">
                      <a:alpha val="43137"/>
                    </a:srgbClr>
                  </a:outerShdw>
                </a:effectLst>
              </a:rPr>
              <a:t>Vía Dorada</a:t>
            </a:r>
          </a:p>
        </p:txBody>
      </p:sp>
      <p:pic>
        <p:nvPicPr>
          <p:cNvPr id="2050" name="Picture 2" descr="Resultado de imagen para equis roja sin fondo">
            <a:extLst>
              <a:ext uri="{FF2B5EF4-FFF2-40B4-BE49-F238E27FC236}">
                <a16:creationId xmlns="" xmlns:a16="http://schemas.microsoft.com/office/drawing/2014/main" id="{63CE41DE-B2AB-4E2D-8D6D-478C8FFA4C3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49012" y="2787769"/>
            <a:ext cx="1151820" cy="11518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Resultado de imagen para equis roja sin fondo">
            <a:extLst>
              <a:ext uri="{FF2B5EF4-FFF2-40B4-BE49-F238E27FC236}">
                <a16:creationId xmlns="" xmlns:a16="http://schemas.microsoft.com/office/drawing/2014/main" id="{180178DF-D44D-440D-8B63-B092A8BB7EA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97292" y="4004100"/>
            <a:ext cx="1965018" cy="1965018"/>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esquinas redondeadas 13">
            <a:extLst>
              <a:ext uri="{FF2B5EF4-FFF2-40B4-BE49-F238E27FC236}">
                <a16:creationId xmlns="" xmlns:a16="http://schemas.microsoft.com/office/drawing/2014/main" id="{7345DCF1-CB76-487F-8C21-1CC9BF9468E3}"/>
              </a:ext>
            </a:extLst>
          </p:cNvPr>
          <p:cNvSpPr/>
          <p:nvPr/>
        </p:nvSpPr>
        <p:spPr>
          <a:xfrm>
            <a:off x="4688443" y="2064375"/>
            <a:ext cx="2078480" cy="2792603"/>
          </a:xfrm>
          <a:prstGeom prst="roundRect">
            <a:avLst/>
          </a:prstGeom>
          <a:solidFill>
            <a:schemeClr val="accent4">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effectLst>
                  <a:outerShdw blurRad="38100" dist="38100" dir="2700000" algn="tl">
                    <a:srgbClr val="000000">
                      <a:alpha val="43137"/>
                    </a:srgbClr>
                  </a:outerShdw>
                </a:effectLst>
              </a:rPr>
              <a:t>Revistas en acceso abierto</a:t>
            </a:r>
          </a:p>
          <a:p>
            <a:pPr algn="ctr"/>
            <a:endParaRPr lang="es-MX" sz="2800" b="1" dirty="0">
              <a:effectLst>
                <a:outerShdw blurRad="38100" dist="38100" dir="2700000" algn="tl">
                  <a:srgbClr val="000000">
                    <a:alpha val="43137"/>
                  </a:srgbClr>
                </a:outerShdw>
              </a:effectLst>
            </a:endParaRPr>
          </a:p>
          <a:p>
            <a:pPr algn="ctr"/>
            <a:endParaRPr lang="es-MX" sz="2800" b="1" dirty="0">
              <a:effectLst>
                <a:outerShdw blurRad="38100" dist="38100" dir="2700000" algn="tl">
                  <a:srgbClr val="000000">
                    <a:alpha val="43137"/>
                  </a:srgbClr>
                </a:outerShdw>
              </a:effectLst>
            </a:endParaRPr>
          </a:p>
          <a:p>
            <a:pPr algn="ctr"/>
            <a:r>
              <a:rPr lang="es-MX" sz="2800" b="1" dirty="0">
                <a:effectLst>
                  <a:outerShdw blurRad="38100" dist="38100" dir="2700000" algn="tl">
                    <a:srgbClr val="000000">
                      <a:alpha val="43137"/>
                    </a:srgbClr>
                  </a:outerShdw>
                </a:effectLst>
              </a:rPr>
              <a:t>Vía dorada</a:t>
            </a:r>
            <a:endParaRPr lang="es-MX" b="1" dirty="0">
              <a:effectLst>
                <a:outerShdw blurRad="38100" dist="38100" dir="2700000" algn="tl">
                  <a:srgbClr val="000000">
                    <a:alpha val="43137"/>
                  </a:srgbClr>
                </a:outerShdw>
              </a:effectLst>
            </a:endParaRPr>
          </a:p>
        </p:txBody>
      </p:sp>
      <p:pic>
        <p:nvPicPr>
          <p:cNvPr id="15" name="Imagen 14">
            <a:extLst>
              <a:ext uri="{FF2B5EF4-FFF2-40B4-BE49-F238E27FC236}">
                <a16:creationId xmlns="" xmlns:a16="http://schemas.microsoft.com/office/drawing/2014/main" id="{88D3FF83-F2BC-4C9E-8890-F9577883726B}"/>
              </a:ext>
            </a:extLst>
          </p:cNvPr>
          <p:cNvPicPr>
            <a:picLocks noChangeAspect="1"/>
          </p:cNvPicPr>
          <p:nvPr/>
        </p:nvPicPr>
        <p:blipFill>
          <a:blip r:embed="rId11"/>
          <a:stretch>
            <a:fillRect/>
          </a:stretch>
        </p:blipFill>
        <p:spPr>
          <a:xfrm>
            <a:off x="1763258" y="4115346"/>
            <a:ext cx="3139712" cy="1194920"/>
          </a:xfrm>
          <a:prstGeom prst="rect">
            <a:avLst/>
          </a:prstGeom>
        </p:spPr>
      </p:pic>
      <p:pic>
        <p:nvPicPr>
          <p:cNvPr id="21" name="Imagen 20">
            <a:extLst>
              <a:ext uri="{FF2B5EF4-FFF2-40B4-BE49-F238E27FC236}">
                <a16:creationId xmlns="" xmlns:a16="http://schemas.microsoft.com/office/drawing/2014/main" id="{7D2077C4-BB1A-4F3C-9F61-FB12C8E71CFE}"/>
              </a:ext>
            </a:extLst>
          </p:cNvPr>
          <p:cNvPicPr>
            <a:picLocks noChangeAspect="1"/>
          </p:cNvPicPr>
          <p:nvPr/>
        </p:nvPicPr>
        <p:blipFill>
          <a:blip r:embed="rId12"/>
          <a:stretch>
            <a:fillRect/>
          </a:stretch>
        </p:blipFill>
        <p:spPr>
          <a:xfrm>
            <a:off x="-374664" y="5238785"/>
            <a:ext cx="2828789" cy="1963082"/>
          </a:xfrm>
          <a:prstGeom prst="rect">
            <a:avLst/>
          </a:prstGeom>
        </p:spPr>
      </p:pic>
      <p:sp>
        <p:nvSpPr>
          <p:cNvPr id="45" name="Rectángulo: esquinas redondeadas 44">
            <a:extLst>
              <a:ext uri="{FF2B5EF4-FFF2-40B4-BE49-F238E27FC236}">
                <a16:creationId xmlns="" xmlns:a16="http://schemas.microsoft.com/office/drawing/2014/main" id="{E9E801A5-77F7-41F1-AAD3-3449C183761A}"/>
              </a:ext>
            </a:extLst>
          </p:cNvPr>
          <p:cNvSpPr/>
          <p:nvPr/>
        </p:nvSpPr>
        <p:spPr>
          <a:xfrm>
            <a:off x="3816984" y="5865213"/>
            <a:ext cx="4188473" cy="878446"/>
          </a:xfrm>
          <a:prstGeom prst="roundRect">
            <a:avLst/>
          </a:prstGeom>
          <a:solidFill>
            <a:schemeClr val="accent4">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err="1">
                <a:effectLst>
                  <a:outerShdw blurRad="38100" dist="38100" dir="2700000" algn="tl">
                    <a:srgbClr val="000000">
                      <a:alpha val="43137"/>
                    </a:srgbClr>
                  </a:outerShdw>
                </a:effectLst>
              </a:rPr>
              <a:t>APC’s</a:t>
            </a:r>
            <a:endParaRPr lang="es-MX" sz="2800" b="1" dirty="0">
              <a:effectLst>
                <a:outerShdw blurRad="38100" dist="38100" dir="2700000" algn="tl">
                  <a:srgbClr val="000000">
                    <a:alpha val="43137"/>
                  </a:srgbClr>
                </a:outerShdw>
              </a:effectLst>
            </a:endParaRPr>
          </a:p>
          <a:p>
            <a:pPr algn="ctr"/>
            <a:r>
              <a:rPr lang="es-MX" sz="2800" b="1" dirty="0" err="1">
                <a:solidFill>
                  <a:schemeClr val="tx1"/>
                </a:solidFill>
                <a:effectLst>
                  <a:outerShdw blurRad="38100" dist="38100" dir="2700000" algn="tl">
                    <a:srgbClr val="000000">
                      <a:alpha val="43137"/>
                    </a:srgbClr>
                  </a:outerShdw>
                </a:effectLst>
              </a:rPr>
              <a:t>Article</a:t>
            </a:r>
            <a:r>
              <a:rPr lang="es-MX" sz="2800" b="1" dirty="0">
                <a:solidFill>
                  <a:schemeClr val="tx1"/>
                </a:solidFill>
                <a:effectLst>
                  <a:outerShdw blurRad="38100" dist="38100" dir="2700000" algn="tl">
                    <a:srgbClr val="000000">
                      <a:alpha val="43137"/>
                    </a:srgbClr>
                  </a:outerShdw>
                </a:effectLst>
              </a:rPr>
              <a:t> Processing </a:t>
            </a:r>
            <a:r>
              <a:rPr lang="es-MX" sz="2800" b="1" dirty="0" err="1">
                <a:solidFill>
                  <a:schemeClr val="tx1"/>
                </a:solidFill>
                <a:effectLst>
                  <a:outerShdw blurRad="38100" dist="38100" dir="2700000" algn="tl">
                    <a:srgbClr val="000000">
                      <a:alpha val="43137"/>
                    </a:srgbClr>
                  </a:outerShdw>
                </a:effectLst>
              </a:rPr>
              <a:t>Charge</a:t>
            </a:r>
            <a:endParaRPr lang="es-MX" b="1" dirty="0">
              <a:solidFill>
                <a:schemeClr val="tx1"/>
              </a:solidFill>
              <a:effectLst>
                <a:outerShdw blurRad="38100" dist="38100" dir="2700000" algn="tl">
                  <a:srgbClr val="000000">
                    <a:alpha val="43137"/>
                  </a:srgbClr>
                </a:outerShdw>
              </a:effectLst>
            </a:endParaRPr>
          </a:p>
        </p:txBody>
      </p:sp>
      <p:pic>
        <p:nvPicPr>
          <p:cNvPr id="24" name="Imagen 23">
            <a:extLst>
              <a:ext uri="{FF2B5EF4-FFF2-40B4-BE49-F238E27FC236}">
                <a16:creationId xmlns="" xmlns:a16="http://schemas.microsoft.com/office/drawing/2014/main" id="{1BDCA0A5-E1B0-40BA-A207-E851F6AFD104}"/>
              </a:ext>
            </a:extLst>
          </p:cNvPr>
          <p:cNvPicPr>
            <a:picLocks noChangeAspect="1"/>
          </p:cNvPicPr>
          <p:nvPr/>
        </p:nvPicPr>
        <p:blipFill>
          <a:blip r:embed="rId13"/>
          <a:stretch>
            <a:fillRect/>
          </a:stretch>
        </p:blipFill>
        <p:spPr>
          <a:xfrm>
            <a:off x="1861628" y="4987167"/>
            <a:ext cx="2883658" cy="993734"/>
          </a:xfrm>
          <a:prstGeom prst="rect">
            <a:avLst/>
          </a:prstGeom>
        </p:spPr>
      </p:pic>
      <p:pic>
        <p:nvPicPr>
          <p:cNvPr id="47" name="Picture 7" descr="open access">
            <a:extLst>
              <a:ext uri="{FF2B5EF4-FFF2-40B4-BE49-F238E27FC236}">
                <a16:creationId xmlns="" xmlns:a16="http://schemas.microsoft.com/office/drawing/2014/main" id="{258C9B9E-1238-4386-BDCA-2B1D433FBD17}"/>
              </a:ext>
            </a:extLst>
          </p:cNvPr>
          <p:cNvPicPr>
            <a:picLocks noChangeAspect="1" noChangeArrowheads="1"/>
          </p:cNvPicPr>
          <p:nvPr/>
        </p:nvPicPr>
        <p:blipFill>
          <a:blip r:embed="rId14" cstate="print"/>
          <a:srcRect/>
          <a:stretch>
            <a:fillRect/>
          </a:stretch>
        </p:blipFill>
        <p:spPr bwMode="auto">
          <a:xfrm>
            <a:off x="6167239" y="166443"/>
            <a:ext cx="730053" cy="730053"/>
          </a:xfrm>
          <a:prstGeom prst="rect">
            <a:avLst/>
          </a:prstGeom>
          <a:noFill/>
          <a:ln w="9525">
            <a:noFill/>
            <a:miter lim="800000"/>
            <a:headEnd/>
            <a:tailEnd/>
          </a:ln>
        </p:spPr>
      </p:pic>
    </p:spTree>
    <p:extLst>
      <p:ext uri="{BB962C8B-B14F-4D97-AF65-F5344CB8AC3E}">
        <p14:creationId xmlns:p14="http://schemas.microsoft.com/office/powerpoint/2010/main" val="321131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p:cTn id="14" dur="500" fill="hold"/>
                                        <p:tgtEl>
                                          <p:spTgt spid="2050"/>
                                        </p:tgtEl>
                                        <p:attrNameLst>
                                          <p:attrName>ppt_w</p:attrName>
                                        </p:attrNameLst>
                                      </p:cBhvr>
                                      <p:tavLst>
                                        <p:tav tm="0">
                                          <p:val>
                                            <p:fltVal val="0"/>
                                          </p:val>
                                        </p:tav>
                                        <p:tav tm="100000">
                                          <p:val>
                                            <p:strVal val="#ppt_w"/>
                                          </p:val>
                                        </p:tav>
                                      </p:tavLst>
                                    </p:anim>
                                    <p:anim calcmode="lin" valueType="num">
                                      <p:cBhvr>
                                        <p:cTn id="15" dur="500" fill="hold"/>
                                        <p:tgtEl>
                                          <p:spTgt spid="2050"/>
                                        </p:tgtEl>
                                        <p:attrNameLst>
                                          <p:attrName>ppt_h</p:attrName>
                                        </p:attrNameLst>
                                      </p:cBhvr>
                                      <p:tavLst>
                                        <p:tav tm="0">
                                          <p:val>
                                            <p:strVal val="#ppt_h"/>
                                          </p:val>
                                        </p:tav>
                                        <p:tav tm="100000">
                                          <p:val>
                                            <p:strVal val="#ppt_h"/>
                                          </p:val>
                                        </p:tav>
                                      </p:tavLst>
                                    </p:anim>
                                  </p:childTnLst>
                                </p:cTn>
                              </p:par>
                              <p:par>
                                <p:cTn id="16" presetID="17" presetClass="entr" presetSubtype="1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63" presetClass="path" presetSubtype="0" accel="50000" decel="50000" fill="hold" nodeType="clickEffect">
                                  <p:stCondLst>
                                    <p:cond delay="0"/>
                                  </p:stCondLst>
                                  <p:childTnLst>
                                    <p:animMotion origin="layout" path="M 3.54167E-6 -4.44444E-6 L 0.3608 -0.09467 " pathEditMode="relative" rAng="0" ptsTypes="AA">
                                      <p:cBhvr>
                                        <p:cTn id="32" dur="2000" fill="hold"/>
                                        <p:tgtEl>
                                          <p:spTgt spid="21"/>
                                        </p:tgtEl>
                                        <p:attrNameLst>
                                          <p:attrName>ppt_x</p:attrName>
                                          <p:attrName>ppt_y</p:attrName>
                                        </p:attrNameLst>
                                      </p:cBhvr>
                                      <p:rCtr x="18034" y="-4745"/>
                                    </p:animMotion>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1000"/>
                                        <p:tgtEl>
                                          <p:spTgt spid="45"/>
                                        </p:tgtEl>
                                      </p:cBhvr>
                                    </p:animEffect>
                                    <p:anim calcmode="lin" valueType="num">
                                      <p:cBhvr>
                                        <p:cTn id="45" dur="1000" fill="hold"/>
                                        <p:tgtEl>
                                          <p:spTgt spid="45"/>
                                        </p:tgtEl>
                                        <p:attrNameLst>
                                          <p:attrName>ppt_x</p:attrName>
                                        </p:attrNameLst>
                                      </p:cBhvr>
                                      <p:tavLst>
                                        <p:tav tm="0">
                                          <p:val>
                                            <p:strVal val="#ppt_x"/>
                                          </p:val>
                                        </p:tav>
                                        <p:tav tm="100000">
                                          <p:val>
                                            <p:strVal val="#ppt_x"/>
                                          </p:val>
                                        </p:tav>
                                      </p:tavLst>
                                    </p:anim>
                                    <p:anim calcmode="lin" valueType="num">
                                      <p:cBhvr>
                                        <p:cTn id="4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15906C80-C1B9-4170-8ABD-6DCE2A593624}"/>
              </a:ext>
            </a:extLst>
          </p:cNvPr>
          <p:cNvSpPr>
            <a:spLocks noGrp="1"/>
          </p:cNvSpPr>
          <p:nvPr>
            <p:ph idx="1"/>
          </p:nvPr>
        </p:nvSpPr>
        <p:spPr>
          <a:xfrm>
            <a:off x="673100" y="1504950"/>
            <a:ext cx="10515600" cy="4351338"/>
          </a:xfrm>
        </p:spPr>
        <p:txBody>
          <a:bodyPr>
            <a:normAutofit fontScale="92500" lnSpcReduction="20000"/>
          </a:bodyPr>
          <a:lstStyle/>
          <a:p>
            <a:r>
              <a:rPr lang="es-MX" dirty="0"/>
              <a:t>La investigación científica nunca ha sido sustentable: desde el Siglo XVII ha sido fuertemente subsidiada</a:t>
            </a:r>
          </a:p>
          <a:p>
            <a:pPr marL="0" indent="0">
              <a:buNone/>
            </a:pPr>
            <a:endParaRPr lang="es-MX" dirty="0"/>
          </a:p>
          <a:p>
            <a:r>
              <a:rPr lang="es-MX" dirty="0"/>
              <a:t>Gasto global en </a:t>
            </a:r>
            <a:r>
              <a:rPr lang="es-MX" b="1" dirty="0"/>
              <a:t>I&amp;D</a:t>
            </a:r>
            <a:r>
              <a:rPr lang="es-MX" dirty="0"/>
              <a:t> </a:t>
            </a:r>
            <a:r>
              <a:rPr lang="es-MX" sz="2000" dirty="0">
                <a:latin typeface="Yu Gothic UI" panose="020B0500000000000000" pitchFamily="34" charset="-128"/>
                <a:ea typeface="Yu Gothic UI" panose="020B0500000000000000" pitchFamily="34" charset="-128"/>
              </a:rPr>
              <a:t>▶</a:t>
            </a:r>
            <a:r>
              <a:rPr lang="es-MX" dirty="0">
                <a:latin typeface="Yu Gothic UI" panose="020B0500000000000000" pitchFamily="34" charset="-128"/>
                <a:ea typeface="Yu Gothic UI" panose="020B0500000000000000" pitchFamily="34" charset="-128"/>
              </a:rPr>
              <a:t> </a:t>
            </a:r>
            <a:r>
              <a:rPr lang="es-MX" b="1" dirty="0"/>
              <a:t>1.5 billones </a:t>
            </a:r>
            <a:r>
              <a:rPr lang="es-MX" dirty="0"/>
              <a:t>con </a:t>
            </a:r>
            <a:r>
              <a:rPr lang="es-MX" b="1" dirty="0"/>
              <a:t>7.8</a:t>
            </a:r>
            <a:r>
              <a:rPr lang="es-MX" dirty="0"/>
              <a:t> millones de investigadores</a:t>
            </a:r>
          </a:p>
          <a:p>
            <a:endParaRPr lang="es-MX" dirty="0"/>
          </a:p>
          <a:p>
            <a:r>
              <a:rPr lang="es-MX" dirty="0"/>
              <a:t>Los costos de la comunicación científica es una pequeña fracción del costo de la investigación misma: entre </a:t>
            </a:r>
            <a:r>
              <a:rPr lang="es-MX" sz="3000" b="1" dirty="0"/>
              <a:t>1-2%</a:t>
            </a:r>
            <a:endParaRPr lang="es-MX" b="1" dirty="0"/>
          </a:p>
          <a:p>
            <a:endParaRPr lang="es-MX" dirty="0"/>
          </a:p>
          <a:p>
            <a:r>
              <a:rPr lang="es-MX" dirty="0"/>
              <a:t>¿Por qué está fase particular del ciclo de la investigación debe obedecer a reglas financieras en términos de “sustentabilidad” mientras que la abrumadoramente mayor parte de la investigación científica tiene que ser constantemente subsidiada?</a:t>
            </a:r>
          </a:p>
          <a:p>
            <a:endParaRPr lang="es-MX" dirty="0"/>
          </a:p>
          <a:p>
            <a:endParaRPr lang="es-MX" dirty="0"/>
          </a:p>
        </p:txBody>
      </p:sp>
      <p:sp>
        <p:nvSpPr>
          <p:cNvPr id="4" name="CuadroTexto 3">
            <a:extLst>
              <a:ext uri="{FF2B5EF4-FFF2-40B4-BE49-F238E27FC236}">
                <a16:creationId xmlns="" xmlns:a16="http://schemas.microsoft.com/office/drawing/2014/main" id="{9A6DABE2-63ED-4EA0-A6B3-4584828E2FFE}"/>
              </a:ext>
            </a:extLst>
          </p:cNvPr>
          <p:cNvSpPr txBox="1"/>
          <p:nvPr/>
        </p:nvSpPr>
        <p:spPr>
          <a:xfrm>
            <a:off x="3860800" y="5856288"/>
            <a:ext cx="7493000" cy="1384995"/>
          </a:xfrm>
          <a:prstGeom prst="rect">
            <a:avLst/>
          </a:prstGeom>
          <a:noFill/>
        </p:spPr>
        <p:txBody>
          <a:bodyPr wrap="square" rtlCol="0">
            <a:spAutoFit/>
          </a:bodyPr>
          <a:lstStyle/>
          <a:p>
            <a:pPr marL="285750" indent="-285750">
              <a:buFontTx/>
              <a:buChar char="-"/>
            </a:pPr>
            <a:r>
              <a:rPr lang="es-MX" sz="1400" b="1" dirty="0">
                <a:solidFill>
                  <a:schemeClr val="bg1">
                    <a:lumMod val="50000"/>
                  </a:schemeClr>
                </a:solidFill>
              </a:rPr>
              <a:t>UNESCO (2016). UNESCO </a:t>
            </a:r>
            <a:r>
              <a:rPr lang="es-MX" sz="1400" b="1" dirty="0" err="1">
                <a:solidFill>
                  <a:schemeClr val="bg1">
                    <a:lumMod val="50000"/>
                  </a:schemeClr>
                </a:solidFill>
              </a:rPr>
              <a:t>Science</a:t>
            </a:r>
            <a:r>
              <a:rPr lang="es-MX" sz="1400" b="1" dirty="0">
                <a:solidFill>
                  <a:schemeClr val="bg1">
                    <a:lumMod val="50000"/>
                  </a:schemeClr>
                </a:solidFill>
              </a:rPr>
              <a:t> </a:t>
            </a:r>
            <a:r>
              <a:rPr lang="es-MX" sz="1400" b="1" dirty="0" err="1">
                <a:solidFill>
                  <a:schemeClr val="bg1">
                    <a:lumMod val="50000"/>
                  </a:schemeClr>
                </a:solidFill>
              </a:rPr>
              <a:t>Report</a:t>
            </a:r>
            <a:r>
              <a:rPr lang="es-MX" sz="1400" b="1" dirty="0">
                <a:solidFill>
                  <a:schemeClr val="bg1">
                    <a:lumMod val="50000"/>
                  </a:schemeClr>
                </a:solidFill>
              </a:rPr>
              <a:t>: </a:t>
            </a:r>
            <a:r>
              <a:rPr lang="es-MX" sz="1400" b="1" dirty="0" err="1">
                <a:solidFill>
                  <a:schemeClr val="bg1">
                    <a:lumMod val="50000"/>
                  </a:schemeClr>
                </a:solidFill>
              </a:rPr>
              <a:t>Towards</a:t>
            </a:r>
            <a:r>
              <a:rPr lang="es-MX" sz="1400" b="1" dirty="0">
                <a:solidFill>
                  <a:schemeClr val="bg1">
                    <a:lumMod val="50000"/>
                  </a:schemeClr>
                </a:solidFill>
              </a:rPr>
              <a:t> 2030</a:t>
            </a:r>
          </a:p>
          <a:p>
            <a:pPr marL="285750" indent="-285750">
              <a:buFontTx/>
              <a:buChar char="-"/>
            </a:pPr>
            <a:r>
              <a:rPr lang="es-MX" sz="1400" b="1" dirty="0" err="1">
                <a:solidFill>
                  <a:schemeClr val="bg1">
                    <a:lumMod val="50000"/>
                  </a:schemeClr>
                </a:solidFill>
              </a:rPr>
              <a:t>Guédon</a:t>
            </a:r>
            <a:r>
              <a:rPr lang="es-MX" sz="1400" b="1" dirty="0">
                <a:solidFill>
                  <a:schemeClr val="bg1">
                    <a:lumMod val="50000"/>
                  </a:schemeClr>
                </a:solidFill>
              </a:rPr>
              <a:t>, Jean Claude (2017)  “Open Access: </a:t>
            </a:r>
            <a:r>
              <a:rPr lang="es-MX" sz="1400" b="1" dirty="0" err="1">
                <a:solidFill>
                  <a:schemeClr val="bg1">
                    <a:lumMod val="50000"/>
                  </a:schemeClr>
                </a:solidFill>
              </a:rPr>
              <a:t>Toward</a:t>
            </a:r>
            <a:r>
              <a:rPr lang="es-MX" sz="1400" b="1" dirty="0">
                <a:solidFill>
                  <a:schemeClr val="bg1">
                    <a:lumMod val="50000"/>
                  </a:schemeClr>
                </a:solidFill>
              </a:rPr>
              <a:t> </a:t>
            </a:r>
            <a:r>
              <a:rPr lang="es-MX" sz="1400" b="1" dirty="0" err="1">
                <a:solidFill>
                  <a:schemeClr val="bg1">
                    <a:lumMod val="50000"/>
                  </a:schemeClr>
                </a:solidFill>
              </a:rPr>
              <a:t>the</a:t>
            </a:r>
            <a:r>
              <a:rPr lang="es-MX" sz="1400" b="1" dirty="0">
                <a:solidFill>
                  <a:schemeClr val="bg1">
                    <a:lumMod val="50000"/>
                  </a:schemeClr>
                </a:solidFill>
              </a:rPr>
              <a:t> Internet </a:t>
            </a:r>
            <a:r>
              <a:rPr lang="es-MX" sz="1400" b="1" dirty="0" err="1">
                <a:solidFill>
                  <a:schemeClr val="bg1">
                    <a:lumMod val="50000"/>
                  </a:schemeClr>
                </a:solidFill>
              </a:rPr>
              <a:t>of</a:t>
            </a:r>
            <a:r>
              <a:rPr lang="es-MX" sz="1400" b="1" dirty="0">
                <a:solidFill>
                  <a:schemeClr val="bg1">
                    <a:lumMod val="50000"/>
                  </a:schemeClr>
                </a:solidFill>
              </a:rPr>
              <a:t> </a:t>
            </a:r>
            <a:r>
              <a:rPr lang="es-MX" sz="1400" b="1" dirty="0" err="1">
                <a:solidFill>
                  <a:schemeClr val="bg1">
                    <a:lumMod val="50000"/>
                  </a:schemeClr>
                </a:solidFill>
              </a:rPr>
              <a:t>the</a:t>
            </a:r>
            <a:r>
              <a:rPr lang="es-MX" sz="1400" b="1" dirty="0">
                <a:solidFill>
                  <a:schemeClr val="bg1">
                    <a:lumMod val="50000"/>
                  </a:schemeClr>
                </a:solidFill>
              </a:rPr>
              <a:t> </a:t>
            </a:r>
            <a:r>
              <a:rPr lang="es-MX" sz="1400" b="1" dirty="0" err="1">
                <a:solidFill>
                  <a:schemeClr val="bg1">
                    <a:lumMod val="50000"/>
                  </a:schemeClr>
                </a:solidFill>
              </a:rPr>
              <a:t>Mind</a:t>
            </a:r>
            <a:r>
              <a:rPr lang="es-MX" sz="1400" b="1" dirty="0">
                <a:solidFill>
                  <a:schemeClr val="bg1">
                    <a:lumMod val="50000"/>
                  </a:schemeClr>
                </a:solidFill>
              </a:rPr>
              <a:t>” &lt; </a:t>
            </a:r>
            <a:r>
              <a:rPr lang="es-MX" sz="1400" b="1" dirty="0">
                <a:solidFill>
                  <a:schemeClr val="bg1">
                    <a:lumMod val="50000"/>
                  </a:schemeClr>
                </a:solidFill>
                <a:hlinkClick r:id="rId2"/>
              </a:rPr>
              <a:t>http://www.budapestopenaccessinitiative.org/open-access-toward-the-internet-of-the-mind</a:t>
            </a:r>
            <a:r>
              <a:rPr lang="es-MX" sz="1400" b="1" dirty="0">
                <a:solidFill>
                  <a:schemeClr val="bg1">
                    <a:lumMod val="50000"/>
                  </a:schemeClr>
                </a:solidFill>
              </a:rPr>
              <a:t> &gt;</a:t>
            </a:r>
          </a:p>
          <a:p>
            <a:pPr marL="285750" indent="-285750">
              <a:buFontTx/>
              <a:buChar char="-"/>
            </a:pPr>
            <a:endParaRPr lang="es-MX" sz="1400" dirty="0"/>
          </a:p>
          <a:p>
            <a:pPr marL="285750" indent="-285750">
              <a:buFontTx/>
              <a:buChar char="-"/>
            </a:pPr>
            <a:endParaRPr lang="es-MX" sz="1400" dirty="0"/>
          </a:p>
          <a:p>
            <a:endParaRPr lang="es-MX" sz="1400" b="1" dirty="0"/>
          </a:p>
        </p:txBody>
      </p:sp>
      <p:sp>
        <p:nvSpPr>
          <p:cNvPr id="7" name="Título 1">
            <a:extLst>
              <a:ext uri="{FF2B5EF4-FFF2-40B4-BE49-F238E27FC236}">
                <a16:creationId xmlns="" xmlns:a16="http://schemas.microsoft.com/office/drawing/2014/main" id="{5BF716A0-581A-42F4-9609-9B3530A34546}"/>
              </a:ext>
            </a:extLst>
          </p:cNvPr>
          <p:cNvSpPr>
            <a:spLocks noGrp="1"/>
          </p:cNvSpPr>
          <p:nvPr>
            <p:ph type="title"/>
          </p:nvPr>
        </p:nvSpPr>
        <p:spPr>
          <a:xfrm>
            <a:off x="481263" y="140536"/>
            <a:ext cx="10872537" cy="1325563"/>
          </a:xfrm>
        </p:spPr>
        <p:txBody>
          <a:bodyPr>
            <a:normAutofit/>
          </a:bodyPr>
          <a:lstStyle/>
          <a:p>
            <a:r>
              <a:rPr lang="es-MX" sz="4000" b="1" dirty="0">
                <a:solidFill>
                  <a:schemeClr val="accent1">
                    <a:lumMod val="75000"/>
                  </a:schemeClr>
                </a:solidFill>
              </a:rPr>
              <a:t>La publicación en acceso abierto debe ser subsidiada, como lo es la investigación</a:t>
            </a:r>
            <a:endParaRPr lang="es-MX" sz="4000" dirty="0"/>
          </a:p>
        </p:txBody>
      </p:sp>
    </p:spTree>
    <p:extLst>
      <p:ext uri="{BB962C8B-B14F-4D97-AF65-F5344CB8AC3E}">
        <p14:creationId xmlns:p14="http://schemas.microsoft.com/office/powerpoint/2010/main" val="1921802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FB3A14E-C82F-4D32-AB2A-F3F8C1F4EB09}"/>
              </a:ext>
            </a:extLst>
          </p:cNvPr>
          <p:cNvSpPr>
            <a:spLocks noGrp="1"/>
          </p:cNvSpPr>
          <p:nvPr>
            <p:ph type="title"/>
          </p:nvPr>
        </p:nvSpPr>
        <p:spPr>
          <a:xfrm>
            <a:off x="838200" y="140536"/>
            <a:ext cx="10515600" cy="1325563"/>
          </a:xfrm>
        </p:spPr>
        <p:txBody>
          <a:bodyPr>
            <a:normAutofit/>
          </a:bodyPr>
          <a:lstStyle/>
          <a:p>
            <a:r>
              <a:rPr lang="es-MX" sz="4000" b="1" dirty="0">
                <a:solidFill>
                  <a:schemeClr val="accent1">
                    <a:lumMod val="75000"/>
                  </a:schemeClr>
                </a:solidFill>
              </a:rPr>
              <a:t>4 caminos del acceso abierto</a:t>
            </a:r>
            <a:endParaRPr lang="es-MX" sz="4000" dirty="0"/>
          </a:p>
        </p:txBody>
      </p:sp>
      <p:sp>
        <p:nvSpPr>
          <p:cNvPr id="3" name="Marcador de contenido 2">
            <a:extLst>
              <a:ext uri="{FF2B5EF4-FFF2-40B4-BE49-F238E27FC236}">
                <a16:creationId xmlns="" xmlns:a16="http://schemas.microsoft.com/office/drawing/2014/main" id="{CF602714-136B-452E-8681-971C7D72DFAB}"/>
              </a:ext>
            </a:extLst>
          </p:cNvPr>
          <p:cNvSpPr>
            <a:spLocks noGrp="1"/>
          </p:cNvSpPr>
          <p:nvPr>
            <p:ph idx="1"/>
          </p:nvPr>
        </p:nvSpPr>
        <p:spPr>
          <a:xfrm>
            <a:off x="256674" y="1466099"/>
            <a:ext cx="11935326" cy="4351338"/>
          </a:xfrm>
        </p:spPr>
        <p:txBody>
          <a:bodyPr>
            <a:normAutofit fontScale="77500" lnSpcReduction="20000"/>
          </a:bodyPr>
          <a:lstStyle/>
          <a:p>
            <a:pPr marL="0" indent="0">
              <a:buNone/>
            </a:pPr>
            <a:r>
              <a:rPr lang="es-MX" dirty="0"/>
              <a:t>•    </a:t>
            </a:r>
            <a:r>
              <a:rPr lang="es-MX" sz="3300" b="1" dirty="0"/>
              <a:t>Vía verde</a:t>
            </a:r>
            <a:r>
              <a:rPr lang="es-MX" sz="3300" dirty="0"/>
              <a:t> (</a:t>
            </a:r>
            <a:r>
              <a:rPr lang="es-MX" sz="3300" b="1" dirty="0"/>
              <a:t>Green OA</a:t>
            </a:r>
            <a:r>
              <a:rPr lang="es-MX" sz="3300" dirty="0"/>
              <a:t>): depósito de una versión de los artículos publicados en revistas por suscripción en repositorios institucionales o temáticos de acceso abierto</a:t>
            </a:r>
          </a:p>
          <a:p>
            <a:pPr marL="0" indent="0">
              <a:buNone/>
            </a:pPr>
            <a:endParaRPr lang="es-MX" sz="3300" dirty="0"/>
          </a:p>
          <a:p>
            <a:pPr marL="0" indent="0">
              <a:buNone/>
            </a:pPr>
            <a:r>
              <a:rPr lang="es-MX" sz="3300" b="1" dirty="0">
                <a:latin typeface="Academy Engraved LET" pitchFamily="2" charset="0"/>
              </a:rPr>
              <a:t>•   </a:t>
            </a:r>
            <a:r>
              <a:rPr lang="es-MX" sz="3300" b="1" dirty="0"/>
              <a:t>Vía dorada sin APC (Gold no-APC) </a:t>
            </a:r>
            <a:r>
              <a:rPr lang="es-MX" sz="3300" b="1" dirty="0">
                <a:solidFill>
                  <a:srgbClr val="C00000"/>
                </a:solidFill>
              </a:rPr>
              <a:t>SUBSIDIADO</a:t>
            </a:r>
            <a:r>
              <a:rPr lang="es-MX" sz="3300" dirty="0"/>
              <a:t>: publicación en revistas de pleno acceso abierto sin cobrar APC por publicar</a:t>
            </a:r>
          </a:p>
          <a:p>
            <a:pPr marL="0" indent="0">
              <a:buNone/>
            </a:pPr>
            <a:endParaRPr lang="es-MX" sz="3300" dirty="0"/>
          </a:p>
          <a:p>
            <a:pPr marL="0" indent="0">
              <a:buNone/>
            </a:pPr>
            <a:r>
              <a:rPr lang="es-MX" sz="3300" dirty="0"/>
              <a:t>•    </a:t>
            </a:r>
            <a:r>
              <a:rPr lang="es-MX" sz="3300" b="1" dirty="0"/>
              <a:t>Vía dorada (Gold APC)</a:t>
            </a:r>
            <a:r>
              <a:rPr lang="es-MX" sz="3300" dirty="0"/>
              <a:t>: publicar en revistas que colocan todos sus contenidos en acceso abierto mediante el pago de un </a:t>
            </a:r>
            <a:r>
              <a:rPr lang="es-MX" sz="3300" b="1" dirty="0"/>
              <a:t>APC</a:t>
            </a:r>
            <a:r>
              <a:rPr lang="es-MX" sz="3300" dirty="0"/>
              <a:t> (</a:t>
            </a:r>
            <a:r>
              <a:rPr lang="es-MX" sz="3300" i="1" dirty="0" err="1"/>
              <a:t>Article</a:t>
            </a:r>
            <a:r>
              <a:rPr lang="es-MX" sz="3300" i="1" dirty="0"/>
              <a:t> Processing </a:t>
            </a:r>
            <a:r>
              <a:rPr lang="es-MX" sz="3300" i="1" dirty="0" err="1"/>
              <a:t>Charge</a:t>
            </a:r>
            <a:r>
              <a:rPr lang="es-MX" sz="3300" dirty="0"/>
              <a:t>) y no mediante la venta de suscripciones</a:t>
            </a:r>
          </a:p>
          <a:p>
            <a:pPr marL="0" indent="0">
              <a:buNone/>
            </a:pPr>
            <a:endParaRPr lang="es-MX" sz="3300" dirty="0"/>
          </a:p>
          <a:p>
            <a:pPr marL="0" indent="0">
              <a:buNone/>
            </a:pPr>
            <a:r>
              <a:rPr lang="es-MX" sz="3300" dirty="0"/>
              <a:t>•    </a:t>
            </a:r>
            <a:r>
              <a:rPr lang="es-MX" sz="3300" b="1" dirty="0"/>
              <a:t>Vía dorada híbrida </a:t>
            </a:r>
            <a:r>
              <a:rPr lang="es-MX" sz="3300" dirty="0"/>
              <a:t>: publicación de artículos en acceso abierto en revistas por suscripción mediante el pago de APC o un acuerdo de compensación</a:t>
            </a:r>
          </a:p>
          <a:p>
            <a:endParaRPr lang="es-MX" dirty="0"/>
          </a:p>
        </p:txBody>
      </p:sp>
    </p:spTree>
    <p:extLst>
      <p:ext uri="{BB962C8B-B14F-4D97-AF65-F5344CB8AC3E}">
        <p14:creationId xmlns:p14="http://schemas.microsoft.com/office/powerpoint/2010/main" val="41923145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homer.gsu.edu/blogs/library/wp-content/uploads/2012/08/OpenAccesslog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5916" y="80123"/>
            <a:ext cx="2422785" cy="875433"/>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235302" y="1324258"/>
            <a:ext cx="2033978" cy="646331"/>
          </a:xfrm>
          <a:prstGeom prst="rect">
            <a:avLst/>
          </a:prstGeom>
          <a:noFill/>
        </p:spPr>
        <p:txBody>
          <a:bodyPr wrap="square" rtlCol="0">
            <a:spAutoFit/>
          </a:bodyPr>
          <a:lstStyle/>
          <a:p>
            <a:r>
              <a:rPr lang="es-MX" sz="3600" b="1" dirty="0">
                <a:solidFill>
                  <a:srgbClr val="00B050"/>
                </a:solidFill>
                <a:effectLst>
                  <a:outerShdw blurRad="38100" dist="38100" dir="2700000" algn="tl">
                    <a:srgbClr val="000000">
                      <a:alpha val="43137"/>
                    </a:srgbClr>
                  </a:outerShdw>
                </a:effectLst>
              </a:rPr>
              <a:t>Vía verde</a:t>
            </a:r>
            <a:endParaRPr lang="es-MX" sz="3600" b="1" dirty="0"/>
          </a:p>
        </p:txBody>
      </p:sp>
      <p:sp>
        <p:nvSpPr>
          <p:cNvPr id="9" name="CuadroTexto 8"/>
          <p:cNvSpPr txBox="1"/>
          <p:nvPr/>
        </p:nvSpPr>
        <p:spPr>
          <a:xfrm>
            <a:off x="6612080" y="1353027"/>
            <a:ext cx="2093942" cy="584775"/>
          </a:xfrm>
          <a:prstGeom prst="rect">
            <a:avLst/>
          </a:prstGeom>
          <a:noFill/>
        </p:spPr>
        <p:txBody>
          <a:bodyPr wrap="square" rtlCol="0">
            <a:spAutoFit/>
          </a:bodyPr>
          <a:lstStyle/>
          <a:p>
            <a:r>
              <a:rPr lang="es-MX" sz="3200" b="1" dirty="0">
                <a:solidFill>
                  <a:srgbClr val="FFC000"/>
                </a:solidFill>
                <a:effectLst>
                  <a:outerShdw blurRad="38100" dist="38100" dir="2700000" algn="tl">
                    <a:srgbClr val="000000">
                      <a:alpha val="43137"/>
                    </a:srgbClr>
                  </a:outerShdw>
                </a:effectLst>
              </a:rPr>
              <a:t>Vía Dorada</a:t>
            </a:r>
            <a:endParaRPr lang="es-MX" sz="3200" b="1" dirty="0"/>
          </a:p>
        </p:txBody>
      </p:sp>
      <p:grpSp>
        <p:nvGrpSpPr>
          <p:cNvPr id="3" name="Grupo 2">
            <a:extLst>
              <a:ext uri="{FF2B5EF4-FFF2-40B4-BE49-F238E27FC236}">
                <a16:creationId xmlns="" xmlns:a16="http://schemas.microsoft.com/office/drawing/2014/main" id="{F302E0F0-5AB2-4DC4-B368-9947045560DB}"/>
              </a:ext>
            </a:extLst>
          </p:cNvPr>
          <p:cNvGrpSpPr/>
          <p:nvPr/>
        </p:nvGrpSpPr>
        <p:grpSpPr>
          <a:xfrm>
            <a:off x="240254" y="2009395"/>
            <a:ext cx="2856249" cy="1487605"/>
            <a:chOff x="810872" y="2767548"/>
            <a:chExt cx="2856249" cy="1487605"/>
          </a:xfrm>
        </p:grpSpPr>
        <p:pic>
          <p:nvPicPr>
            <p:cNvPr id="3076" name="Picture 4" descr="http://openbiomed.info/wp-content/uploads/2010/08/arxi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872" y="2767548"/>
              <a:ext cx="2695074" cy="1487605"/>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2561335" y="3855043"/>
              <a:ext cx="1105786" cy="400110"/>
            </a:xfrm>
            <a:prstGeom prst="rect">
              <a:avLst/>
            </a:prstGeom>
            <a:noFill/>
          </p:spPr>
          <p:txBody>
            <a:bodyPr wrap="square" rtlCol="0">
              <a:spAutoFit/>
            </a:bodyPr>
            <a:lstStyle/>
            <a:p>
              <a:r>
                <a:rPr lang="es-MX" sz="2000" dirty="0"/>
                <a:t>[ 1991 ]</a:t>
              </a:r>
            </a:p>
          </p:txBody>
        </p:sp>
      </p:grpSp>
      <p:sp>
        <p:nvSpPr>
          <p:cNvPr id="2" name="CuadroTexto 1">
            <a:extLst>
              <a:ext uri="{FF2B5EF4-FFF2-40B4-BE49-F238E27FC236}">
                <a16:creationId xmlns="" xmlns:a16="http://schemas.microsoft.com/office/drawing/2014/main" id="{46ACA662-0EA3-49AB-9389-E8850A0685AC}"/>
              </a:ext>
            </a:extLst>
          </p:cNvPr>
          <p:cNvSpPr txBox="1"/>
          <p:nvPr/>
        </p:nvSpPr>
        <p:spPr>
          <a:xfrm>
            <a:off x="320842" y="261683"/>
            <a:ext cx="2695074" cy="523220"/>
          </a:xfrm>
          <a:prstGeom prst="rect">
            <a:avLst/>
          </a:prstGeom>
          <a:noFill/>
        </p:spPr>
        <p:txBody>
          <a:bodyPr wrap="square" rtlCol="0">
            <a:spAutoFit/>
          </a:bodyPr>
          <a:lstStyle/>
          <a:p>
            <a:r>
              <a:rPr lang="es-MX" sz="2800" b="1" dirty="0"/>
              <a:t>Casos de éxito</a:t>
            </a:r>
          </a:p>
        </p:txBody>
      </p:sp>
      <p:pic>
        <p:nvPicPr>
          <p:cNvPr id="10" name="Imagen 9">
            <a:extLst>
              <a:ext uri="{FF2B5EF4-FFF2-40B4-BE49-F238E27FC236}">
                <a16:creationId xmlns="" xmlns:a16="http://schemas.microsoft.com/office/drawing/2014/main" id="{B2A3B20C-4D6D-4A01-BDFB-640675D67A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723" y="3741113"/>
            <a:ext cx="3277203" cy="918651"/>
          </a:xfrm>
          <a:prstGeom prst="rect">
            <a:avLst/>
          </a:prstGeom>
        </p:spPr>
      </p:pic>
      <p:pic>
        <p:nvPicPr>
          <p:cNvPr id="11" name="Imagen 10">
            <a:extLst>
              <a:ext uri="{FF2B5EF4-FFF2-40B4-BE49-F238E27FC236}">
                <a16:creationId xmlns="" xmlns:a16="http://schemas.microsoft.com/office/drawing/2014/main" id="{40A7730C-FD74-4742-9493-D863791F3D66}"/>
              </a:ext>
            </a:extLst>
          </p:cNvPr>
          <p:cNvPicPr>
            <a:picLocks noChangeAspect="1"/>
          </p:cNvPicPr>
          <p:nvPr/>
        </p:nvPicPr>
        <p:blipFill>
          <a:blip r:embed="rId5"/>
          <a:stretch>
            <a:fillRect/>
          </a:stretch>
        </p:blipFill>
        <p:spPr>
          <a:xfrm>
            <a:off x="248086" y="4773367"/>
            <a:ext cx="1478385" cy="1375754"/>
          </a:xfrm>
          <a:prstGeom prst="rect">
            <a:avLst/>
          </a:prstGeom>
        </p:spPr>
      </p:pic>
      <p:sp>
        <p:nvSpPr>
          <p:cNvPr id="4" name="CuadroTexto 3">
            <a:extLst>
              <a:ext uri="{FF2B5EF4-FFF2-40B4-BE49-F238E27FC236}">
                <a16:creationId xmlns="" xmlns:a16="http://schemas.microsoft.com/office/drawing/2014/main" id="{643B03C0-4D8B-49EF-8766-61E3216DEF51}"/>
              </a:ext>
            </a:extLst>
          </p:cNvPr>
          <p:cNvSpPr txBox="1"/>
          <p:nvPr/>
        </p:nvSpPr>
        <p:spPr>
          <a:xfrm>
            <a:off x="1966320" y="4942518"/>
            <a:ext cx="2668290" cy="1923604"/>
          </a:xfrm>
          <a:prstGeom prst="rect">
            <a:avLst/>
          </a:prstGeom>
          <a:noFill/>
        </p:spPr>
        <p:txBody>
          <a:bodyPr wrap="square" rtlCol="0">
            <a:spAutoFit/>
          </a:bodyPr>
          <a:lstStyle/>
          <a:p>
            <a:r>
              <a:rPr lang="es-MX" b="1" dirty="0">
                <a:effectLst>
                  <a:outerShdw blurRad="38100" dist="38100" dir="2700000" algn="tl">
                    <a:srgbClr val="000000">
                      <a:alpha val="43137"/>
                    </a:srgbClr>
                  </a:outerShdw>
                </a:effectLst>
              </a:rPr>
              <a:t>51%</a:t>
            </a:r>
            <a:r>
              <a:rPr lang="es-MX" b="1" dirty="0">
                <a:solidFill>
                  <a:schemeClr val="bg1">
                    <a:lumMod val="75000"/>
                  </a:schemeClr>
                </a:solidFill>
                <a:effectLst>
                  <a:outerShdw blurRad="38100" dist="38100" dir="2700000" algn="tl">
                    <a:srgbClr val="000000">
                      <a:alpha val="43137"/>
                    </a:srgbClr>
                  </a:outerShdw>
                </a:effectLst>
              </a:rPr>
              <a:t> de los artículos depositados en </a:t>
            </a:r>
            <a:r>
              <a:rPr lang="es-MX" b="1" dirty="0" err="1">
                <a:solidFill>
                  <a:schemeClr val="bg1">
                    <a:lumMod val="75000"/>
                  </a:schemeClr>
                </a:solidFill>
                <a:effectLst>
                  <a:outerShdw blurRad="38100" dist="38100" dir="2700000" algn="tl">
                    <a:srgbClr val="000000">
                      <a:alpha val="43137"/>
                    </a:srgbClr>
                  </a:outerShdw>
                </a:effectLst>
              </a:rPr>
              <a:t>ResearchGate</a:t>
            </a:r>
            <a:r>
              <a:rPr lang="es-MX" b="1" dirty="0">
                <a:solidFill>
                  <a:schemeClr val="bg1">
                    <a:lumMod val="75000"/>
                  </a:schemeClr>
                </a:solidFill>
                <a:effectLst>
                  <a:outerShdw blurRad="38100" dist="38100" dir="2700000" algn="tl">
                    <a:srgbClr val="000000">
                      <a:alpha val="43137"/>
                    </a:srgbClr>
                  </a:outerShdw>
                </a:effectLst>
              </a:rPr>
              <a:t> </a:t>
            </a:r>
            <a:r>
              <a:rPr lang="es-MX" b="1" dirty="0">
                <a:effectLst>
                  <a:outerShdw blurRad="38100" dist="38100" dir="2700000" algn="tl">
                    <a:srgbClr val="000000">
                      <a:alpha val="43137"/>
                    </a:srgbClr>
                  </a:outerShdw>
                </a:effectLst>
              </a:rPr>
              <a:t>infringen </a:t>
            </a:r>
            <a:r>
              <a:rPr lang="es-MX" b="1" dirty="0" smtClean="0">
                <a:effectLst>
                  <a:outerShdw blurRad="38100" dist="38100" dir="2700000" algn="tl">
                    <a:srgbClr val="000000">
                      <a:alpha val="43137"/>
                    </a:srgbClr>
                  </a:outerShdw>
                </a:effectLst>
              </a:rPr>
              <a:t>copyright</a:t>
            </a:r>
          </a:p>
          <a:p>
            <a:endParaRPr lang="es-MX" b="1" dirty="0">
              <a:effectLst>
                <a:outerShdw blurRad="38100" dist="38100" dir="2700000" algn="tl">
                  <a:srgbClr val="000000">
                    <a:alpha val="43137"/>
                  </a:srgbClr>
                </a:outerShdw>
              </a:effectLst>
            </a:endParaRPr>
          </a:p>
          <a:p>
            <a:r>
              <a:rPr lang="es-MX" sz="1100" i="1" dirty="0" err="1"/>
              <a:t>Scientometrics</a:t>
            </a:r>
            <a:r>
              <a:rPr lang="es-MX" sz="1100" dirty="0"/>
              <a:t> (2017) 112(1) </a:t>
            </a:r>
            <a:r>
              <a:rPr lang="es-MX" sz="1100" dirty="0" err="1"/>
              <a:t>pp</a:t>
            </a:r>
            <a:r>
              <a:rPr lang="es-MX" sz="1100" dirty="0"/>
              <a:t> 241–254</a:t>
            </a:r>
          </a:p>
          <a:p>
            <a:endParaRPr lang="es-MX" b="1" dirty="0">
              <a:effectLst>
                <a:outerShdw blurRad="38100" dist="38100" dir="2700000" algn="tl">
                  <a:srgbClr val="000000">
                    <a:alpha val="43137"/>
                  </a:srgbClr>
                </a:outerShdw>
              </a:effectLst>
            </a:endParaRPr>
          </a:p>
        </p:txBody>
      </p:sp>
      <p:pic>
        <p:nvPicPr>
          <p:cNvPr id="13" name="Imagen 12">
            <a:extLst>
              <a:ext uri="{FF2B5EF4-FFF2-40B4-BE49-F238E27FC236}">
                <a16:creationId xmlns="" xmlns:a16="http://schemas.microsoft.com/office/drawing/2014/main" id="{9F8FC6C7-DE6C-41F8-96CE-07090A353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5689" y="3758859"/>
            <a:ext cx="1997312" cy="1014508"/>
          </a:xfrm>
          <a:prstGeom prst="rect">
            <a:avLst/>
          </a:prstGeom>
        </p:spPr>
      </p:pic>
      <p:pic>
        <p:nvPicPr>
          <p:cNvPr id="14" name="Imagen 13" descr="Imagen que contiene imágenes prediseñadas&#10;&#10;Descripción generada con confianza alta">
            <a:extLst>
              <a:ext uri="{FF2B5EF4-FFF2-40B4-BE49-F238E27FC236}">
                <a16:creationId xmlns="" xmlns:a16="http://schemas.microsoft.com/office/drawing/2014/main" id="{30F01058-F9F7-4B9E-BE51-344C3CFC1D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2002" y="3697338"/>
            <a:ext cx="1329761" cy="1329761"/>
          </a:xfrm>
          <a:prstGeom prst="rect">
            <a:avLst/>
          </a:prstGeom>
        </p:spPr>
      </p:pic>
      <p:pic>
        <p:nvPicPr>
          <p:cNvPr id="15" name="Imagen 14">
            <a:extLst>
              <a:ext uri="{FF2B5EF4-FFF2-40B4-BE49-F238E27FC236}">
                <a16:creationId xmlns="" xmlns:a16="http://schemas.microsoft.com/office/drawing/2014/main" id="{C3E66FC8-9C13-44AC-9701-71030DAD5C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63275" y="2497828"/>
            <a:ext cx="2733174" cy="885687"/>
          </a:xfrm>
          <a:prstGeom prst="rect">
            <a:avLst/>
          </a:prstGeom>
        </p:spPr>
      </p:pic>
      <p:pic>
        <p:nvPicPr>
          <p:cNvPr id="16" name="Imagen 15">
            <a:extLst>
              <a:ext uri="{FF2B5EF4-FFF2-40B4-BE49-F238E27FC236}">
                <a16:creationId xmlns="" xmlns:a16="http://schemas.microsoft.com/office/drawing/2014/main" id="{5026BF90-35BF-416B-BF49-360F026D5B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42763" y="5244638"/>
            <a:ext cx="3064752" cy="596091"/>
          </a:xfrm>
          <a:prstGeom prst="rect">
            <a:avLst/>
          </a:prstGeom>
        </p:spPr>
      </p:pic>
      <p:pic>
        <p:nvPicPr>
          <p:cNvPr id="17" name="Imagen 16" descr="Imagen que contiene imágenes prediseñadas&#10;&#10;Descripción generada con confianza muy alta">
            <a:extLst>
              <a:ext uri="{FF2B5EF4-FFF2-40B4-BE49-F238E27FC236}">
                <a16:creationId xmlns="" xmlns:a16="http://schemas.microsoft.com/office/drawing/2014/main" id="{4C059D39-83CB-4322-993E-A99B4F6413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45613" y="5926509"/>
            <a:ext cx="1991257" cy="543070"/>
          </a:xfrm>
          <a:prstGeom prst="rect">
            <a:avLst/>
          </a:prstGeom>
        </p:spPr>
      </p:pic>
      <p:pic>
        <p:nvPicPr>
          <p:cNvPr id="20" name="Imagen 19">
            <a:extLst>
              <a:ext uri="{FF2B5EF4-FFF2-40B4-BE49-F238E27FC236}">
                <a16:creationId xmlns="" xmlns:a16="http://schemas.microsoft.com/office/drawing/2014/main" id="{2B2C2F4C-2752-4014-8ED2-9ECBD2C604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49242" y="1152323"/>
            <a:ext cx="2325491" cy="1207466"/>
          </a:xfrm>
          <a:prstGeom prst="rect">
            <a:avLst/>
          </a:prstGeom>
        </p:spPr>
      </p:pic>
      <p:pic>
        <p:nvPicPr>
          <p:cNvPr id="22" name="Imagen 21">
            <a:extLst>
              <a:ext uri="{FF2B5EF4-FFF2-40B4-BE49-F238E27FC236}">
                <a16:creationId xmlns="" xmlns:a16="http://schemas.microsoft.com/office/drawing/2014/main" id="{A3B61171-5757-443C-9991-AE45A19448E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53987" y="931039"/>
            <a:ext cx="1428750" cy="1428750"/>
          </a:xfrm>
          <a:prstGeom prst="rect">
            <a:avLst/>
          </a:prstGeom>
        </p:spPr>
      </p:pic>
      <p:sp>
        <p:nvSpPr>
          <p:cNvPr id="23" name="CuadroTexto 22">
            <a:extLst>
              <a:ext uri="{FF2B5EF4-FFF2-40B4-BE49-F238E27FC236}">
                <a16:creationId xmlns="" xmlns:a16="http://schemas.microsoft.com/office/drawing/2014/main" id="{5A549D53-F0E3-483F-BB5E-2A90A6F49239}"/>
              </a:ext>
            </a:extLst>
          </p:cNvPr>
          <p:cNvSpPr txBox="1"/>
          <p:nvPr/>
        </p:nvSpPr>
        <p:spPr>
          <a:xfrm>
            <a:off x="6036963" y="5964455"/>
            <a:ext cx="2126164" cy="369332"/>
          </a:xfrm>
          <a:prstGeom prst="rect">
            <a:avLst/>
          </a:prstGeom>
          <a:noFill/>
        </p:spPr>
        <p:txBody>
          <a:bodyPr wrap="square" rtlCol="0">
            <a:spAutoFit/>
          </a:bodyPr>
          <a:lstStyle/>
          <a:p>
            <a:r>
              <a:rPr lang="es-MX" b="1" dirty="0"/>
              <a:t>adquirido por 2008</a:t>
            </a:r>
          </a:p>
        </p:txBody>
      </p:sp>
      <p:sp>
        <p:nvSpPr>
          <p:cNvPr id="24" name="CuadroTexto 23">
            <a:extLst>
              <a:ext uri="{FF2B5EF4-FFF2-40B4-BE49-F238E27FC236}">
                <a16:creationId xmlns="" xmlns:a16="http://schemas.microsoft.com/office/drawing/2014/main" id="{BEDEACBE-A6A6-4158-8AA1-0D78773B885B}"/>
              </a:ext>
            </a:extLst>
          </p:cNvPr>
          <p:cNvSpPr txBox="1"/>
          <p:nvPr/>
        </p:nvSpPr>
        <p:spPr>
          <a:xfrm>
            <a:off x="6898105" y="1970589"/>
            <a:ext cx="1598344" cy="461665"/>
          </a:xfrm>
          <a:prstGeom prst="rect">
            <a:avLst/>
          </a:prstGeom>
          <a:noFill/>
        </p:spPr>
        <p:txBody>
          <a:bodyPr wrap="square" rtlCol="0">
            <a:spAutoFit/>
          </a:bodyPr>
          <a:lstStyle/>
          <a:p>
            <a:r>
              <a:rPr lang="es-MX" sz="2400" b="1" dirty="0" err="1"/>
              <a:t>APC’s</a:t>
            </a:r>
            <a:endParaRPr lang="es-MX" sz="2400" b="1" dirty="0"/>
          </a:p>
        </p:txBody>
      </p:sp>
      <p:pic>
        <p:nvPicPr>
          <p:cNvPr id="25" name="Imagen 24">
            <a:extLst>
              <a:ext uri="{FF2B5EF4-FFF2-40B4-BE49-F238E27FC236}">
                <a16:creationId xmlns="" xmlns:a16="http://schemas.microsoft.com/office/drawing/2014/main" id="{715E2F8A-B791-41D4-98F9-46AD29935F40}"/>
              </a:ext>
            </a:extLst>
          </p:cNvPr>
          <p:cNvPicPr>
            <a:picLocks noChangeAspect="1"/>
          </p:cNvPicPr>
          <p:nvPr/>
        </p:nvPicPr>
        <p:blipFill>
          <a:blip r:embed="rId13"/>
          <a:stretch>
            <a:fillRect/>
          </a:stretch>
        </p:blipFill>
        <p:spPr>
          <a:xfrm>
            <a:off x="9142404" y="2231389"/>
            <a:ext cx="2767824" cy="3871296"/>
          </a:xfrm>
          <a:prstGeom prst="rect">
            <a:avLst/>
          </a:prstGeom>
        </p:spPr>
      </p:pic>
      <p:pic>
        <p:nvPicPr>
          <p:cNvPr id="26" name="Imagen 25">
            <a:extLst>
              <a:ext uri="{FF2B5EF4-FFF2-40B4-BE49-F238E27FC236}">
                <a16:creationId xmlns="" xmlns:a16="http://schemas.microsoft.com/office/drawing/2014/main" id="{037EE943-9A53-4A72-BEC0-5675B32F72B2}"/>
              </a:ext>
            </a:extLst>
          </p:cNvPr>
          <p:cNvPicPr>
            <a:picLocks noChangeAspect="1"/>
          </p:cNvPicPr>
          <p:nvPr/>
        </p:nvPicPr>
        <p:blipFill>
          <a:blip r:embed="rId14"/>
          <a:stretch>
            <a:fillRect/>
          </a:stretch>
        </p:blipFill>
        <p:spPr>
          <a:xfrm>
            <a:off x="11039582" y="2350338"/>
            <a:ext cx="1060796" cy="926672"/>
          </a:xfrm>
          <a:prstGeom prst="rect">
            <a:avLst/>
          </a:prstGeom>
        </p:spPr>
      </p:pic>
      <p:sp>
        <p:nvSpPr>
          <p:cNvPr id="27" name="CuadroTexto 26">
            <a:extLst>
              <a:ext uri="{FF2B5EF4-FFF2-40B4-BE49-F238E27FC236}">
                <a16:creationId xmlns="" xmlns:a16="http://schemas.microsoft.com/office/drawing/2014/main" id="{5DCCB10D-D6A2-4C18-92C1-00B9B286D9EF}"/>
              </a:ext>
            </a:extLst>
          </p:cNvPr>
          <p:cNvSpPr txBox="1"/>
          <p:nvPr/>
        </p:nvSpPr>
        <p:spPr>
          <a:xfrm>
            <a:off x="11259461" y="3173041"/>
            <a:ext cx="1031067" cy="369332"/>
          </a:xfrm>
          <a:prstGeom prst="rect">
            <a:avLst/>
          </a:prstGeom>
          <a:noFill/>
        </p:spPr>
        <p:txBody>
          <a:bodyPr wrap="square" rtlCol="0">
            <a:spAutoFit/>
          </a:bodyPr>
          <a:lstStyle/>
          <a:p>
            <a:r>
              <a:rPr lang="es-MX" b="1" dirty="0"/>
              <a:t>[ 1997 ]</a:t>
            </a:r>
          </a:p>
        </p:txBody>
      </p:sp>
      <p:pic>
        <p:nvPicPr>
          <p:cNvPr id="30" name="Picture 2" descr="https://europepmc.org/wicket/resource/uk.bl.ukpmc.web.pages.about.AboutUs/images/pubmed-logo-ver-B4E30AA74F0A35016B457BE8907879CA.png">
            <a:extLst>
              <a:ext uri="{FF2B5EF4-FFF2-40B4-BE49-F238E27FC236}">
                <a16:creationId xmlns="" xmlns:a16="http://schemas.microsoft.com/office/drawing/2014/main" id="{C2AB73D8-EE91-4CA0-9994-84061ED51F2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07055" y="2724051"/>
            <a:ext cx="2137450" cy="846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18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par>
                                <p:cTn id="53" presetID="22" presetClass="entr" presetSubtype="4"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down)">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down)">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down)">
                                      <p:cBhvr>
                                        <p:cTn id="65" dur="500"/>
                                        <p:tgtEl>
                                          <p:spTgt spid="27"/>
                                        </p:tgtEl>
                                      </p:cBhvr>
                                    </p:animEffect>
                                  </p:childTnLst>
                                </p:cTn>
                              </p:par>
                              <p:par>
                                <p:cTn id="66" presetID="22" presetClass="entr" presetSubtype="4"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down)">
                                      <p:cBhvr>
                                        <p:cTn id="68" dur="500"/>
                                        <p:tgtEl>
                                          <p:spTgt spid="2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wipe(down)">
                                      <p:cBhvr>
                                        <p:cTn id="73" dur="500"/>
                                        <p:tgtEl>
                                          <p:spTgt spid="22"/>
                                        </p:tgtEl>
                                      </p:cBhvr>
                                    </p:animEffect>
                                  </p:childTnLst>
                                </p:cTn>
                              </p:par>
                            </p:childTnLst>
                          </p:cTn>
                        </p:par>
                      </p:childTnLst>
                    </p:cTn>
                  </p:par>
                  <p:par>
                    <p:cTn id="74" fill="hold">
                      <p:stCondLst>
                        <p:cond delay="indefinite"/>
                      </p:stCondLst>
                      <p:childTnLst>
                        <p:par>
                          <p:cTn id="75" fill="hold">
                            <p:stCondLst>
                              <p:cond delay="0"/>
                            </p:stCondLst>
                            <p:childTnLst>
                              <p:par>
                                <p:cTn id="76" presetID="17" presetClass="entr" presetSubtype="10" fill="hold" nodeType="click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500" fill="hold"/>
                                        <p:tgtEl>
                                          <p:spTgt spid="20"/>
                                        </p:tgtEl>
                                        <p:attrNameLst>
                                          <p:attrName>ppt_w</p:attrName>
                                        </p:attrNameLst>
                                      </p:cBhvr>
                                      <p:tavLst>
                                        <p:tav tm="0">
                                          <p:val>
                                            <p:fltVal val="0"/>
                                          </p:val>
                                        </p:tav>
                                        <p:tav tm="100000">
                                          <p:val>
                                            <p:strVal val="#ppt_w"/>
                                          </p:val>
                                        </p:tav>
                                      </p:tavLst>
                                    </p:anim>
                                    <p:anim calcmode="lin" valueType="num">
                                      <p:cBhvr>
                                        <p:cTn id="79"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P spid="24"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 xmlns:a16="http://schemas.microsoft.com/office/drawing/2014/main" id="{493B0B6C-F010-494B-8A49-6C74D137540A}"/>
              </a:ext>
            </a:extLst>
          </p:cNvPr>
          <p:cNvPicPr>
            <a:picLocks noChangeAspect="1"/>
          </p:cNvPicPr>
          <p:nvPr/>
        </p:nvPicPr>
        <p:blipFill rotWithShape="1">
          <a:blip r:embed="rId2"/>
          <a:srcRect l="16184" t="20818" r="39737" b="34620"/>
          <a:stretch/>
        </p:blipFill>
        <p:spPr>
          <a:xfrm>
            <a:off x="401052" y="0"/>
            <a:ext cx="7186863" cy="3922656"/>
          </a:xfrm>
          <a:prstGeom prst="rect">
            <a:avLst/>
          </a:prstGeom>
        </p:spPr>
      </p:pic>
      <p:pic>
        <p:nvPicPr>
          <p:cNvPr id="4098" name="Picture 2" descr="Resultado de imagen para sci hub">
            <a:extLst>
              <a:ext uri="{FF2B5EF4-FFF2-40B4-BE49-F238E27FC236}">
                <a16:creationId xmlns="" xmlns:a16="http://schemas.microsoft.com/office/drawing/2014/main" id="{00639029-1C25-445B-9F4A-8C784F8C57F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34" r="11222" b="14879"/>
          <a:stretch/>
        </p:blipFill>
        <p:spPr bwMode="auto">
          <a:xfrm>
            <a:off x="7587916" y="0"/>
            <a:ext cx="4459705" cy="2602624"/>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 xmlns:a16="http://schemas.microsoft.com/office/drawing/2014/main" id="{6D6C5A91-8174-41D7-B393-E42DD84D25C3}"/>
              </a:ext>
            </a:extLst>
          </p:cNvPr>
          <p:cNvSpPr txBox="1"/>
          <p:nvPr/>
        </p:nvSpPr>
        <p:spPr>
          <a:xfrm>
            <a:off x="7587914" y="2662475"/>
            <a:ext cx="4604085" cy="646331"/>
          </a:xfrm>
          <a:prstGeom prst="rect">
            <a:avLst/>
          </a:prstGeom>
          <a:noFill/>
        </p:spPr>
        <p:txBody>
          <a:bodyPr wrap="square" rtlCol="0">
            <a:spAutoFit/>
          </a:bodyPr>
          <a:lstStyle/>
          <a:p>
            <a:pPr algn="ctr"/>
            <a:r>
              <a:rPr lang="en-US" b="1" dirty="0"/>
              <a:t>Alexandra </a:t>
            </a:r>
            <a:r>
              <a:rPr lang="en-US" b="1" dirty="0" err="1"/>
              <a:t>Elbakyan</a:t>
            </a:r>
            <a:r>
              <a:rPr lang="en-US" dirty="0"/>
              <a:t>, </a:t>
            </a:r>
            <a:r>
              <a:rPr lang="en-US" dirty="0" err="1"/>
              <a:t>neurocientífica</a:t>
            </a:r>
            <a:r>
              <a:rPr lang="en-US" dirty="0"/>
              <a:t> de </a:t>
            </a:r>
            <a:r>
              <a:rPr lang="en-US" dirty="0" err="1"/>
              <a:t>Kazajstán</a:t>
            </a:r>
            <a:r>
              <a:rPr lang="en-US" dirty="0"/>
              <a:t> que </a:t>
            </a:r>
            <a:r>
              <a:rPr lang="en-US" dirty="0" err="1"/>
              <a:t>creó</a:t>
            </a:r>
            <a:r>
              <a:rPr lang="en-US" dirty="0"/>
              <a:t> </a:t>
            </a:r>
            <a:r>
              <a:rPr lang="en-US" dirty="0" err="1"/>
              <a:t>en</a:t>
            </a:r>
            <a:r>
              <a:rPr lang="en-US" dirty="0"/>
              <a:t> 2011 Sci-Hub (22 </a:t>
            </a:r>
            <a:r>
              <a:rPr lang="en-US" dirty="0" err="1"/>
              <a:t>años</a:t>
            </a:r>
            <a:r>
              <a:rPr lang="en-US" dirty="0"/>
              <a:t>)</a:t>
            </a:r>
            <a:endParaRPr lang="es-MX" dirty="0"/>
          </a:p>
        </p:txBody>
      </p:sp>
      <p:sp>
        <p:nvSpPr>
          <p:cNvPr id="19" name="CuadroTexto 18">
            <a:extLst>
              <a:ext uri="{FF2B5EF4-FFF2-40B4-BE49-F238E27FC236}">
                <a16:creationId xmlns="" xmlns:a16="http://schemas.microsoft.com/office/drawing/2014/main" id="{40471F39-2ED5-4DCD-AA51-92D99C649F8C}"/>
              </a:ext>
            </a:extLst>
          </p:cNvPr>
          <p:cNvSpPr txBox="1"/>
          <p:nvPr/>
        </p:nvSpPr>
        <p:spPr>
          <a:xfrm>
            <a:off x="7668127" y="3459076"/>
            <a:ext cx="4379494" cy="369332"/>
          </a:xfrm>
          <a:prstGeom prst="rect">
            <a:avLst/>
          </a:prstGeom>
          <a:noFill/>
        </p:spPr>
        <p:txBody>
          <a:bodyPr wrap="square" rtlCol="0">
            <a:spAutoFit/>
          </a:bodyPr>
          <a:lstStyle/>
          <a:p>
            <a:r>
              <a:rPr lang="en-US" dirty="0"/>
              <a:t> </a:t>
            </a:r>
            <a:r>
              <a:rPr lang="en-US" b="1" dirty="0"/>
              <a:t>Aaron Swartz</a:t>
            </a:r>
            <a:r>
              <a:rPr lang="en-US" dirty="0"/>
              <a:t>, </a:t>
            </a:r>
            <a:r>
              <a:rPr lang="en-US" dirty="0" err="1"/>
              <a:t>suicidio</a:t>
            </a:r>
            <a:r>
              <a:rPr lang="en-US" dirty="0"/>
              <a:t> </a:t>
            </a:r>
            <a:r>
              <a:rPr lang="en-US" dirty="0" err="1"/>
              <a:t>en</a:t>
            </a:r>
            <a:r>
              <a:rPr lang="en-US" dirty="0"/>
              <a:t> 2011</a:t>
            </a:r>
            <a:endParaRPr lang="es-MX" dirty="0"/>
          </a:p>
        </p:txBody>
      </p:sp>
      <p:sp>
        <p:nvSpPr>
          <p:cNvPr id="21" name="CuadroTexto 20">
            <a:extLst>
              <a:ext uri="{FF2B5EF4-FFF2-40B4-BE49-F238E27FC236}">
                <a16:creationId xmlns="" xmlns:a16="http://schemas.microsoft.com/office/drawing/2014/main" id="{91CE8DE2-9235-4892-85A3-641D7979F600}"/>
              </a:ext>
            </a:extLst>
          </p:cNvPr>
          <p:cNvSpPr txBox="1"/>
          <p:nvPr/>
        </p:nvSpPr>
        <p:spPr>
          <a:xfrm>
            <a:off x="0" y="2707055"/>
            <a:ext cx="4219074" cy="1323439"/>
          </a:xfrm>
          <a:prstGeom prst="rect">
            <a:avLst/>
          </a:prstGeom>
          <a:solidFill>
            <a:schemeClr val="bg1">
              <a:lumMod val="65000"/>
            </a:schemeClr>
          </a:solidFill>
        </p:spPr>
        <p:txBody>
          <a:bodyPr wrap="square" rtlCol="0">
            <a:spAutoFit/>
          </a:bodyPr>
          <a:lstStyle/>
          <a:p>
            <a:pPr algn="ctr"/>
            <a:r>
              <a:rPr lang="es-MX" sz="2000" b="1" dirty="0"/>
              <a:t>EEUU</a:t>
            </a:r>
            <a:r>
              <a:rPr lang="es-MX" sz="2000" dirty="0"/>
              <a:t> es el país con más descargas después de </a:t>
            </a:r>
            <a:r>
              <a:rPr lang="es-MX" sz="2000" b="1" dirty="0"/>
              <a:t>Rusia</a:t>
            </a:r>
          </a:p>
          <a:p>
            <a:pPr algn="ctr"/>
            <a:r>
              <a:rPr lang="es-MX" sz="2000" dirty="0"/>
              <a:t>Un </a:t>
            </a:r>
            <a:r>
              <a:rPr lang="es-MX" sz="2000" b="1" dirty="0"/>
              <a:t>25%</a:t>
            </a:r>
            <a:r>
              <a:rPr lang="es-MX" sz="2000" dirty="0"/>
              <a:t> de las descargas proviene de 34 países de la OCDE</a:t>
            </a:r>
          </a:p>
        </p:txBody>
      </p:sp>
      <p:sp>
        <p:nvSpPr>
          <p:cNvPr id="23" name="CuadroTexto 22">
            <a:extLst>
              <a:ext uri="{FF2B5EF4-FFF2-40B4-BE49-F238E27FC236}">
                <a16:creationId xmlns="" xmlns:a16="http://schemas.microsoft.com/office/drawing/2014/main" id="{0FA79E43-7246-4C8B-B6E4-5908F9F26533}"/>
              </a:ext>
            </a:extLst>
          </p:cNvPr>
          <p:cNvSpPr txBox="1"/>
          <p:nvPr/>
        </p:nvSpPr>
        <p:spPr>
          <a:xfrm>
            <a:off x="4186990" y="1783725"/>
            <a:ext cx="3320712" cy="2246769"/>
          </a:xfrm>
          <a:prstGeom prst="rect">
            <a:avLst/>
          </a:prstGeom>
          <a:solidFill>
            <a:schemeClr val="bg1">
              <a:lumMod val="65000"/>
            </a:schemeClr>
          </a:solidFill>
        </p:spPr>
        <p:txBody>
          <a:bodyPr wrap="square" rtlCol="0">
            <a:spAutoFit/>
          </a:bodyPr>
          <a:lstStyle/>
          <a:p>
            <a:pPr algn="ctr"/>
            <a:r>
              <a:rPr lang="es-MX" sz="2000" dirty="0"/>
              <a:t> muchos usuarios tienen acceso legal a los documentos, pero prefieren la interfaz limpia y sencilla de </a:t>
            </a:r>
            <a:r>
              <a:rPr lang="es-MX" sz="2000" dirty="0" err="1"/>
              <a:t>Sci</a:t>
            </a:r>
            <a:r>
              <a:rPr lang="es-MX" sz="2000" dirty="0"/>
              <a:t>-Hub y no las plataformas comerciales y los catálogos universitarios</a:t>
            </a:r>
          </a:p>
        </p:txBody>
      </p:sp>
      <p:pic>
        <p:nvPicPr>
          <p:cNvPr id="22" name="Imagen 21">
            <a:extLst>
              <a:ext uri="{FF2B5EF4-FFF2-40B4-BE49-F238E27FC236}">
                <a16:creationId xmlns="" xmlns:a16="http://schemas.microsoft.com/office/drawing/2014/main" id="{E2A6415A-1560-493D-A39D-86F89EC0D966}"/>
              </a:ext>
            </a:extLst>
          </p:cNvPr>
          <p:cNvPicPr>
            <a:picLocks noChangeAspect="1"/>
          </p:cNvPicPr>
          <p:nvPr/>
        </p:nvPicPr>
        <p:blipFill>
          <a:blip r:embed="rId4"/>
          <a:stretch>
            <a:fillRect/>
          </a:stretch>
        </p:blipFill>
        <p:spPr>
          <a:xfrm>
            <a:off x="-2" y="0"/>
            <a:ext cx="7507702" cy="4009842"/>
          </a:xfrm>
          <a:prstGeom prst="rect">
            <a:avLst/>
          </a:prstGeom>
        </p:spPr>
      </p:pic>
      <p:pic>
        <p:nvPicPr>
          <p:cNvPr id="24" name="Imagen 23">
            <a:extLst>
              <a:ext uri="{FF2B5EF4-FFF2-40B4-BE49-F238E27FC236}">
                <a16:creationId xmlns="" xmlns:a16="http://schemas.microsoft.com/office/drawing/2014/main" id="{EAE3918A-14AD-4C4F-98B2-006513DABBF4}"/>
              </a:ext>
            </a:extLst>
          </p:cNvPr>
          <p:cNvPicPr>
            <a:picLocks noChangeAspect="1"/>
          </p:cNvPicPr>
          <p:nvPr/>
        </p:nvPicPr>
        <p:blipFill>
          <a:blip r:embed="rId5"/>
          <a:stretch>
            <a:fillRect/>
          </a:stretch>
        </p:blipFill>
        <p:spPr>
          <a:xfrm>
            <a:off x="-2" y="-54949"/>
            <a:ext cx="6651312" cy="987638"/>
          </a:xfrm>
          <a:prstGeom prst="rect">
            <a:avLst/>
          </a:prstGeom>
        </p:spPr>
      </p:pic>
      <p:sp>
        <p:nvSpPr>
          <p:cNvPr id="25" name="Rectángulo 24">
            <a:extLst>
              <a:ext uri="{FF2B5EF4-FFF2-40B4-BE49-F238E27FC236}">
                <a16:creationId xmlns="" xmlns:a16="http://schemas.microsoft.com/office/drawing/2014/main" id="{C601D54D-D722-4209-8126-D9F94D23924C}"/>
              </a:ext>
            </a:extLst>
          </p:cNvPr>
          <p:cNvSpPr/>
          <p:nvPr/>
        </p:nvSpPr>
        <p:spPr>
          <a:xfrm>
            <a:off x="7924800" y="4565053"/>
            <a:ext cx="4122821" cy="1846659"/>
          </a:xfrm>
          <a:prstGeom prst="rect">
            <a:avLst/>
          </a:prstGeom>
        </p:spPr>
        <p:txBody>
          <a:bodyPr wrap="square">
            <a:spAutoFit/>
          </a:bodyPr>
          <a:lstStyle/>
          <a:p>
            <a:r>
              <a:rPr lang="es-MX" sz="1600" dirty="0" err="1">
                <a:solidFill>
                  <a:srgbClr val="3A87AD"/>
                </a:solidFill>
                <a:latin typeface="Helvetica Neue"/>
              </a:rPr>
              <a:t>Himmelstein</a:t>
            </a:r>
            <a:r>
              <a:rPr lang="es-MX" sz="1600" dirty="0">
                <a:solidFill>
                  <a:srgbClr val="3A87AD"/>
                </a:solidFill>
                <a:latin typeface="Helvetica Neue"/>
              </a:rPr>
              <a:t> DS, Romero AR, </a:t>
            </a:r>
            <a:r>
              <a:rPr lang="es-MX" sz="1600" dirty="0" err="1">
                <a:solidFill>
                  <a:srgbClr val="3A87AD"/>
                </a:solidFill>
                <a:latin typeface="Helvetica Neue"/>
              </a:rPr>
              <a:t>McLaughlin</a:t>
            </a:r>
            <a:r>
              <a:rPr lang="es-MX" sz="1600" dirty="0">
                <a:solidFill>
                  <a:srgbClr val="3A87AD"/>
                </a:solidFill>
                <a:latin typeface="Helvetica Neue"/>
              </a:rPr>
              <a:t> SR, </a:t>
            </a:r>
            <a:r>
              <a:rPr lang="es-MX" sz="1600" dirty="0" err="1">
                <a:solidFill>
                  <a:srgbClr val="3A87AD"/>
                </a:solidFill>
                <a:latin typeface="Helvetica Neue"/>
              </a:rPr>
              <a:t>Greshake</a:t>
            </a:r>
            <a:r>
              <a:rPr lang="es-MX" sz="1600" dirty="0">
                <a:solidFill>
                  <a:srgbClr val="3A87AD"/>
                </a:solidFill>
                <a:latin typeface="Helvetica Neue"/>
              </a:rPr>
              <a:t> </a:t>
            </a:r>
            <a:r>
              <a:rPr lang="es-MX" sz="1600" dirty="0" err="1">
                <a:solidFill>
                  <a:srgbClr val="3A87AD"/>
                </a:solidFill>
                <a:latin typeface="Helvetica Neue"/>
              </a:rPr>
              <a:t>Tzovaras</a:t>
            </a:r>
            <a:r>
              <a:rPr lang="es-MX" sz="1600" dirty="0">
                <a:solidFill>
                  <a:srgbClr val="3A87AD"/>
                </a:solidFill>
                <a:latin typeface="Helvetica Neue"/>
              </a:rPr>
              <a:t> B, Greene CS.(2017) </a:t>
            </a:r>
          </a:p>
          <a:p>
            <a:r>
              <a:rPr lang="es-MX" b="1" dirty="0" err="1">
                <a:latin typeface="Helvetica Neue"/>
              </a:rPr>
              <a:t>Sci</a:t>
            </a:r>
            <a:r>
              <a:rPr lang="es-MX" b="1" dirty="0">
                <a:latin typeface="Helvetica Neue"/>
              </a:rPr>
              <a:t>-Hub </a:t>
            </a:r>
            <a:r>
              <a:rPr lang="es-MX" b="1" dirty="0" err="1">
                <a:latin typeface="Helvetica Neue"/>
              </a:rPr>
              <a:t>provides</a:t>
            </a:r>
            <a:r>
              <a:rPr lang="es-MX" b="1" dirty="0">
                <a:latin typeface="Helvetica Neue"/>
              </a:rPr>
              <a:t> </a:t>
            </a:r>
            <a:r>
              <a:rPr lang="es-MX" b="1" dirty="0" err="1">
                <a:latin typeface="Helvetica Neue"/>
              </a:rPr>
              <a:t>access</a:t>
            </a:r>
            <a:r>
              <a:rPr lang="es-MX" b="1" dirty="0">
                <a:latin typeface="Helvetica Neue"/>
              </a:rPr>
              <a:t> </a:t>
            </a:r>
            <a:r>
              <a:rPr lang="es-MX" b="1" dirty="0" err="1">
                <a:latin typeface="Helvetica Neue"/>
              </a:rPr>
              <a:t>to</a:t>
            </a:r>
            <a:r>
              <a:rPr lang="es-MX" b="1" dirty="0">
                <a:latin typeface="Helvetica Neue"/>
              </a:rPr>
              <a:t> </a:t>
            </a:r>
            <a:r>
              <a:rPr lang="es-MX" b="1" dirty="0" err="1">
                <a:latin typeface="Helvetica Neue"/>
              </a:rPr>
              <a:t>nearly</a:t>
            </a:r>
            <a:r>
              <a:rPr lang="es-MX" b="1" dirty="0">
                <a:latin typeface="Helvetica Neue"/>
              </a:rPr>
              <a:t> </a:t>
            </a:r>
            <a:r>
              <a:rPr lang="es-MX" b="1" dirty="0" err="1">
                <a:latin typeface="Helvetica Neue"/>
              </a:rPr>
              <a:t>all</a:t>
            </a:r>
            <a:r>
              <a:rPr lang="es-MX" b="1" dirty="0">
                <a:latin typeface="Helvetica Neue"/>
              </a:rPr>
              <a:t> </a:t>
            </a:r>
            <a:r>
              <a:rPr lang="es-MX" b="1" dirty="0" err="1">
                <a:latin typeface="Helvetica Neue"/>
              </a:rPr>
              <a:t>scholarly</a:t>
            </a:r>
            <a:r>
              <a:rPr lang="es-MX" b="1" dirty="0">
                <a:latin typeface="Helvetica Neue"/>
              </a:rPr>
              <a:t> </a:t>
            </a:r>
            <a:r>
              <a:rPr lang="es-MX" b="1" dirty="0" err="1">
                <a:latin typeface="Helvetica Neue"/>
              </a:rPr>
              <a:t>literature</a:t>
            </a:r>
            <a:r>
              <a:rPr lang="es-MX" sz="1600" dirty="0">
                <a:solidFill>
                  <a:srgbClr val="3A87AD"/>
                </a:solidFill>
                <a:latin typeface="Helvetica Neue"/>
              </a:rPr>
              <a:t>. </a:t>
            </a:r>
          </a:p>
          <a:p>
            <a:r>
              <a:rPr lang="es-MX" sz="1600" i="1" dirty="0">
                <a:solidFill>
                  <a:srgbClr val="3A87AD"/>
                </a:solidFill>
                <a:latin typeface="Helvetica Neue"/>
              </a:rPr>
              <a:t>PeerJPreprints</a:t>
            </a:r>
            <a:r>
              <a:rPr lang="es-MX" sz="1600" dirty="0">
                <a:solidFill>
                  <a:srgbClr val="3A87AD"/>
                </a:solidFill>
                <a:latin typeface="Helvetica Neue"/>
              </a:rPr>
              <a:t>5:e3100v1 </a:t>
            </a:r>
            <a:r>
              <a:rPr lang="es-MX" sz="1400" dirty="0">
                <a:solidFill>
                  <a:srgbClr val="2A85E8"/>
                </a:solidFill>
                <a:latin typeface="Helvetica Neue"/>
                <a:hlinkClick r:id="rId6"/>
              </a:rPr>
              <a:t>https://doi.org/10.7287/peerj.preprints.3100v1</a:t>
            </a:r>
            <a:endParaRPr lang="es-MX" sz="1600" dirty="0"/>
          </a:p>
        </p:txBody>
      </p:sp>
      <p:grpSp>
        <p:nvGrpSpPr>
          <p:cNvPr id="31" name="Grupo 30">
            <a:extLst>
              <a:ext uri="{FF2B5EF4-FFF2-40B4-BE49-F238E27FC236}">
                <a16:creationId xmlns="" xmlns:a16="http://schemas.microsoft.com/office/drawing/2014/main" id="{DEBCE41A-1E87-4950-900B-CB85C77BEBF1}"/>
              </a:ext>
            </a:extLst>
          </p:cNvPr>
          <p:cNvGrpSpPr/>
          <p:nvPr/>
        </p:nvGrpSpPr>
        <p:grpSpPr>
          <a:xfrm>
            <a:off x="288754" y="4074437"/>
            <a:ext cx="6930189" cy="2670481"/>
            <a:chOff x="288754" y="4074437"/>
            <a:chExt cx="6930189" cy="2670481"/>
          </a:xfrm>
        </p:grpSpPr>
        <p:sp>
          <p:nvSpPr>
            <p:cNvPr id="30" name="Bocadillo: rectángulo con esquinas redondeadas 29">
              <a:extLst>
                <a:ext uri="{FF2B5EF4-FFF2-40B4-BE49-F238E27FC236}">
                  <a16:creationId xmlns="" xmlns:a16="http://schemas.microsoft.com/office/drawing/2014/main" id="{D4191DC7-4B96-46F2-A3F1-55B5EF3537C3}"/>
                </a:ext>
              </a:extLst>
            </p:cNvPr>
            <p:cNvSpPr/>
            <p:nvPr/>
          </p:nvSpPr>
          <p:spPr>
            <a:xfrm>
              <a:off x="288754" y="4074437"/>
              <a:ext cx="6930189" cy="2670481"/>
            </a:xfrm>
            <a:prstGeom prst="wedgeRoundRectCallout">
              <a:avLst>
                <a:gd name="adj1" fmla="val 60185"/>
                <a:gd name="adj2" fmla="val 723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2" name="CuadroTexto 31">
              <a:extLst>
                <a:ext uri="{FF2B5EF4-FFF2-40B4-BE49-F238E27FC236}">
                  <a16:creationId xmlns="" xmlns:a16="http://schemas.microsoft.com/office/drawing/2014/main" id="{D212201C-7CA3-45B2-9105-35168A9C743C}"/>
                </a:ext>
              </a:extLst>
            </p:cNvPr>
            <p:cNvSpPr txBox="1"/>
            <p:nvPr/>
          </p:nvSpPr>
          <p:spPr>
            <a:xfrm>
              <a:off x="834184" y="4496693"/>
              <a:ext cx="6384759" cy="1200329"/>
            </a:xfrm>
            <a:prstGeom prst="rect">
              <a:avLst/>
            </a:prstGeom>
            <a:noFill/>
          </p:spPr>
          <p:txBody>
            <a:bodyPr wrap="square" rtlCol="0">
              <a:spAutoFit/>
            </a:bodyPr>
            <a:lstStyle/>
            <a:p>
              <a:r>
                <a:rPr lang="es-MX" sz="2400" dirty="0"/>
                <a:t>Datos marzo 2017, </a:t>
              </a:r>
              <a:r>
                <a:rPr lang="es-MX" sz="2400" dirty="0" err="1"/>
                <a:t>Sci</a:t>
              </a:r>
              <a:r>
                <a:rPr lang="es-MX" sz="2400" dirty="0"/>
                <a:t>-Hub </a:t>
              </a:r>
              <a:r>
                <a:rPr lang="es-MX" sz="2400" b="1" dirty="0"/>
                <a:t>68,9%</a:t>
              </a:r>
              <a:r>
                <a:rPr lang="es-MX" sz="2400" dirty="0"/>
                <a:t> de los 81,6 millones de artículos académicos, y </a:t>
              </a:r>
              <a:r>
                <a:rPr lang="es-MX" sz="2400" b="1" dirty="0"/>
                <a:t>85,2%</a:t>
              </a:r>
              <a:r>
                <a:rPr lang="es-MX" sz="2400" dirty="0"/>
                <a:t> para los publicados en revistas de acceso cerrado</a:t>
              </a:r>
            </a:p>
          </p:txBody>
        </p:sp>
        <p:sp>
          <p:nvSpPr>
            <p:cNvPr id="33" name="CuadroTexto 32">
              <a:extLst>
                <a:ext uri="{FF2B5EF4-FFF2-40B4-BE49-F238E27FC236}">
                  <a16:creationId xmlns="" xmlns:a16="http://schemas.microsoft.com/office/drawing/2014/main" id="{72004EF0-1333-4BA7-8CEF-66DB513512AC}"/>
                </a:ext>
              </a:extLst>
            </p:cNvPr>
            <p:cNvSpPr txBox="1"/>
            <p:nvPr/>
          </p:nvSpPr>
          <p:spPr>
            <a:xfrm>
              <a:off x="834184" y="5881687"/>
              <a:ext cx="5903495" cy="461665"/>
            </a:xfrm>
            <a:prstGeom prst="rect">
              <a:avLst/>
            </a:prstGeom>
            <a:noFill/>
          </p:spPr>
          <p:txBody>
            <a:bodyPr wrap="square" rtlCol="0">
              <a:spAutoFit/>
            </a:bodyPr>
            <a:lstStyle/>
            <a:p>
              <a:r>
                <a:rPr lang="es-MX" sz="2400" dirty="0"/>
                <a:t>Cubre un </a:t>
              </a:r>
              <a:r>
                <a:rPr lang="es-MX" sz="2400" b="1" dirty="0"/>
                <a:t>97,3%</a:t>
              </a:r>
              <a:r>
                <a:rPr lang="es-MX" sz="2400" dirty="0"/>
                <a:t> de los contenidos de </a:t>
              </a:r>
              <a:r>
                <a:rPr lang="es-MX" sz="2400" b="1" dirty="0"/>
                <a:t>Elsevier</a:t>
              </a:r>
            </a:p>
          </p:txBody>
        </p:sp>
      </p:grpSp>
    </p:spTree>
    <p:extLst>
      <p:ext uri="{BB962C8B-B14F-4D97-AF65-F5344CB8AC3E}">
        <p14:creationId xmlns:p14="http://schemas.microsoft.com/office/powerpoint/2010/main" val="78703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open access"/>
          <p:cNvPicPr>
            <a:picLocks noChangeAspect="1" noChangeArrowheads="1"/>
          </p:cNvPicPr>
          <p:nvPr/>
        </p:nvPicPr>
        <p:blipFill>
          <a:blip r:embed="rId2" cstate="print"/>
          <a:srcRect/>
          <a:stretch>
            <a:fillRect/>
          </a:stretch>
        </p:blipFill>
        <p:spPr bwMode="auto">
          <a:xfrm>
            <a:off x="176461" y="2635477"/>
            <a:ext cx="1728537" cy="1729627"/>
          </a:xfrm>
          <a:prstGeom prst="rect">
            <a:avLst/>
          </a:prstGeom>
          <a:noFill/>
          <a:ln w="9525">
            <a:noFill/>
            <a:miter lim="800000"/>
            <a:headEnd/>
            <a:tailEnd/>
          </a:ln>
        </p:spPr>
      </p:pic>
      <p:sp>
        <p:nvSpPr>
          <p:cNvPr id="5" name="CuadroTexto 4"/>
          <p:cNvSpPr txBox="1"/>
          <p:nvPr/>
        </p:nvSpPr>
        <p:spPr>
          <a:xfrm>
            <a:off x="1904998" y="873227"/>
            <a:ext cx="2476502" cy="707886"/>
          </a:xfrm>
          <a:prstGeom prst="rect">
            <a:avLst/>
          </a:prstGeom>
          <a:noFill/>
        </p:spPr>
        <p:txBody>
          <a:bodyPr wrap="square" rtlCol="0">
            <a:spAutoFit/>
          </a:bodyPr>
          <a:lstStyle/>
          <a:p>
            <a:r>
              <a:rPr lang="es-MX" sz="4000" b="1" dirty="0">
                <a:solidFill>
                  <a:schemeClr val="accent6">
                    <a:lumMod val="75000"/>
                  </a:schemeClr>
                </a:solidFill>
                <a:effectLst>
                  <a:outerShdw blurRad="38100" dist="38100" dir="2700000" algn="tl">
                    <a:srgbClr val="000000">
                      <a:alpha val="43137"/>
                    </a:srgbClr>
                  </a:outerShdw>
                </a:effectLst>
              </a:rPr>
              <a:t>Vía Verde</a:t>
            </a:r>
            <a:endParaRPr lang="es-MX" sz="4000" b="1" dirty="0">
              <a:solidFill>
                <a:schemeClr val="bg1">
                  <a:lumMod val="50000"/>
                </a:schemeClr>
              </a:solidFill>
              <a:effectLst>
                <a:outerShdw blurRad="38100" dist="38100" dir="2700000" algn="tl">
                  <a:srgbClr val="000000">
                    <a:alpha val="43137"/>
                  </a:srgbClr>
                </a:outerShdw>
              </a:effectLst>
            </a:endParaRPr>
          </a:p>
        </p:txBody>
      </p:sp>
      <p:sp>
        <p:nvSpPr>
          <p:cNvPr id="6" name="CuadroTexto 5"/>
          <p:cNvSpPr txBox="1"/>
          <p:nvPr/>
        </p:nvSpPr>
        <p:spPr>
          <a:xfrm>
            <a:off x="1904998" y="4689459"/>
            <a:ext cx="2771777" cy="707886"/>
          </a:xfrm>
          <a:prstGeom prst="rect">
            <a:avLst/>
          </a:prstGeom>
          <a:noFill/>
        </p:spPr>
        <p:txBody>
          <a:bodyPr wrap="square" rtlCol="0">
            <a:spAutoFit/>
          </a:bodyPr>
          <a:lstStyle/>
          <a:p>
            <a:r>
              <a:rPr lang="es-MX" sz="4000" b="1" dirty="0">
                <a:solidFill>
                  <a:srgbClr val="FFC000"/>
                </a:solidFill>
                <a:effectLst>
                  <a:outerShdw blurRad="38100" dist="38100" dir="2700000" algn="tl">
                    <a:srgbClr val="000000">
                      <a:alpha val="43137"/>
                    </a:srgbClr>
                  </a:outerShdw>
                </a:effectLst>
              </a:rPr>
              <a:t>Vía Dorada</a:t>
            </a:r>
            <a:endParaRPr lang="es-MX" sz="4000" b="1" dirty="0">
              <a:solidFill>
                <a:schemeClr val="bg1">
                  <a:lumMod val="50000"/>
                </a:schemeClr>
              </a:solidFill>
              <a:effectLst>
                <a:outerShdw blurRad="38100" dist="38100" dir="2700000" algn="tl">
                  <a:srgbClr val="000000">
                    <a:alpha val="43137"/>
                  </a:srgbClr>
                </a:outerShdw>
              </a:effectLst>
            </a:endParaRPr>
          </a:p>
        </p:txBody>
      </p:sp>
      <p:sp>
        <p:nvSpPr>
          <p:cNvPr id="7" name="CuadroTexto 6"/>
          <p:cNvSpPr txBox="1"/>
          <p:nvPr/>
        </p:nvSpPr>
        <p:spPr>
          <a:xfrm>
            <a:off x="7996236" y="3697494"/>
            <a:ext cx="3455195" cy="1077218"/>
          </a:xfrm>
          <a:prstGeom prst="rect">
            <a:avLst/>
          </a:prstGeom>
          <a:noFill/>
        </p:spPr>
        <p:txBody>
          <a:bodyPr wrap="square" rtlCol="0">
            <a:spAutoFit/>
          </a:bodyPr>
          <a:lstStyle/>
          <a:p>
            <a:r>
              <a:rPr lang="es-MX" sz="3200" b="1" dirty="0">
                <a:solidFill>
                  <a:schemeClr val="bg1">
                    <a:lumMod val="50000"/>
                  </a:schemeClr>
                </a:solidFill>
                <a:effectLst>
                  <a:outerShdw blurRad="38100" dist="38100" dir="2700000" algn="tl">
                    <a:srgbClr val="000000">
                      <a:alpha val="43137"/>
                    </a:srgbClr>
                  </a:outerShdw>
                </a:effectLst>
              </a:rPr>
              <a:t>Autor – Institución paga por publicar</a:t>
            </a:r>
          </a:p>
        </p:txBody>
      </p:sp>
      <p:sp>
        <p:nvSpPr>
          <p:cNvPr id="8" name="CuadroTexto 7"/>
          <p:cNvSpPr txBox="1"/>
          <p:nvPr/>
        </p:nvSpPr>
        <p:spPr>
          <a:xfrm>
            <a:off x="7996236" y="5198480"/>
            <a:ext cx="3833814" cy="1077218"/>
          </a:xfrm>
          <a:prstGeom prst="rect">
            <a:avLst/>
          </a:prstGeom>
          <a:noFill/>
        </p:spPr>
        <p:txBody>
          <a:bodyPr wrap="square" rtlCol="0">
            <a:spAutoFit/>
          </a:bodyPr>
          <a:lstStyle/>
          <a:p>
            <a:r>
              <a:rPr lang="es-MX" sz="3200" b="1" dirty="0">
                <a:solidFill>
                  <a:schemeClr val="bg1">
                    <a:lumMod val="50000"/>
                  </a:schemeClr>
                </a:solidFill>
                <a:effectLst>
                  <a:outerShdw blurRad="38100" dist="38100" dir="2700000" algn="tl">
                    <a:srgbClr val="000000">
                      <a:alpha val="43137"/>
                    </a:srgbClr>
                  </a:outerShdw>
                </a:effectLst>
              </a:rPr>
              <a:t>Recursos públicos:</a:t>
            </a:r>
          </a:p>
          <a:p>
            <a:r>
              <a:rPr lang="es-MX" sz="3200" b="1" dirty="0">
                <a:solidFill>
                  <a:schemeClr val="bg1">
                    <a:lumMod val="50000"/>
                  </a:schemeClr>
                </a:solidFill>
                <a:effectLst>
                  <a:outerShdw blurRad="38100" dist="38100" dir="2700000" algn="tl">
                    <a:srgbClr val="000000">
                      <a:alpha val="43137"/>
                    </a:srgbClr>
                  </a:outerShdw>
                </a:effectLst>
              </a:rPr>
              <a:t>subsidio a la revista</a:t>
            </a:r>
          </a:p>
        </p:txBody>
      </p:sp>
      <p:sp>
        <p:nvSpPr>
          <p:cNvPr id="9" name="CuadroTexto 8"/>
          <p:cNvSpPr txBox="1"/>
          <p:nvPr/>
        </p:nvSpPr>
        <p:spPr>
          <a:xfrm>
            <a:off x="4171949" y="904004"/>
            <a:ext cx="7058025" cy="1754326"/>
          </a:xfrm>
          <a:prstGeom prst="rect">
            <a:avLst/>
          </a:prstGeom>
          <a:noFill/>
        </p:spPr>
        <p:txBody>
          <a:bodyPr wrap="square" rtlCol="0">
            <a:spAutoFit/>
          </a:bodyPr>
          <a:lstStyle/>
          <a:p>
            <a:r>
              <a:rPr lang="es-MX" sz="3600" b="1" dirty="0">
                <a:solidFill>
                  <a:schemeClr val="bg1">
                    <a:lumMod val="50000"/>
                  </a:schemeClr>
                </a:solidFill>
                <a:effectLst>
                  <a:outerShdw blurRad="38100" dist="38100" dir="2700000" algn="tl">
                    <a:srgbClr val="000000">
                      <a:alpha val="43137"/>
                    </a:srgbClr>
                  </a:outerShdw>
                </a:effectLst>
              </a:rPr>
              <a:t>: acceso abierto “parasitario” del modelo de suscripción: no propicia su cambio</a:t>
            </a:r>
            <a:endParaRPr lang="es-MX" sz="3600" dirty="0"/>
          </a:p>
        </p:txBody>
      </p:sp>
      <p:sp>
        <p:nvSpPr>
          <p:cNvPr id="10" name="CuadroTexto 9"/>
          <p:cNvSpPr txBox="1"/>
          <p:nvPr/>
        </p:nvSpPr>
        <p:spPr>
          <a:xfrm>
            <a:off x="4400549" y="4689459"/>
            <a:ext cx="3438526" cy="984885"/>
          </a:xfrm>
          <a:prstGeom prst="rect">
            <a:avLst/>
          </a:prstGeom>
          <a:noFill/>
        </p:spPr>
        <p:txBody>
          <a:bodyPr wrap="square" rtlCol="0">
            <a:spAutoFit/>
          </a:bodyPr>
          <a:lstStyle/>
          <a:p>
            <a:r>
              <a:rPr lang="es-MX" sz="4000" b="1" dirty="0">
                <a:solidFill>
                  <a:schemeClr val="bg1">
                    <a:lumMod val="50000"/>
                  </a:schemeClr>
                </a:solidFill>
                <a:effectLst>
                  <a:outerShdw blurRad="38100" dist="38100" dir="2700000" algn="tl">
                    <a:srgbClr val="000000">
                      <a:alpha val="43137"/>
                    </a:srgbClr>
                  </a:outerShdw>
                </a:effectLst>
              </a:rPr>
              <a:t>: ¿Quién paga?</a:t>
            </a:r>
          </a:p>
          <a:p>
            <a:endParaRPr lang="es-MX" dirty="0"/>
          </a:p>
        </p:txBody>
      </p:sp>
      <p:sp>
        <p:nvSpPr>
          <p:cNvPr id="11" name="CuadroTexto 10"/>
          <p:cNvSpPr txBox="1"/>
          <p:nvPr/>
        </p:nvSpPr>
        <p:spPr>
          <a:xfrm>
            <a:off x="7903368" y="3386710"/>
            <a:ext cx="4019550" cy="1384995"/>
          </a:xfrm>
          <a:prstGeom prst="rect">
            <a:avLst/>
          </a:prstGeom>
          <a:solidFill>
            <a:srgbClr val="FFC000"/>
          </a:solidFill>
          <a:effectLst>
            <a:outerShdw blurRad="50800" dist="101600" dir="5400000" algn="t" rotWithShape="0">
              <a:prstClr val="black">
                <a:alpha val="40000"/>
              </a:prstClr>
            </a:outerShdw>
          </a:effectLst>
        </p:spPr>
        <p:txBody>
          <a:bodyPr wrap="square" rtlCol="0">
            <a:spAutoFit/>
          </a:bodyPr>
          <a:lstStyle/>
          <a:p>
            <a:pPr algn="ctr"/>
            <a:r>
              <a:rPr lang="es-MX" sz="2800" b="1" dirty="0">
                <a:effectLst>
                  <a:outerShdw blurRad="38100" dist="38100" dir="2700000" algn="tl">
                    <a:srgbClr val="000000">
                      <a:alpha val="43137"/>
                    </a:srgbClr>
                  </a:outerShdw>
                </a:effectLst>
              </a:rPr>
              <a:t>Modelo de negocio</a:t>
            </a:r>
          </a:p>
          <a:p>
            <a:pPr algn="ctr"/>
            <a:r>
              <a:rPr lang="es-MX" sz="2800" dirty="0"/>
              <a:t>acceso abierto vs. suscripción</a:t>
            </a:r>
          </a:p>
        </p:txBody>
      </p:sp>
      <p:sp>
        <p:nvSpPr>
          <p:cNvPr id="12" name="CuadroTexto 11"/>
          <p:cNvSpPr txBox="1"/>
          <p:nvPr/>
        </p:nvSpPr>
        <p:spPr>
          <a:xfrm>
            <a:off x="7903368" y="4857452"/>
            <a:ext cx="4019550" cy="707886"/>
          </a:xfrm>
          <a:prstGeom prst="rect">
            <a:avLst/>
          </a:prstGeom>
          <a:solidFill>
            <a:srgbClr val="FFC000"/>
          </a:solidFill>
          <a:effectLst>
            <a:outerShdw blurRad="50800" dist="101600" dir="5400000" algn="t" rotWithShape="0">
              <a:prstClr val="black">
                <a:alpha val="40000"/>
              </a:prstClr>
            </a:outerShdw>
          </a:effectLst>
        </p:spPr>
        <p:txBody>
          <a:bodyPr wrap="square" rtlCol="0">
            <a:spAutoFit/>
          </a:bodyPr>
          <a:lstStyle/>
          <a:p>
            <a:pPr algn="ctr"/>
            <a:r>
              <a:rPr lang="es-MX" sz="2000" b="1" dirty="0">
                <a:effectLst>
                  <a:outerShdw blurRad="38100" dist="38100" dir="2700000" algn="tl">
                    <a:srgbClr val="000000">
                      <a:alpha val="43137"/>
                    </a:srgbClr>
                  </a:outerShdw>
                </a:effectLst>
              </a:rPr>
              <a:t>Subsidio a la investigación debe incluir el pago por publicar</a:t>
            </a:r>
            <a:endParaRPr lang="es-MX" sz="2000" dirty="0"/>
          </a:p>
        </p:txBody>
      </p:sp>
      <p:sp>
        <p:nvSpPr>
          <p:cNvPr id="13" name="CuadroTexto 12"/>
          <p:cNvSpPr txBox="1"/>
          <p:nvPr/>
        </p:nvSpPr>
        <p:spPr>
          <a:xfrm>
            <a:off x="7903368" y="5547897"/>
            <a:ext cx="4019550" cy="1015663"/>
          </a:xfrm>
          <a:prstGeom prst="rect">
            <a:avLst/>
          </a:prstGeom>
          <a:solidFill>
            <a:srgbClr val="FFC000"/>
          </a:solidFill>
          <a:effectLst>
            <a:outerShdw blurRad="50800" dist="101600" dir="5400000" algn="t" rotWithShape="0">
              <a:prstClr val="black">
                <a:alpha val="40000"/>
              </a:prstClr>
            </a:outerShdw>
          </a:effectLst>
        </p:spPr>
        <p:txBody>
          <a:bodyPr wrap="square" rtlCol="0">
            <a:spAutoFit/>
          </a:bodyPr>
          <a:lstStyle/>
          <a:p>
            <a:pPr algn="ctr"/>
            <a:r>
              <a:rPr lang="es-MX" sz="2000" b="1" dirty="0">
                <a:effectLst>
                  <a:outerShdw blurRad="38100" dist="38100" dir="2700000" algn="tl">
                    <a:srgbClr val="000000">
                      <a:alpha val="43137"/>
                    </a:srgbClr>
                  </a:outerShdw>
                </a:effectLst>
              </a:rPr>
              <a:t>Los costos se transfieren de la biblioteca que paga suscripciones al investigador que paga por publicar</a:t>
            </a:r>
            <a:endParaRPr lang="es-MX" sz="2000" dirty="0"/>
          </a:p>
        </p:txBody>
      </p:sp>
      <p:sp>
        <p:nvSpPr>
          <p:cNvPr id="14" name="CuadroTexto 13"/>
          <p:cNvSpPr txBox="1"/>
          <p:nvPr/>
        </p:nvSpPr>
        <p:spPr>
          <a:xfrm>
            <a:off x="7903369" y="3251784"/>
            <a:ext cx="4083842" cy="3416320"/>
          </a:xfrm>
          <a:prstGeom prst="rect">
            <a:avLst/>
          </a:prstGeom>
          <a:solidFill>
            <a:schemeClr val="bg1">
              <a:lumMod val="65000"/>
            </a:schemeClr>
          </a:solidFill>
        </p:spPr>
        <p:txBody>
          <a:bodyPr wrap="square" rtlCol="0">
            <a:spAutoFit/>
          </a:bodyPr>
          <a:lstStyle/>
          <a:p>
            <a:pPr algn="ctr"/>
            <a:endParaRPr lang="es-MX" sz="5400" b="1" dirty="0">
              <a:effectLst>
                <a:outerShdw blurRad="38100" dist="38100" dir="2700000" algn="tl">
                  <a:srgbClr val="000000">
                    <a:alpha val="43137"/>
                  </a:srgbClr>
                </a:outerShdw>
              </a:effectLst>
            </a:endParaRPr>
          </a:p>
          <a:p>
            <a:pPr algn="ctr"/>
            <a:r>
              <a:rPr lang="es-MX" sz="5400" b="1" dirty="0">
                <a:effectLst>
                  <a:outerShdw blurRad="38100" dist="38100" dir="2700000" algn="tl">
                    <a:srgbClr val="000000">
                      <a:alpha val="43137"/>
                    </a:srgbClr>
                  </a:outerShdw>
                </a:effectLst>
              </a:rPr>
              <a:t>Reducción de costos</a:t>
            </a:r>
          </a:p>
          <a:p>
            <a:pPr algn="ctr"/>
            <a:endParaRPr lang="es-MX" sz="5400" b="1" dirty="0">
              <a:effectLst>
                <a:outerShdw blurRad="38100" dist="38100" dir="2700000" algn="tl">
                  <a:srgbClr val="000000">
                    <a:alpha val="43137"/>
                  </a:srgbClr>
                </a:outerShdw>
              </a:effectLst>
            </a:endParaRPr>
          </a:p>
        </p:txBody>
      </p:sp>
      <p:sp>
        <p:nvSpPr>
          <p:cNvPr id="15" name="CuadroTexto 14"/>
          <p:cNvSpPr txBox="1"/>
          <p:nvPr/>
        </p:nvSpPr>
        <p:spPr>
          <a:xfrm>
            <a:off x="7643813" y="3992306"/>
            <a:ext cx="933450" cy="923330"/>
          </a:xfrm>
          <a:prstGeom prst="rect">
            <a:avLst/>
          </a:prstGeom>
          <a:noFill/>
        </p:spPr>
        <p:txBody>
          <a:bodyPr wrap="square" rtlCol="0">
            <a:spAutoFit/>
          </a:bodyPr>
          <a:lstStyle/>
          <a:p>
            <a:r>
              <a:rPr lang="es-MX" sz="5400" dirty="0">
                <a:solidFill>
                  <a:srgbClr val="FF0000"/>
                </a:solidFill>
                <a:effectLst>
                  <a:outerShdw blurRad="38100" dist="38100" dir="2700000" algn="tl">
                    <a:srgbClr val="000000">
                      <a:alpha val="43137"/>
                    </a:srgbClr>
                  </a:outerShdw>
                </a:effectLst>
              </a:rPr>
              <a:t>¿</a:t>
            </a:r>
            <a:endParaRPr lang="es-MX" dirty="0">
              <a:solidFill>
                <a:srgbClr val="FF0000"/>
              </a:solidFill>
              <a:effectLst>
                <a:outerShdw blurRad="38100" dist="38100" dir="2700000" algn="tl">
                  <a:srgbClr val="000000">
                    <a:alpha val="43137"/>
                  </a:srgbClr>
                </a:outerShdw>
              </a:effectLst>
            </a:endParaRPr>
          </a:p>
        </p:txBody>
      </p:sp>
      <p:sp>
        <p:nvSpPr>
          <p:cNvPr id="16" name="CuadroTexto 15"/>
          <p:cNvSpPr txBox="1"/>
          <p:nvPr/>
        </p:nvSpPr>
        <p:spPr>
          <a:xfrm>
            <a:off x="10696575" y="5013003"/>
            <a:ext cx="933450" cy="923330"/>
          </a:xfrm>
          <a:prstGeom prst="rect">
            <a:avLst/>
          </a:prstGeom>
          <a:noFill/>
        </p:spPr>
        <p:txBody>
          <a:bodyPr wrap="square" rtlCol="0">
            <a:spAutoFit/>
          </a:bodyPr>
          <a:lstStyle/>
          <a:p>
            <a:r>
              <a:rPr lang="es-MX" sz="5400" dirty="0">
                <a:solidFill>
                  <a:srgbClr val="FF0000"/>
                </a:solidFill>
                <a:effectLst>
                  <a:outerShdw blurRad="38100" dist="38100" dir="2700000" algn="tl">
                    <a:srgbClr val="000000">
                      <a:alpha val="43137"/>
                    </a:srgbClr>
                  </a:outerShdw>
                </a:effectLst>
              </a:rPr>
              <a:t>?</a:t>
            </a:r>
            <a:endParaRPr lang="es-MX" dirty="0">
              <a:solidFill>
                <a:srgbClr val="FF0000"/>
              </a:solidFill>
              <a:effectLst>
                <a:outerShdw blurRad="38100" dist="38100" dir="2700000" algn="tl">
                  <a:srgbClr val="000000">
                    <a:alpha val="43137"/>
                  </a:srgbClr>
                </a:outerShdw>
              </a:effectLst>
            </a:endParaRPr>
          </a:p>
        </p:txBody>
      </p:sp>
      <p:sp>
        <p:nvSpPr>
          <p:cNvPr id="17" name="CuadroTexto 16"/>
          <p:cNvSpPr txBox="1"/>
          <p:nvPr/>
        </p:nvSpPr>
        <p:spPr>
          <a:xfrm>
            <a:off x="7715248" y="2974785"/>
            <a:ext cx="4395789" cy="3693319"/>
          </a:xfrm>
          <a:prstGeom prst="rect">
            <a:avLst/>
          </a:prstGeom>
          <a:solidFill>
            <a:srgbClr val="00B050"/>
          </a:solidFill>
          <a:effectLst>
            <a:outerShdw blurRad="50800" dist="139700" dir="16200000" rotWithShape="0">
              <a:prstClr val="black">
                <a:alpha val="40000"/>
              </a:prstClr>
            </a:outerShdw>
          </a:effectLst>
        </p:spPr>
        <p:txBody>
          <a:bodyPr wrap="square" rtlCol="0">
            <a:spAutoFit/>
          </a:bodyPr>
          <a:lstStyle/>
          <a:p>
            <a:endParaRPr lang="es-MX" dirty="0"/>
          </a:p>
          <a:p>
            <a:pPr algn="ctr"/>
            <a:r>
              <a:rPr lang="es-MX" sz="5400" dirty="0">
                <a:solidFill>
                  <a:srgbClr val="C00000"/>
                </a:solidFill>
              </a:rPr>
              <a:t>acceso abierto:</a:t>
            </a:r>
          </a:p>
          <a:p>
            <a:pPr algn="ctr"/>
            <a:r>
              <a:rPr lang="es-MX" sz="5400" dirty="0">
                <a:solidFill>
                  <a:srgbClr val="C00000"/>
                </a:solidFill>
              </a:rPr>
              <a:t>¿nuevo negocio?</a:t>
            </a:r>
          </a:p>
        </p:txBody>
      </p:sp>
      <p:sp>
        <p:nvSpPr>
          <p:cNvPr id="18" name="CuadroTexto 17"/>
          <p:cNvSpPr txBox="1"/>
          <p:nvPr/>
        </p:nvSpPr>
        <p:spPr>
          <a:xfrm>
            <a:off x="7715248" y="2790119"/>
            <a:ext cx="4395789" cy="3877985"/>
          </a:xfrm>
          <a:prstGeom prst="rect">
            <a:avLst/>
          </a:prstGeom>
          <a:solidFill>
            <a:schemeClr val="tx1">
              <a:lumMod val="85000"/>
              <a:lumOff val="15000"/>
            </a:schemeClr>
          </a:solidFill>
          <a:effectLst>
            <a:outerShdw blurRad="50800" dist="139700" dir="16200000" rotWithShape="0">
              <a:prstClr val="black">
                <a:alpha val="40000"/>
              </a:prstClr>
            </a:outerShdw>
          </a:effectLst>
        </p:spPr>
        <p:txBody>
          <a:bodyPr wrap="square" rtlCol="0">
            <a:spAutoFit/>
          </a:bodyPr>
          <a:lstStyle/>
          <a:p>
            <a:endParaRPr lang="es-MX" dirty="0"/>
          </a:p>
          <a:p>
            <a:pPr algn="ctr"/>
            <a:r>
              <a:rPr lang="es-MX" sz="6600" b="1" dirty="0" err="1">
                <a:solidFill>
                  <a:srgbClr val="FFC0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apc</a:t>
            </a:r>
            <a:endParaRPr lang="es-MX" sz="6600" b="1" dirty="0">
              <a:solidFill>
                <a:srgbClr val="FFC0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endParaRPr>
          </a:p>
          <a:p>
            <a:pPr algn="ctr"/>
            <a:r>
              <a:rPr lang="es-MX" sz="5400" dirty="0" err="1">
                <a:solidFill>
                  <a:srgbClr val="FF0000"/>
                </a:solidFill>
                <a:latin typeface="Courier New" panose="02070309020205020404" pitchFamily="49" charset="0"/>
                <a:cs typeface="Courier New" panose="02070309020205020404" pitchFamily="49" charset="0"/>
              </a:rPr>
              <a:t>article</a:t>
            </a:r>
            <a:r>
              <a:rPr lang="es-MX" sz="5400" dirty="0">
                <a:solidFill>
                  <a:srgbClr val="FF0000"/>
                </a:solidFill>
                <a:latin typeface="Courier New" panose="02070309020205020404" pitchFamily="49" charset="0"/>
                <a:cs typeface="Courier New" panose="02070309020205020404" pitchFamily="49" charset="0"/>
              </a:rPr>
              <a:t> </a:t>
            </a:r>
            <a:r>
              <a:rPr lang="es-MX" sz="5400" dirty="0" err="1">
                <a:solidFill>
                  <a:srgbClr val="FF0000"/>
                </a:solidFill>
                <a:latin typeface="Courier New" panose="02070309020205020404" pitchFamily="49" charset="0"/>
                <a:cs typeface="Courier New" panose="02070309020205020404" pitchFamily="49" charset="0"/>
              </a:rPr>
              <a:t>processing</a:t>
            </a:r>
            <a:r>
              <a:rPr lang="es-MX" sz="5400" dirty="0">
                <a:solidFill>
                  <a:srgbClr val="FF0000"/>
                </a:solidFill>
                <a:latin typeface="Courier New" panose="02070309020205020404" pitchFamily="49" charset="0"/>
                <a:cs typeface="Courier New" panose="02070309020205020404" pitchFamily="49" charset="0"/>
              </a:rPr>
              <a:t> </a:t>
            </a:r>
            <a:r>
              <a:rPr lang="es-MX" sz="5400" dirty="0" err="1">
                <a:solidFill>
                  <a:srgbClr val="FF0000"/>
                </a:solidFill>
                <a:latin typeface="Courier New" panose="02070309020205020404" pitchFamily="49" charset="0"/>
                <a:cs typeface="Courier New" panose="02070309020205020404" pitchFamily="49" charset="0"/>
              </a:rPr>
              <a:t>charge</a:t>
            </a:r>
            <a:endParaRPr lang="es-MX" sz="5400" dirty="0">
              <a:solidFill>
                <a:srgbClr val="FF0000"/>
              </a:solidFill>
              <a:latin typeface="Courier New" panose="02070309020205020404" pitchFamily="49" charset="0"/>
              <a:cs typeface="Courier New" panose="02070309020205020404" pitchFamily="49" charset="0"/>
            </a:endParaRPr>
          </a:p>
        </p:txBody>
      </p:sp>
      <p:sp>
        <p:nvSpPr>
          <p:cNvPr id="20" name="CuadroTexto 19"/>
          <p:cNvSpPr txBox="1"/>
          <p:nvPr/>
        </p:nvSpPr>
        <p:spPr>
          <a:xfrm>
            <a:off x="7715247" y="2820897"/>
            <a:ext cx="4395789" cy="3847207"/>
          </a:xfrm>
          <a:prstGeom prst="rect">
            <a:avLst/>
          </a:prstGeom>
          <a:solidFill>
            <a:schemeClr val="tx1">
              <a:lumMod val="85000"/>
              <a:lumOff val="15000"/>
            </a:schemeClr>
          </a:solidFill>
          <a:effectLst>
            <a:outerShdw blurRad="50800" dist="139700" dir="16200000" rotWithShape="0">
              <a:prstClr val="black">
                <a:alpha val="40000"/>
              </a:prstClr>
            </a:outerShdw>
          </a:effectLst>
        </p:spPr>
        <p:txBody>
          <a:bodyPr wrap="square" rtlCol="0">
            <a:spAutoFit/>
          </a:bodyPr>
          <a:lstStyle/>
          <a:p>
            <a:endParaRPr lang="es-MX" dirty="0"/>
          </a:p>
          <a:p>
            <a:pPr algn="ctr"/>
            <a:r>
              <a:rPr lang="es-MX" sz="6600" b="1" dirty="0">
                <a:solidFill>
                  <a:schemeClr val="bg2">
                    <a:lumMod val="90000"/>
                  </a:schemeClr>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¿calidad o negocio?</a:t>
            </a:r>
          </a:p>
          <a:p>
            <a:pPr algn="ctr"/>
            <a:endParaRPr lang="es-MX" sz="2000" dirty="0">
              <a:solidFill>
                <a:schemeClr val="bg2">
                  <a:lumMod val="90000"/>
                </a:schemeClr>
              </a:solidFill>
              <a:latin typeface="Courier New" panose="02070309020205020404" pitchFamily="49" charset="0"/>
              <a:cs typeface="Courier New" panose="02070309020205020404" pitchFamily="49" charset="0"/>
            </a:endParaRPr>
          </a:p>
        </p:txBody>
      </p:sp>
      <p:sp>
        <p:nvSpPr>
          <p:cNvPr id="21" name="CuadroTexto 20"/>
          <p:cNvSpPr txBox="1"/>
          <p:nvPr/>
        </p:nvSpPr>
        <p:spPr>
          <a:xfrm rot="20022735">
            <a:off x="7504507" y="4272166"/>
            <a:ext cx="4817269" cy="707886"/>
          </a:xfrm>
          <a:prstGeom prst="rect">
            <a:avLst/>
          </a:prstGeom>
          <a:solidFill>
            <a:srgbClr val="C00000"/>
          </a:solidFill>
          <a:effectLst>
            <a:outerShdw blurRad="50800" dist="127000" dir="10800000" algn="r" rotWithShape="0">
              <a:prstClr val="black">
                <a:alpha val="40000"/>
              </a:prstClr>
            </a:outerShdw>
          </a:effectLst>
        </p:spPr>
        <p:txBody>
          <a:bodyPr wrap="square" rtlCol="0">
            <a:spAutoFit/>
          </a:bodyPr>
          <a:lstStyle/>
          <a:p>
            <a:pPr algn="ctr"/>
            <a:r>
              <a:rPr lang="es-MX" sz="4000" dirty="0">
                <a:solidFill>
                  <a:schemeClr val="bg2">
                    <a:lumMod val="90000"/>
                  </a:schemeClr>
                </a:solidFill>
                <a:effectLst>
                  <a:outerShdw blurRad="38100" dist="38100" dir="2700000" algn="tl">
                    <a:srgbClr val="000000">
                      <a:alpha val="43137"/>
                    </a:srgbClr>
                  </a:outerShdw>
                </a:effectLst>
              </a:rPr>
              <a:t>revistas depredadoras</a:t>
            </a:r>
          </a:p>
        </p:txBody>
      </p:sp>
    </p:spTree>
    <p:extLst>
      <p:ext uri="{BB962C8B-B14F-4D97-AF65-F5344CB8AC3E}">
        <p14:creationId xmlns:p14="http://schemas.microsoft.com/office/powerpoint/2010/main" val="243916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500" fill="hold"/>
                                        <p:tgtEl>
                                          <p:spTgt spid="16"/>
                                        </p:tgtEl>
                                        <p:attrNameLst>
                                          <p:attrName>ppt_w</p:attrName>
                                        </p:attrNameLst>
                                      </p:cBhvr>
                                      <p:tavLst>
                                        <p:tav tm="0">
                                          <p:val>
                                            <p:fltVal val="0"/>
                                          </p:val>
                                        </p:tav>
                                        <p:tav tm="100000">
                                          <p:val>
                                            <p:strVal val="#ppt_w"/>
                                          </p:val>
                                        </p:tav>
                                      </p:tavLst>
                                    </p:anim>
                                    <p:anim calcmode="lin" valueType="num">
                                      <p:cBhvr>
                                        <p:cTn id="53" dur="500" fill="hold"/>
                                        <p:tgtEl>
                                          <p:spTgt spid="16"/>
                                        </p:tgtEl>
                                        <p:attrNameLst>
                                          <p:attrName>ppt_h</p:attrName>
                                        </p:attrNameLst>
                                      </p:cBhvr>
                                      <p:tavLst>
                                        <p:tav tm="0">
                                          <p:val>
                                            <p:fltVal val="0"/>
                                          </p:val>
                                        </p:tav>
                                        <p:tav tm="100000">
                                          <p:val>
                                            <p:strVal val="#ppt_h"/>
                                          </p:val>
                                        </p:tav>
                                      </p:tavLst>
                                    </p:anim>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down)">
                                      <p:cBhvr>
                                        <p:cTn id="59" dur="580">
                                          <p:stCondLst>
                                            <p:cond delay="0"/>
                                          </p:stCondLst>
                                        </p:cTn>
                                        <p:tgtEl>
                                          <p:spTgt spid="17"/>
                                        </p:tgtEl>
                                      </p:cBhvr>
                                    </p:animEffect>
                                    <p:anim calcmode="lin" valueType="num">
                                      <p:cBhvr>
                                        <p:cTn id="6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5" dur="26">
                                          <p:stCondLst>
                                            <p:cond delay="650"/>
                                          </p:stCondLst>
                                        </p:cTn>
                                        <p:tgtEl>
                                          <p:spTgt spid="17"/>
                                        </p:tgtEl>
                                      </p:cBhvr>
                                      <p:to x="100000" y="60000"/>
                                    </p:animScale>
                                    <p:animScale>
                                      <p:cBhvr>
                                        <p:cTn id="66" dur="166" decel="50000">
                                          <p:stCondLst>
                                            <p:cond delay="676"/>
                                          </p:stCondLst>
                                        </p:cTn>
                                        <p:tgtEl>
                                          <p:spTgt spid="17"/>
                                        </p:tgtEl>
                                      </p:cBhvr>
                                      <p:to x="100000" y="100000"/>
                                    </p:animScale>
                                    <p:animScale>
                                      <p:cBhvr>
                                        <p:cTn id="67" dur="26">
                                          <p:stCondLst>
                                            <p:cond delay="1312"/>
                                          </p:stCondLst>
                                        </p:cTn>
                                        <p:tgtEl>
                                          <p:spTgt spid="17"/>
                                        </p:tgtEl>
                                      </p:cBhvr>
                                      <p:to x="100000" y="80000"/>
                                    </p:animScale>
                                    <p:animScale>
                                      <p:cBhvr>
                                        <p:cTn id="68" dur="166" decel="50000">
                                          <p:stCondLst>
                                            <p:cond delay="1338"/>
                                          </p:stCondLst>
                                        </p:cTn>
                                        <p:tgtEl>
                                          <p:spTgt spid="17"/>
                                        </p:tgtEl>
                                      </p:cBhvr>
                                      <p:to x="100000" y="100000"/>
                                    </p:animScale>
                                    <p:animScale>
                                      <p:cBhvr>
                                        <p:cTn id="69" dur="26">
                                          <p:stCondLst>
                                            <p:cond delay="1642"/>
                                          </p:stCondLst>
                                        </p:cTn>
                                        <p:tgtEl>
                                          <p:spTgt spid="17"/>
                                        </p:tgtEl>
                                      </p:cBhvr>
                                      <p:to x="100000" y="90000"/>
                                    </p:animScale>
                                    <p:animScale>
                                      <p:cBhvr>
                                        <p:cTn id="70" dur="166" decel="50000">
                                          <p:stCondLst>
                                            <p:cond delay="1668"/>
                                          </p:stCondLst>
                                        </p:cTn>
                                        <p:tgtEl>
                                          <p:spTgt spid="17"/>
                                        </p:tgtEl>
                                      </p:cBhvr>
                                      <p:to x="100000" y="100000"/>
                                    </p:animScale>
                                    <p:animScale>
                                      <p:cBhvr>
                                        <p:cTn id="71" dur="26">
                                          <p:stCondLst>
                                            <p:cond delay="1808"/>
                                          </p:stCondLst>
                                        </p:cTn>
                                        <p:tgtEl>
                                          <p:spTgt spid="17"/>
                                        </p:tgtEl>
                                      </p:cBhvr>
                                      <p:to x="100000" y="95000"/>
                                    </p:animScale>
                                    <p:animScale>
                                      <p:cBhvr>
                                        <p:cTn id="72" dur="166" decel="50000">
                                          <p:stCondLst>
                                            <p:cond delay="1834"/>
                                          </p:stCondLst>
                                        </p:cTn>
                                        <p:tgtEl>
                                          <p:spTgt spid="17"/>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down)">
                                      <p:cBhvr>
                                        <p:cTn id="77" dur="580">
                                          <p:stCondLst>
                                            <p:cond delay="0"/>
                                          </p:stCondLst>
                                        </p:cTn>
                                        <p:tgtEl>
                                          <p:spTgt spid="18"/>
                                        </p:tgtEl>
                                      </p:cBhvr>
                                    </p:animEffect>
                                    <p:anim calcmode="lin" valueType="num">
                                      <p:cBhvr>
                                        <p:cTn id="7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83" dur="26">
                                          <p:stCondLst>
                                            <p:cond delay="650"/>
                                          </p:stCondLst>
                                        </p:cTn>
                                        <p:tgtEl>
                                          <p:spTgt spid="18"/>
                                        </p:tgtEl>
                                      </p:cBhvr>
                                      <p:to x="100000" y="60000"/>
                                    </p:animScale>
                                    <p:animScale>
                                      <p:cBhvr>
                                        <p:cTn id="84" dur="166" decel="50000">
                                          <p:stCondLst>
                                            <p:cond delay="676"/>
                                          </p:stCondLst>
                                        </p:cTn>
                                        <p:tgtEl>
                                          <p:spTgt spid="18"/>
                                        </p:tgtEl>
                                      </p:cBhvr>
                                      <p:to x="100000" y="100000"/>
                                    </p:animScale>
                                    <p:animScale>
                                      <p:cBhvr>
                                        <p:cTn id="85" dur="26">
                                          <p:stCondLst>
                                            <p:cond delay="1312"/>
                                          </p:stCondLst>
                                        </p:cTn>
                                        <p:tgtEl>
                                          <p:spTgt spid="18"/>
                                        </p:tgtEl>
                                      </p:cBhvr>
                                      <p:to x="100000" y="80000"/>
                                    </p:animScale>
                                    <p:animScale>
                                      <p:cBhvr>
                                        <p:cTn id="86" dur="166" decel="50000">
                                          <p:stCondLst>
                                            <p:cond delay="1338"/>
                                          </p:stCondLst>
                                        </p:cTn>
                                        <p:tgtEl>
                                          <p:spTgt spid="18"/>
                                        </p:tgtEl>
                                      </p:cBhvr>
                                      <p:to x="100000" y="100000"/>
                                    </p:animScale>
                                    <p:animScale>
                                      <p:cBhvr>
                                        <p:cTn id="87" dur="26">
                                          <p:stCondLst>
                                            <p:cond delay="1642"/>
                                          </p:stCondLst>
                                        </p:cTn>
                                        <p:tgtEl>
                                          <p:spTgt spid="18"/>
                                        </p:tgtEl>
                                      </p:cBhvr>
                                      <p:to x="100000" y="90000"/>
                                    </p:animScale>
                                    <p:animScale>
                                      <p:cBhvr>
                                        <p:cTn id="88" dur="166" decel="50000">
                                          <p:stCondLst>
                                            <p:cond delay="1668"/>
                                          </p:stCondLst>
                                        </p:cTn>
                                        <p:tgtEl>
                                          <p:spTgt spid="18"/>
                                        </p:tgtEl>
                                      </p:cBhvr>
                                      <p:to x="100000" y="100000"/>
                                    </p:animScale>
                                    <p:animScale>
                                      <p:cBhvr>
                                        <p:cTn id="89" dur="26">
                                          <p:stCondLst>
                                            <p:cond delay="1808"/>
                                          </p:stCondLst>
                                        </p:cTn>
                                        <p:tgtEl>
                                          <p:spTgt spid="18"/>
                                        </p:tgtEl>
                                      </p:cBhvr>
                                      <p:to x="100000" y="95000"/>
                                    </p:animScale>
                                    <p:animScale>
                                      <p:cBhvr>
                                        <p:cTn id="90" dur="166" decel="50000">
                                          <p:stCondLst>
                                            <p:cond delay="1834"/>
                                          </p:stCondLst>
                                        </p:cTn>
                                        <p:tgtEl>
                                          <p:spTgt spid="18"/>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wipe(down)">
                                      <p:cBhvr>
                                        <p:cTn id="95" dur="580">
                                          <p:stCondLst>
                                            <p:cond delay="0"/>
                                          </p:stCondLst>
                                        </p:cTn>
                                        <p:tgtEl>
                                          <p:spTgt spid="20"/>
                                        </p:tgtEl>
                                      </p:cBhvr>
                                    </p:animEffect>
                                    <p:anim calcmode="lin" valueType="num">
                                      <p:cBhvr>
                                        <p:cTn id="9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01" dur="26">
                                          <p:stCondLst>
                                            <p:cond delay="650"/>
                                          </p:stCondLst>
                                        </p:cTn>
                                        <p:tgtEl>
                                          <p:spTgt spid="20"/>
                                        </p:tgtEl>
                                      </p:cBhvr>
                                      <p:to x="100000" y="60000"/>
                                    </p:animScale>
                                    <p:animScale>
                                      <p:cBhvr>
                                        <p:cTn id="102" dur="166" decel="50000">
                                          <p:stCondLst>
                                            <p:cond delay="676"/>
                                          </p:stCondLst>
                                        </p:cTn>
                                        <p:tgtEl>
                                          <p:spTgt spid="20"/>
                                        </p:tgtEl>
                                      </p:cBhvr>
                                      <p:to x="100000" y="100000"/>
                                    </p:animScale>
                                    <p:animScale>
                                      <p:cBhvr>
                                        <p:cTn id="103" dur="26">
                                          <p:stCondLst>
                                            <p:cond delay="1312"/>
                                          </p:stCondLst>
                                        </p:cTn>
                                        <p:tgtEl>
                                          <p:spTgt spid="20"/>
                                        </p:tgtEl>
                                      </p:cBhvr>
                                      <p:to x="100000" y="80000"/>
                                    </p:animScale>
                                    <p:animScale>
                                      <p:cBhvr>
                                        <p:cTn id="104" dur="166" decel="50000">
                                          <p:stCondLst>
                                            <p:cond delay="1338"/>
                                          </p:stCondLst>
                                        </p:cTn>
                                        <p:tgtEl>
                                          <p:spTgt spid="20"/>
                                        </p:tgtEl>
                                      </p:cBhvr>
                                      <p:to x="100000" y="100000"/>
                                    </p:animScale>
                                    <p:animScale>
                                      <p:cBhvr>
                                        <p:cTn id="105" dur="26">
                                          <p:stCondLst>
                                            <p:cond delay="1642"/>
                                          </p:stCondLst>
                                        </p:cTn>
                                        <p:tgtEl>
                                          <p:spTgt spid="20"/>
                                        </p:tgtEl>
                                      </p:cBhvr>
                                      <p:to x="100000" y="90000"/>
                                    </p:animScale>
                                    <p:animScale>
                                      <p:cBhvr>
                                        <p:cTn id="106" dur="166" decel="50000">
                                          <p:stCondLst>
                                            <p:cond delay="1668"/>
                                          </p:stCondLst>
                                        </p:cTn>
                                        <p:tgtEl>
                                          <p:spTgt spid="20"/>
                                        </p:tgtEl>
                                      </p:cBhvr>
                                      <p:to x="100000" y="100000"/>
                                    </p:animScale>
                                    <p:animScale>
                                      <p:cBhvr>
                                        <p:cTn id="107" dur="26">
                                          <p:stCondLst>
                                            <p:cond delay="1808"/>
                                          </p:stCondLst>
                                        </p:cTn>
                                        <p:tgtEl>
                                          <p:spTgt spid="20"/>
                                        </p:tgtEl>
                                      </p:cBhvr>
                                      <p:to x="100000" y="95000"/>
                                    </p:animScale>
                                    <p:animScale>
                                      <p:cBhvr>
                                        <p:cTn id="108" dur="166" decel="50000">
                                          <p:stCondLst>
                                            <p:cond delay="1834"/>
                                          </p:stCondLst>
                                        </p:cTn>
                                        <p:tgtEl>
                                          <p:spTgt spid="20"/>
                                        </p:tgtEl>
                                      </p:cBhvr>
                                      <p:to x="100000" y="100000"/>
                                    </p:animScale>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21"/>
                                        </p:tgtEl>
                                        <p:attrNameLst>
                                          <p:attrName>style.visibility</p:attrName>
                                        </p:attrNameLst>
                                      </p:cBhvr>
                                      <p:to>
                                        <p:strVal val="visible"/>
                                      </p:to>
                                    </p:set>
                                    <p:animEffect transition="in" filter="wipe(down)">
                                      <p:cBhvr>
                                        <p:cTn id="1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animBg="1"/>
      <p:bldP spid="12" grpId="0" animBg="1"/>
      <p:bldP spid="13" grpId="0" animBg="1"/>
      <p:bldP spid="14" grpId="0" animBg="1"/>
      <p:bldP spid="15" grpId="0"/>
      <p:bldP spid="16" grpId="0"/>
      <p:bldP spid="17" grpId="0" animBg="1"/>
      <p:bldP spid="18"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0211" t="31146" r="21579" b="15334"/>
          <a:stretch/>
        </p:blipFill>
        <p:spPr>
          <a:xfrm>
            <a:off x="802106" y="1173398"/>
            <a:ext cx="9601200" cy="4965539"/>
          </a:xfrm>
          <a:prstGeom prst="rect">
            <a:avLst/>
          </a:prstGeom>
        </p:spPr>
      </p:pic>
      <p:sp>
        <p:nvSpPr>
          <p:cNvPr id="5" name="CuadroTexto 4"/>
          <p:cNvSpPr txBox="1"/>
          <p:nvPr/>
        </p:nvSpPr>
        <p:spPr>
          <a:xfrm>
            <a:off x="561474" y="250068"/>
            <a:ext cx="11325726" cy="923330"/>
          </a:xfrm>
          <a:prstGeom prst="rect">
            <a:avLst/>
          </a:prstGeom>
          <a:noFill/>
        </p:spPr>
        <p:txBody>
          <a:bodyPr wrap="square" rtlCol="0">
            <a:spAutoFit/>
          </a:bodyPr>
          <a:lstStyle/>
          <a:p>
            <a:pPr marL="171450" indent="-171450">
              <a:buFont typeface="Arial" panose="020B0604020202020204" pitchFamily="34" charset="0"/>
              <a:buChar char="•"/>
            </a:pPr>
            <a:r>
              <a:rPr lang="es-MX" dirty="0"/>
              <a:t>Bo-</a:t>
            </a:r>
            <a:r>
              <a:rPr lang="es-MX" dirty="0" err="1"/>
              <a:t>Christer</a:t>
            </a:r>
            <a:r>
              <a:rPr lang="es-MX" dirty="0"/>
              <a:t> </a:t>
            </a:r>
            <a:r>
              <a:rPr lang="es-MX" dirty="0" err="1"/>
              <a:t>Björk</a:t>
            </a:r>
            <a:r>
              <a:rPr lang="es-MX" dirty="0"/>
              <a:t>, David Solomon. 2014. </a:t>
            </a:r>
            <a:r>
              <a:rPr lang="es-MX" dirty="0" err="1"/>
              <a:t>Developing</a:t>
            </a:r>
            <a:r>
              <a:rPr lang="es-MX" dirty="0"/>
              <a:t> </a:t>
            </a:r>
            <a:r>
              <a:rPr lang="es-MX" dirty="0" err="1"/>
              <a:t>an</a:t>
            </a:r>
            <a:r>
              <a:rPr lang="es-MX" dirty="0"/>
              <a:t> </a:t>
            </a:r>
            <a:r>
              <a:rPr lang="es-MX" dirty="0" err="1"/>
              <a:t>Effective</a:t>
            </a:r>
            <a:r>
              <a:rPr lang="es-MX" dirty="0"/>
              <a:t> </a:t>
            </a:r>
            <a:r>
              <a:rPr lang="es-MX" dirty="0" err="1"/>
              <a:t>Market</a:t>
            </a:r>
            <a:r>
              <a:rPr lang="es-MX" dirty="0"/>
              <a:t> </a:t>
            </a:r>
            <a:r>
              <a:rPr lang="es-MX" dirty="0" err="1"/>
              <a:t>for</a:t>
            </a:r>
            <a:r>
              <a:rPr lang="es-MX" dirty="0"/>
              <a:t> Open Access </a:t>
            </a:r>
            <a:r>
              <a:rPr lang="es-MX" dirty="0" err="1"/>
              <a:t>Article</a:t>
            </a:r>
            <a:r>
              <a:rPr lang="es-MX" dirty="0"/>
              <a:t> </a:t>
            </a:r>
            <a:r>
              <a:rPr lang="es-MX" dirty="0" err="1"/>
              <a:t>Processing</a:t>
            </a:r>
            <a:r>
              <a:rPr lang="es-MX" dirty="0"/>
              <a:t> </a:t>
            </a:r>
            <a:r>
              <a:rPr lang="es-MX" dirty="0" err="1"/>
              <a:t>Charges</a:t>
            </a:r>
            <a:endParaRPr lang="es-MX" dirty="0"/>
          </a:p>
          <a:p>
            <a:r>
              <a:rPr lang="es-MX" dirty="0"/>
              <a:t> &lt;</a:t>
            </a:r>
            <a:r>
              <a:rPr lang="es-MX" sz="1200" dirty="0">
                <a:hlinkClick r:id="rId3"/>
              </a:rPr>
              <a:t>https://wellcome.ac.uk/sites/default/files/developing-effective-market-for-open-access-article-processing-charges-mar14.pdf</a:t>
            </a:r>
            <a:r>
              <a:rPr lang="es-MX" dirty="0"/>
              <a:t>&gt; </a:t>
            </a:r>
          </a:p>
          <a:p>
            <a:endParaRPr lang="es-MX" dirty="0"/>
          </a:p>
        </p:txBody>
      </p:sp>
      <p:grpSp>
        <p:nvGrpSpPr>
          <p:cNvPr id="10" name="Grupo 9"/>
          <p:cNvGrpSpPr/>
          <p:nvPr/>
        </p:nvGrpSpPr>
        <p:grpSpPr>
          <a:xfrm>
            <a:off x="9954127" y="5432486"/>
            <a:ext cx="898358" cy="843988"/>
            <a:chOff x="-2422358" y="1081065"/>
            <a:chExt cx="898358" cy="843988"/>
          </a:xfrm>
        </p:grpSpPr>
        <p:sp>
          <p:nvSpPr>
            <p:cNvPr id="7" name="Elipse 6"/>
            <p:cNvSpPr/>
            <p:nvPr/>
          </p:nvSpPr>
          <p:spPr>
            <a:xfrm>
              <a:off x="-2422358" y="1081065"/>
              <a:ext cx="898358" cy="843988"/>
            </a:xfrm>
            <a:prstGeom prst="ellipse">
              <a:avLst/>
            </a:prstGeom>
            <a:solidFill>
              <a:schemeClr val="bg1">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CuadroTexto 8"/>
            <p:cNvSpPr txBox="1"/>
            <p:nvPr/>
          </p:nvSpPr>
          <p:spPr>
            <a:xfrm>
              <a:off x="-2406316" y="1272226"/>
              <a:ext cx="882316" cy="461665"/>
            </a:xfrm>
            <a:prstGeom prst="rect">
              <a:avLst/>
            </a:prstGeom>
            <a:noFill/>
          </p:spPr>
          <p:txBody>
            <a:bodyPr wrap="square" rtlCol="0">
              <a:spAutoFit/>
            </a:bodyPr>
            <a:lstStyle/>
            <a:p>
              <a:r>
                <a:rPr lang="es-MX" sz="2400" dirty="0"/>
                <a:t>p. 25</a:t>
              </a:r>
            </a:p>
          </p:txBody>
        </p:sp>
      </p:grpSp>
      <p:pic>
        <p:nvPicPr>
          <p:cNvPr id="11" name="Picture 2" descr="http://d1ekrzospxv91f.cloudfront.net/skin/frontend/enterprise/thememexico/images/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9725" y="1035861"/>
            <a:ext cx="2657475" cy="6096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p:cNvSpPr/>
          <p:nvPr/>
        </p:nvSpPr>
        <p:spPr>
          <a:xfrm>
            <a:off x="4427621" y="2679032"/>
            <a:ext cx="898358" cy="2775284"/>
          </a:xfrm>
          <a:prstGeom prst="rect">
            <a:avLst/>
          </a:prstGeom>
          <a:solidFill>
            <a:srgbClr val="FF0000">
              <a:alpha val="23137"/>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Rectángulo 14"/>
          <p:cNvSpPr/>
          <p:nvPr/>
        </p:nvSpPr>
        <p:spPr>
          <a:xfrm>
            <a:off x="802106" y="3015916"/>
            <a:ext cx="6128084" cy="352926"/>
          </a:xfrm>
          <a:prstGeom prst="rect">
            <a:avLst/>
          </a:prstGeom>
          <a:solidFill>
            <a:srgbClr val="5B9BD5">
              <a:alpha val="23137"/>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Elipse 15"/>
          <p:cNvSpPr/>
          <p:nvPr/>
        </p:nvSpPr>
        <p:spPr>
          <a:xfrm>
            <a:off x="5859378" y="2969934"/>
            <a:ext cx="802106" cy="427776"/>
          </a:xfrm>
          <a:prstGeom prst="ellipse">
            <a:avLst/>
          </a:prstGeom>
          <a:solidFill>
            <a:srgbClr val="FF0000">
              <a:alpha val="32941"/>
            </a:srgbClr>
          </a:solidFill>
          <a:ln>
            <a:solidFill>
              <a:srgbClr val="C00000"/>
            </a:solidFill>
          </a:ln>
          <a:effectLst>
            <a:outerShdw blurRad="50800" dist="1270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Rectángulo 16"/>
          <p:cNvSpPr/>
          <p:nvPr/>
        </p:nvSpPr>
        <p:spPr>
          <a:xfrm>
            <a:off x="5983705" y="3397710"/>
            <a:ext cx="497306" cy="2034776"/>
          </a:xfrm>
          <a:prstGeom prst="rect">
            <a:avLst/>
          </a:prstGeom>
          <a:solidFill>
            <a:srgbClr val="00B050">
              <a:alpha val="25098"/>
            </a:srgbClr>
          </a:solidFill>
          <a:ln w="28575">
            <a:solidFill>
              <a:srgbClr val="00B050"/>
            </a:solidFill>
          </a:ln>
          <a:effectLst>
            <a:outerShdw blurRad="508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60877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fltVal val="0"/>
                                          </p:val>
                                        </p:tav>
                                        <p:tav tm="100000">
                                          <p:val>
                                            <p:strVal val="#ppt_w"/>
                                          </p:val>
                                        </p:tav>
                                      </p:tavLst>
                                    </p:anim>
                                    <p:anim calcmode="lin" valueType="num">
                                      <p:cBhvr>
                                        <p:cTn id="22" dur="1000" fill="hold"/>
                                        <p:tgtEl>
                                          <p:spTgt spid="16"/>
                                        </p:tgtEl>
                                        <p:attrNameLst>
                                          <p:attrName>ppt_h</p:attrName>
                                        </p:attrNameLst>
                                      </p:cBhvr>
                                      <p:tavLst>
                                        <p:tav tm="0">
                                          <p:val>
                                            <p:fltVal val="0"/>
                                          </p:val>
                                        </p:tav>
                                        <p:tav tm="100000">
                                          <p:val>
                                            <p:strVal val="#ppt_h"/>
                                          </p:val>
                                        </p:tav>
                                      </p:tavLst>
                                    </p:anim>
                                    <p:anim calcmode="lin" valueType="num">
                                      <p:cBhvr>
                                        <p:cTn id="23" dur="1000" fill="hold"/>
                                        <p:tgtEl>
                                          <p:spTgt spid="16"/>
                                        </p:tgtEl>
                                        <p:attrNameLst>
                                          <p:attrName>style.rotation</p:attrName>
                                        </p:attrNameLst>
                                      </p:cBhvr>
                                      <p:tavLst>
                                        <p:tav tm="0">
                                          <p:val>
                                            <p:fltVal val="90"/>
                                          </p:val>
                                        </p:tav>
                                        <p:tav tm="100000">
                                          <p:val>
                                            <p:fltVal val="0"/>
                                          </p:val>
                                        </p:tav>
                                      </p:tavLst>
                                    </p:anim>
                                    <p:animEffect transition="in" filter="fade">
                                      <p:cBhvr>
                                        <p:cTn id="24" dur="1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9158" t="27217" r="30947" b="11965"/>
          <a:stretch/>
        </p:blipFill>
        <p:spPr>
          <a:xfrm>
            <a:off x="504274" y="2101383"/>
            <a:ext cx="6669132" cy="4572717"/>
          </a:xfrm>
          <a:prstGeom prst="rect">
            <a:avLst/>
          </a:prstGeom>
        </p:spPr>
      </p:pic>
      <p:grpSp>
        <p:nvGrpSpPr>
          <p:cNvPr id="7" name="Grupo 6"/>
          <p:cNvGrpSpPr/>
          <p:nvPr/>
        </p:nvGrpSpPr>
        <p:grpSpPr>
          <a:xfrm>
            <a:off x="6935728" y="5904399"/>
            <a:ext cx="898358" cy="843988"/>
            <a:chOff x="-2422358" y="1081065"/>
            <a:chExt cx="898358" cy="843988"/>
          </a:xfrm>
        </p:grpSpPr>
        <p:sp>
          <p:nvSpPr>
            <p:cNvPr id="8" name="Elipse 7"/>
            <p:cNvSpPr/>
            <p:nvPr/>
          </p:nvSpPr>
          <p:spPr>
            <a:xfrm>
              <a:off x="-2422358" y="1081065"/>
              <a:ext cx="898358" cy="843988"/>
            </a:xfrm>
            <a:prstGeom prst="ellipse">
              <a:avLst/>
            </a:prstGeom>
            <a:solidFill>
              <a:schemeClr val="bg1">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CuadroTexto 8"/>
            <p:cNvSpPr txBox="1"/>
            <p:nvPr/>
          </p:nvSpPr>
          <p:spPr>
            <a:xfrm>
              <a:off x="-2406316" y="1272226"/>
              <a:ext cx="882316" cy="461665"/>
            </a:xfrm>
            <a:prstGeom prst="rect">
              <a:avLst/>
            </a:prstGeom>
            <a:noFill/>
          </p:spPr>
          <p:txBody>
            <a:bodyPr wrap="square" rtlCol="0">
              <a:spAutoFit/>
            </a:bodyPr>
            <a:lstStyle/>
            <a:p>
              <a:r>
                <a:rPr lang="es-MX" sz="2400" dirty="0"/>
                <a:t>p. 13</a:t>
              </a:r>
            </a:p>
          </p:txBody>
        </p:sp>
      </p:grpSp>
      <p:sp>
        <p:nvSpPr>
          <p:cNvPr id="10" name="CuadroTexto 9"/>
          <p:cNvSpPr txBox="1"/>
          <p:nvPr/>
        </p:nvSpPr>
        <p:spPr>
          <a:xfrm>
            <a:off x="1230339" y="239736"/>
            <a:ext cx="1730498" cy="830997"/>
          </a:xfrm>
          <a:prstGeom prst="rect">
            <a:avLst/>
          </a:prstGeom>
          <a:noFill/>
        </p:spPr>
        <p:txBody>
          <a:bodyPr wrap="square" rtlCol="0">
            <a:spAutoFit/>
          </a:bodyPr>
          <a:lstStyle/>
          <a:p>
            <a:r>
              <a:rPr lang="es-MX" sz="4800" b="1" dirty="0" err="1">
                <a:effectLst>
                  <a:outerShdw blurRad="38100" dist="38100" dir="2700000" algn="tl">
                    <a:srgbClr val="000000">
                      <a:alpha val="43137"/>
                    </a:srgbClr>
                  </a:outerShdw>
                </a:effectLst>
              </a:rPr>
              <a:t>APC’s</a:t>
            </a:r>
            <a:endParaRPr lang="es-MX" sz="4800" b="1" dirty="0">
              <a:effectLst>
                <a:outerShdw blurRad="38100" dist="38100" dir="2700000" algn="tl">
                  <a:srgbClr val="000000">
                    <a:alpha val="43137"/>
                  </a:srgbClr>
                </a:outerShdw>
              </a:effectLst>
            </a:endParaRPr>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05" y="161767"/>
            <a:ext cx="1037834" cy="1037834"/>
          </a:xfrm>
          <a:prstGeom prst="rect">
            <a:avLst/>
          </a:prstGeom>
        </p:spPr>
      </p:pic>
      <p:sp>
        <p:nvSpPr>
          <p:cNvPr id="12" name="CuadroTexto 11"/>
          <p:cNvSpPr txBox="1"/>
          <p:nvPr/>
        </p:nvSpPr>
        <p:spPr>
          <a:xfrm>
            <a:off x="1214296" y="1316569"/>
            <a:ext cx="7186863" cy="523220"/>
          </a:xfrm>
          <a:prstGeom prst="rect">
            <a:avLst/>
          </a:prstGeom>
          <a:noFill/>
        </p:spPr>
        <p:txBody>
          <a:bodyPr wrap="square" rtlCol="0">
            <a:spAutoFit/>
          </a:bodyPr>
          <a:lstStyle/>
          <a:p>
            <a:r>
              <a:rPr lang="es-MX" sz="2800" b="1" dirty="0"/>
              <a:t>Top-10 receptores de </a:t>
            </a:r>
            <a:r>
              <a:rPr lang="es-MX" sz="2800" b="1" dirty="0" err="1"/>
              <a:t>APC’s</a:t>
            </a:r>
            <a:r>
              <a:rPr lang="es-MX" sz="2800" b="1" dirty="0"/>
              <a:t> (2007-2014)</a:t>
            </a:r>
          </a:p>
        </p:txBody>
      </p:sp>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4611" y="2870824"/>
            <a:ext cx="1771037" cy="370472"/>
          </a:xfrm>
          <a:prstGeom prst="rect">
            <a:avLst/>
          </a:prstGeom>
        </p:spPr>
      </p:pic>
      <p:pic>
        <p:nvPicPr>
          <p:cNvPr id="14" name="Picture 2" descr="http://d1ekrzospxv91f.cloudfront.net/skin/frontend/enterprise/thememexico/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1393" y="1678413"/>
            <a:ext cx="2657475" cy="609600"/>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p:cNvSpPr txBox="1"/>
          <p:nvPr/>
        </p:nvSpPr>
        <p:spPr>
          <a:xfrm>
            <a:off x="9849181" y="2101383"/>
            <a:ext cx="721895" cy="769441"/>
          </a:xfrm>
          <a:prstGeom prst="rect">
            <a:avLst/>
          </a:prstGeom>
          <a:noFill/>
        </p:spPr>
        <p:txBody>
          <a:bodyPr wrap="square" rtlCol="0">
            <a:spAutoFit/>
          </a:bodyPr>
          <a:lstStyle/>
          <a:p>
            <a:r>
              <a:rPr lang="es-MX" sz="4400" b="1" dirty="0">
                <a:effectLst>
                  <a:outerShdw blurRad="38100" dist="38100" dir="2700000" algn="tl">
                    <a:srgbClr val="000000">
                      <a:alpha val="43137"/>
                    </a:srgbClr>
                  </a:outerShdw>
                </a:effectLst>
              </a:rPr>
              <a:t>+</a:t>
            </a:r>
          </a:p>
        </p:txBody>
      </p:sp>
      <p:sp>
        <p:nvSpPr>
          <p:cNvPr id="16" name="CuadroTexto 15"/>
          <p:cNvSpPr txBox="1"/>
          <p:nvPr/>
        </p:nvSpPr>
        <p:spPr>
          <a:xfrm>
            <a:off x="8655188" y="3552779"/>
            <a:ext cx="3120189" cy="1938992"/>
          </a:xfrm>
          <a:prstGeom prst="rect">
            <a:avLst/>
          </a:prstGeom>
          <a:noFill/>
        </p:spPr>
        <p:txBody>
          <a:bodyPr wrap="square" rtlCol="0">
            <a:spAutoFit/>
          </a:bodyPr>
          <a:lstStyle/>
          <a:p>
            <a:pPr algn="ctr"/>
            <a:r>
              <a:rPr lang="es-MX" sz="2400" dirty="0"/>
              <a:t>Dominan el mercado de suscripción y ahora capturan el mercado de </a:t>
            </a:r>
            <a:r>
              <a:rPr lang="es-MX" sz="2400" dirty="0" err="1"/>
              <a:t>APC’s</a:t>
            </a:r>
            <a:r>
              <a:rPr lang="es-MX" sz="2400" dirty="0"/>
              <a:t> Acceso Abierto:</a:t>
            </a:r>
          </a:p>
          <a:p>
            <a:pPr algn="ctr"/>
            <a:r>
              <a:rPr lang="es-MX" sz="2400" dirty="0"/>
              <a:t>20 y 15 % de los pagos*</a:t>
            </a:r>
          </a:p>
        </p:txBody>
      </p:sp>
      <p:sp>
        <p:nvSpPr>
          <p:cNvPr id="17" name="Rectángulo 16"/>
          <p:cNvSpPr/>
          <p:nvPr/>
        </p:nvSpPr>
        <p:spPr>
          <a:xfrm>
            <a:off x="327811" y="2699746"/>
            <a:ext cx="7179894" cy="579799"/>
          </a:xfrm>
          <a:prstGeom prst="rect">
            <a:avLst/>
          </a:prstGeom>
          <a:solidFill>
            <a:srgbClr val="FF0000">
              <a:alpha val="18039"/>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Rectángulo 17"/>
          <p:cNvSpPr/>
          <p:nvPr/>
        </p:nvSpPr>
        <p:spPr>
          <a:xfrm>
            <a:off x="4475746" y="2161715"/>
            <a:ext cx="1026695" cy="1117832"/>
          </a:xfrm>
          <a:prstGeom prst="rect">
            <a:avLst/>
          </a:prstGeom>
          <a:solidFill>
            <a:srgbClr val="00B0F0">
              <a:alpha val="23137"/>
            </a:srgb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Rectángulo 19"/>
          <p:cNvSpPr/>
          <p:nvPr/>
        </p:nvSpPr>
        <p:spPr>
          <a:xfrm>
            <a:off x="327811" y="3827813"/>
            <a:ext cx="7179894" cy="348783"/>
          </a:xfrm>
          <a:prstGeom prst="rect">
            <a:avLst/>
          </a:prstGeom>
          <a:solidFill>
            <a:srgbClr val="00B050">
              <a:alpha val="18039"/>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CuadroTexto 20"/>
          <p:cNvSpPr txBox="1"/>
          <p:nvPr/>
        </p:nvSpPr>
        <p:spPr>
          <a:xfrm>
            <a:off x="9258827" y="5998838"/>
            <a:ext cx="2803693" cy="923330"/>
          </a:xfrm>
          <a:prstGeom prst="rect">
            <a:avLst/>
          </a:prstGeom>
          <a:noFill/>
        </p:spPr>
        <p:txBody>
          <a:bodyPr wrap="square" rtlCol="0">
            <a:spAutoFit/>
          </a:bodyPr>
          <a:lstStyle/>
          <a:p>
            <a:pPr algn="r"/>
            <a:r>
              <a:rPr lang="es-MX" dirty="0"/>
              <a:t>*basado en estudio de 23 instituciones de Reino Unido</a:t>
            </a:r>
          </a:p>
        </p:txBody>
      </p:sp>
      <p:sp>
        <p:nvSpPr>
          <p:cNvPr id="22" name="Rectángulo 21"/>
          <p:cNvSpPr/>
          <p:nvPr/>
        </p:nvSpPr>
        <p:spPr>
          <a:xfrm>
            <a:off x="4860757" y="155683"/>
            <a:ext cx="6609347" cy="1169551"/>
          </a:xfrm>
          <a:prstGeom prst="rect">
            <a:avLst/>
          </a:prstGeom>
        </p:spPr>
        <p:txBody>
          <a:bodyPr wrap="square">
            <a:spAutoFit/>
          </a:bodyPr>
          <a:lstStyle/>
          <a:p>
            <a:pPr algn="r"/>
            <a:r>
              <a:rPr lang="en-US" sz="1400" b="1" dirty="0" err="1">
                <a:latin typeface="SimSun" panose="02010600030101010101" pitchFamily="2" charset="-122"/>
                <a:ea typeface="SimSun" panose="02010600030101010101" pitchFamily="2" charset="-122"/>
              </a:rPr>
              <a:t>Pinfield</a:t>
            </a:r>
            <a:r>
              <a:rPr lang="en-US" sz="1400" b="1" dirty="0">
                <a:latin typeface="SimSun" panose="02010600030101010101" pitchFamily="2" charset="-122"/>
                <a:ea typeface="SimSun" panose="02010600030101010101" pitchFamily="2" charset="-122"/>
              </a:rPr>
              <a:t>, S</a:t>
            </a:r>
            <a:r>
              <a:rPr lang="en-US" sz="1400" dirty="0">
                <a:latin typeface="SimSun" panose="02010600030101010101" pitchFamily="2" charset="-122"/>
                <a:ea typeface="SimSun" panose="02010600030101010101" pitchFamily="2" charset="-122"/>
              </a:rPr>
              <a:t>., </a:t>
            </a:r>
            <a:r>
              <a:rPr lang="en-US" sz="1400" b="1" dirty="0">
                <a:latin typeface="SimSun" panose="02010600030101010101" pitchFamily="2" charset="-122"/>
                <a:ea typeface="SimSun" panose="02010600030101010101" pitchFamily="2" charset="-122"/>
              </a:rPr>
              <a:t>Salter, J</a:t>
            </a:r>
            <a:r>
              <a:rPr lang="en-US" sz="1400" dirty="0">
                <a:latin typeface="SimSun" panose="02010600030101010101" pitchFamily="2" charset="-122"/>
                <a:ea typeface="SimSun" panose="02010600030101010101" pitchFamily="2" charset="-122"/>
              </a:rPr>
              <a:t>. and </a:t>
            </a:r>
            <a:r>
              <a:rPr lang="en-US" sz="1400" b="1" dirty="0">
                <a:latin typeface="SimSun" panose="02010600030101010101" pitchFamily="2" charset="-122"/>
                <a:ea typeface="SimSun" panose="02010600030101010101" pitchFamily="2" charset="-122"/>
              </a:rPr>
              <a:t>Bath, P.A. </a:t>
            </a:r>
            <a:r>
              <a:rPr lang="en-US" sz="1400" dirty="0">
                <a:latin typeface="SimSun" panose="02010600030101010101" pitchFamily="2" charset="-122"/>
                <a:ea typeface="SimSun" panose="02010600030101010101" pitchFamily="2" charset="-122"/>
              </a:rPr>
              <a:t>(</a:t>
            </a:r>
            <a:r>
              <a:rPr lang="en-US" sz="1400" b="1" dirty="0">
                <a:latin typeface="SimSun" panose="02010600030101010101" pitchFamily="2" charset="-122"/>
                <a:ea typeface="SimSun" panose="02010600030101010101" pitchFamily="2" charset="-122"/>
              </a:rPr>
              <a:t>2015</a:t>
            </a:r>
            <a:r>
              <a:rPr lang="en-US" sz="1400" dirty="0">
                <a:latin typeface="SimSun" panose="02010600030101010101" pitchFamily="2" charset="-122"/>
                <a:ea typeface="SimSun" panose="02010600030101010101" pitchFamily="2" charset="-122"/>
              </a:rPr>
              <a:t>) </a:t>
            </a:r>
            <a:r>
              <a:rPr lang="en-US" sz="1400" i="1" dirty="0">
                <a:latin typeface="SimSun" panose="02010600030101010101" pitchFamily="2" charset="-122"/>
                <a:ea typeface="SimSun" panose="02010600030101010101" pitchFamily="2" charset="-122"/>
              </a:rPr>
              <a:t>The ‘total cost of publication’ in a hybrid open-access environment: Institutional approaches to funding journal article-processing charges in combination with subscriptions.</a:t>
            </a:r>
            <a:r>
              <a:rPr lang="en-US" sz="1400" dirty="0">
                <a:latin typeface="SimSun" panose="02010600030101010101" pitchFamily="2" charset="-122"/>
                <a:ea typeface="SimSun" panose="02010600030101010101" pitchFamily="2" charset="-122"/>
              </a:rPr>
              <a:t> Journal of the Association for Information Science and Technology &lt;</a:t>
            </a:r>
            <a:r>
              <a:rPr lang="en-US" sz="1400" dirty="0">
                <a:latin typeface="SimSun" panose="02010600030101010101" pitchFamily="2" charset="-122"/>
                <a:ea typeface="SimSun" panose="02010600030101010101" pitchFamily="2" charset="-122"/>
                <a:hlinkClick r:id="rId6"/>
              </a:rPr>
              <a:t>http://eprints.whiterose.ac.uk/81227</a:t>
            </a:r>
            <a:r>
              <a:rPr lang="en-US" sz="1400" dirty="0">
                <a:latin typeface="SimSun" panose="02010600030101010101" pitchFamily="2" charset="-122"/>
                <a:ea typeface="SimSun" panose="02010600030101010101" pitchFamily="2" charset="-122"/>
              </a:rPr>
              <a:t> &gt;</a:t>
            </a:r>
            <a:endParaRPr lang="es-MX" sz="1400" dirty="0">
              <a:latin typeface="SimSun" panose="02010600030101010101" pitchFamily="2" charset="-122"/>
              <a:ea typeface="SimSun" panose="02010600030101010101" pitchFamily="2" charset="-122"/>
            </a:endParaRPr>
          </a:p>
        </p:txBody>
      </p:sp>
      <p:sp>
        <p:nvSpPr>
          <p:cNvPr id="23" name="Rectángulo 22"/>
          <p:cNvSpPr/>
          <p:nvPr/>
        </p:nvSpPr>
        <p:spPr>
          <a:xfrm>
            <a:off x="327811" y="3279546"/>
            <a:ext cx="7179894" cy="348783"/>
          </a:xfrm>
          <a:prstGeom prst="rect">
            <a:avLst/>
          </a:prstGeom>
          <a:solidFill>
            <a:srgbClr val="00B050">
              <a:alpha val="18039"/>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9692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5159" t="35450" r="19157" b="18515"/>
          <a:stretch/>
        </p:blipFill>
        <p:spPr>
          <a:xfrm>
            <a:off x="192505" y="2358189"/>
            <a:ext cx="8260512" cy="3994484"/>
          </a:xfrm>
          <a:prstGeom prst="rect">
            <a:avLst/>
          </a:prstGeom>
        </p:spPr>
      </p:pic>
      <p:sp>
        <p:nvSpPr>
          <p:cNvPr id="5" name="Rectángulo 4"/>
          <p:cNvSpPr/>
          <p:nvPr/>
        </p:nvSpPr>
        <p:spPr>
          <a:xfrm>
            <a:off x="4860757" y="155683"/>
            <a:ext cx="6609347" cy="1169551"/>
          </a:xfrm>
          <a:prstGeom prst="rect">
            <a:avLst/>
          </a:prstGeom>
        </p:spPr>
        <p:txBody>
          <a:bodyPr wrap="square">
            <a:spAutoFit/>
          </a:bodyPr>
          <a:lstStyle/>
          <a:p>
            <a:pPr algn="r"/>
            <a:r>
              <a:rPr lang="en-US" sz="1400" b="1" dirty="0" err="1">
                <a:latin typeface="SimSun" panose="02010600030101010101" pitchFamily="2" charset="-122"/>
                <a:ea typeface="SimSun" panose="02010600030101010101" pitchFamily="2" charset="-122"/>
              </a:rPr>
              <a:t>Pinfield</a:t>
            </a:r>
            <a:r>
              <a:rPr lang="en-US" sz="1400" b="1" dirty="0">
                <a:latin typeface="SimSun" panose="02010600030101010101" pitchFamily="2" charset="-122"/>
                <a:ea typeface="SimSun" panose="02010600030101010101" pitchFamily="2" charset="-122"/>
              </a:rPr>
              <a:t>, S</a:t>
            </a:r>
            <a:r>
              <a:rPr lang="en-US" sz="1400" dirty="0">
                <a:latin typeface="SimSun" panose="02010600030101010101" pitchFamily="2" charset="-122"/>
                <a:ea typeface="SimSun" panose="02010600030101010101" pitchFamily="2" charset="-122"/>
              </a:rPr>
              <a:t>., </a:t>
            </a:r>
            <a:r>
              <a:rPr lang="en-US" sz="1400" b="1" dirty="0">
                <a:latin typeface="SimSun" panose="02010600030101010101" pitchFamily="2" charset="-122"/>
                <a:ea typeface="SimSun" panose="02010600030101010101" pitchFamily="2" charset="-122"/>
              </a:rPr>
              <a:t>Salter, J</a:t>
            </a:r>
            <a:r>
              <a:rPr lang="en-US" sz="1400" dirty="0">
                <a:latin typeface="SimSun" panose="02010600030101010101" pitchFamily="2" charset="-122"/>
                <a:ea typeface="SimSun" panose="02010600030101010101" pitchFamily="2" charset="-122"/>
              </a:rPr>
              <a:t>. and </a:t>
            </a:r>
            <a:r>
              <a:rPr lang="en-US" sz="1400" b="1" dirty="0">
                <a:latin typeface="SimSun" panose="02010600030101010101" pitchFamily="2" charset="-122"/>
                <a:ea typeface="SimSun" panose="02010600030101010101" pitchFamily="2" charset="-122"/>
              </a:rPr>
              <a:t>Bath, P.A. </a:t>
            </a:r>
            <a:r>
              <a:rPr lang="en-US" sz="1400" dirty="0">
                <a:latin typeface="SimSun" panose="02010600030101010101" pitchFamily="2" charset="-122"/>
                <a:ea typeface="SimSun" panose="02010600030101010101" pitchFamily="2" charset="-122"/>
              </a:rPr>
              <a:t>(</a:t>
            </a:r>
            <a:r>
              <a:rPr lang="en-US" sz="1400" b="1" dirty="0">
                <a:latin typeface="SimSun" panose="02010600030101010101" pitchFamily="2" charset="-122"/>
                <a:ea typeface="SimSun" panose="02010600030101010101" pitchFamily="2" charset="-122"/>
              </a:rPr>
              <a:t>2015</a:t>
            </a:r>
            <a:r>
              <a:rPr lang="en-US" sz="1400" dirty="0">
                <a:latin typeface="SimSun" panose="02010600030101010101" pitchFamily="2" charset="-122"/>
                <a:ea typeface="SimSun" panose="02010600030101010101" pitchFamily="2" charset="-122"/>
              </a:rPr>
              <a:t>) </a:t>
            </a:r>
            <a:r>
              <a:rPr lang="en-US" sz="1400" i="1" dirty="0">
                <a:latin typeface="SimSun" panose="02010600030101010101" pitchFamily="2" charset="-122"/>
                <a:ea typeface="SimSun" panose="02010600030101010101" pitchFamily="2" charset="-122"/>
              </a:rPr>
              <a:t>The ‘total cost of publication’ in a hybrid open-access environment: Institutional approaches to funding journal article-processing charges in combination with subscriptions.</a:t>
            </a:r>
            <a:r>
              <a:rPr lang="en-US" sz="1400" dirty="0">
                <a:latin typeface="SimSun" panose="02010600030101010101" pitchFamily="2" charset="-122"/>
                <a:ea typeface="SimSun" panose="02010600030101010101" pitchFamily="2" charset="-122"/>
              </a:rPr>
              <a:t> Journal of the Association for Information Science and Technology &lt;</a:t>
            </a:r>
            <a:r>
              <a:rPr lang="en-US" sz="1400" dirty="0">
                <a:latin typeface="SimSun" panose="02010600030101010101" pitchFamily="2" charset="-122"/>
                <a:ea typeface="SimSun" panose="02010600030101010101" pitchFamily="2" charset="-122"/>
                <a:hlinkClick r:id="rId3"/>
              </a:rPr>
              <a:t>http://eprints.whiterose.ac.uk/81227</a:t>
            </a:r>
            <a:r>
              <a:rPr lang="en-US" sz="1400" dirty="0">
                <a:latin typeface="SimSun" panose="02010600030101010101" pitchFamily="2" charset="-122"/>
                <a:ea typeface="SimSun" panose="02010600030101010101" pitchFamily="2" charset="-122"/>
              </a:rPr>
              <a:t> &gt;</a:t>
            </a:r>
            <a:endParaRPr lang="es-MX" sz="1400" dirty="0">
              <a:latin typeface="SimSun" panose="02010600030101010101" pitchFamily="2" charset="-122"/>
              <a:ea typeface="SimSun" panose="02010600030101010101" pitchFamily="2" charset="-122"/>
            </a:endParaRPr>
          </a:p>
        </p:txBody>
      </p:sp>
      <p:sp>
        <p:nvSpPr>
          <p:cNvPr id="6" name="CuadroTexto 5"/>
          <p:cNvSpPr txBox="1"/>
          <p:nvPr/>
        </p:nvSpPr>
        <p:spPr>
          <a:xfrm>
            <a:off x="1230339" y="239736"/>
            <a:ext cx="1730498" cy="830997"/>
          </a:xfrm>
          <a:prstGeom prst="rect">
            <a:avLst/>
          </a:prstGeom>
          <a:noFill/>
        </p:spPr>
        <p:txBody>
          <a:bodyPr wrap="square" rtlCol="0">
            <a:spAutoFit/>
          </a:bodyPr>
          <a:lstStyle/>
          <a:p>
            <a:r>
              <a:rPr lang="es-MX" sz="4800" b="1" dirty="0" err="1">
                <a:effectLst>
                  <a:outerShdw blurRad="38100" dist="38100" dir="2700000" algn="tl">
                    <a:srgbClr val="000000">
                      <a:alpha val="43137"/>
                    </a:srgbClr>
                  </a:outerShdw>
                </a:effectLst>
              </a:rPr>
              <a:t>APC’s</a:t>
            </a:r>
            <a:endParaRPr lang="es-MX" sz="4800" b="1" dirty="0">
              <a:effectLst>
                <a:outerShdw blurRad="38100" dist="38100" dir="2700000" algn="tl">
                  <a:srgbClr val="000000">
                    <a:alpha val="43137"/>
                  </a:srgbClr>
                </a:outerShdw>
              </a:effectLst>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05" y="161767"/>
            <a:ext cx="1037834" cy="1037834"/>
          </a:xfrm>
          <a:prstGeom prst="rect">
            <a:avLst/>
          </a:prstGeom>
        </p:spPr>
      </p:pic>
      <p:sp>
        <p:nvSpPr>
          <p:cNvPr id="8" name="CuadroTexto 7"/>
          <p:cNvSpPr txBox="1"/>
          <p:nvPr/>
        </p:nvSpPr>
        <p:spPr>
          <a:xfrm>
            <a:off x="1205689" y="1381663"/>
            <a:ext cx="6593305" cy="892552"/>
          </a:xfrm>
          <a:prstGeom prst="rect">
            <a:avLst/>
          </a:prstGeom>
          <a:noFill/>
        </p:spPr>
        <p:txBody>
          <a:bodyPr wrap="square" rtlCol="0">
            <a:spAutoFit/>
          </a:bodyPr>
          <a:lstStyle/>
          <a:p>
            <a:r>
              <a:rPr lang="es-MX" sz="2400" b="1" dirty="0"/>
              <a:t>Costo total de Publicación:     </a:t>
            </a:r>
          </a:p>
          <a:p>
            <a:r>
              <a:rPr lang="es-MX" sz="2400" b="1" dirty="0"/>
              <a:t>                        </a:t>
            </a:r>
            <a:r>
              <a:rPr lang="es-MX" sz="2800" b="1" dirty="0">
                <a:solidFill>
                  <a:srgbClr val="C00000"/>
                </a:solidFill>
                <a:effectLst>
                  <a:outerShdw blurRad="38100" dist="38100" dir="2700000" algn="tl">
                    <a:srgbClr val="000000">
                      <a:alpha val="43137"/>
                    </a:srgbClr>
                  </a:outerShdw>
                </a:effectLst>
              </a:rPr>
              <a:t>Suscripción</a:t>
            </a:r>
            <a:r>
              <a:rPr lang="es-MX" sz="2400" b="1" dirty="0"/>
              <a:t>      +       </a:t>
            </a:r>
            <a:r>
              <a:rPr lang="es-MX" sz="2800" b="1" dirty="0" err="1">
                <a:solidFill>
                  <a:schemeClr val="accent1">
                    <a:lumMod val="75000"/>
                  </a:schemeClr>
                </a:solidFill>
                <a:effectLst>
                  <a:outerShdw blurRad="38100" dist="38100" dir="2700000" algn="tl">
                    <a:srgbClr val="000000">
                      <a:alpha val="43137"/>
                    </a:srgbClr>
                  </a:outerShdw>
                </a:effectLst>
              </a:rPr>
              <a:t>APCs</a:t>
            </a:r>
            <a:endParaRPr lang="es-MX" sz="2400" b="1" dirty="0">
              <a:solidFill>
                <a:schemeClr val="accent1">
                  <a:lumMod val="75000"/>
                </a:schemeClr>
              </a:solidFill>
              <a:effectLst>
                <a:outerShdw blurRad="38100" dist="38100" dir="2700000" algn="tl">
                  <a:srgbClr val="000000">
                    <a:alpha val="43137"/>
                  </a:srgbClr>
                </a:outerShdw>
              </a:effectLst>
            </a:endParaRPr>
          </a:p>
        </p:txBody>
      </p:sp>
      <p:sp>
        <p:nvSpPr>
          <p:cNvPr id="9" name="CuadroTexto 8"/>
          <p:cNvSpPr txBox="1"/>
          <p:nvPr/>
        </p:nvSpPr>
        <p:spPr>
          <a:xfrm>
            <a:off x="8901610" y="2998311"/>
            <a:ext cx="3208421" cy="1815882"/>
          </a:xfrm>
          <a:prstGeom prst="rect">
            <a:avLst/>
          </a:prstGeom>
          <a:noFill/>
        </p:spPr>
        <p:txBody>
          <a:bodyPr wrap="square" rtlCol="0">
            <a:spAutoFit/>
          </a:bodyPr>
          <a:lstStyle/>
          <a:p>
            <a:pPr algn="ctr"/>
            <a:r>
              <a:rPr lang="es-MX" sz="2800" b="1" dirty="0"/>
              <a:t>Los “</a:t>
            </a:r>
            <a:r>
              <a:rPr lang="es-MX" sz="2800" b="1" dirty="0" err="1"/>
              <a:t>publishers</a:t>
            </a:r>
            <a:r>
              <a:rPr lang="es-MX" sz="2800" b="1" dirty="0"/>
              <a:t>” han incrementado su ingreso con el cobro de </a:t>
            </a:r>
            <a:r>
              <a:rPr lang="es-MX" sz="2800" b="1" dirty="0" err="1"/>
              <a:t>APC’s</a:t>
            </a:r>
            <a:endParaRPr lang="es-MX" sz="2800" b="1" dirty="0"/>
          </a:p>
        </p:txBody>
      </p:sp>
      <p:sp>
        <p:nvSpPr>
          <p:cNvPr id="10" name="Rectángulo 9"/>
          <p:cNvSpPr/>
          <p:nvPr/>
        </p:nvSpPr>
        <p:spPr>
          <a:xfrm>
            <a:off x="2511657" y="2775284"/>
            <a:ext cx="2317017" cy="2775284"/>
          </a:xfrm>
          <a:prstGeom prst="rect">
            <a:avLst/>
          </a:prstGeom>
          <a:solidFill>
            <a:srgbClr val="FF0000">
              <a:alpha val="23137"/>
            </a:srgb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4828674" y="2775284"/>
            <a:ext cx="1989221" cy="2775284"/>
          </a:xfrm>
          <a:prstGeom prst="rect">
            <a:avLst/>
          </a:prstGeom>
          <a:solidFill>
            <a:schemeClr val="accent1">
              <a:lumMod val="75000"/>
              <a:alpha val="23137"/>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2" name="Elipse 11"/>
          <p:cNvSpPr/>
          <p:nvPr/>
        </p:nvSpPr>
        <p:spPr>
          <a:xfrm>
            <a:off x="6817895" y="2021305"/>
            <a:ext cx="1635122" cy="3769895"/>
          </a:xfrm>
          <a:prstGeom prst="ellipse">
            <a:avLst/>
          </a:prstGeom>
          <a:solidFill>
            <a:srgbClr val="A6A6A6">
              <a:alpha val="29020"/>
            </a:srgbClr>
          </a:solidFill>
          <a:ln w="76200">
            <a:solidFill>
              <a:schemeClr val="bg1">
                <a:lumMod val="50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14" name="Conector recto de flecha 13"/>
          <p:cNvCxnSpPr/>
          <p:nvPr/>
        </p:nvCxnSpPr>
        <p:spPr>
          <a:xfrm flipH="1">
            <a:off x="8052551" y="3906252"/>
            <a:ext cx="1082361" cy="0"/>
          </a:xfrm>
          <a:prstGeom prst="straightConnector1">
            <a:avLst/>
          </a:prstGeom>
          <a:ln w="273050">
            <a:solidFill>
              <a:schemeClr val="bg1">
                <a:lumMod val="50000"/>
              </a:schemeClr>
            </a:solidFill>
            <a:tailEnd type="triangle"/>
          </a:ln>
          <a:effectLst>
            <a:outerShdw blurRad="50800" dist="114300" dir="5400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grpSp>
        <p:nvGrpSpPr>
          <p:cNvPr id="18" name="Grupo 17"/>
          <p:cNvGrpSpPr/>
          <p:nvPr/>
        </p:nvGrpSpPr>
        <p:grpSpPr>
          <a:xfrm>
            <a:off x="8171987" y="5193415"/>
            <a:ext cx="898358" cy="843988"/>
            <a:chOff x="-2422358" y="1081065"/>
            <a:chExt cx="898358" cy="843988"/>
          </a:xfrm>
        </p:grpSpPr>
        <p:sp>
          <p:nvSpPr>
            <p:cNvPr id="19" name="Elipse 18"/>
            <p:cNvSpPr/>
            <p:nvPr/>
          </p:nvSpPr>
          <p:spPr>
            <a:xfrm>
              <a:off x="-2422358" y="1081065"/>
              <a:ext cx="898358" cy="843988"/>
            </a:xfrm>
            <a:prstGeom prst="ellipse">
              <a:avLst/>
            </a:prstGeom>
            <a:solidFill>
              <a:schemeClr val="bg1">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CuadroTexto 19"/>
            <p:cNvSpPr txBox="1"/>
            <p:nvPr/>
          </p:nvSpPr>
          <p:spPr>
            <a:xfrm>
              <a:off x="-2406316" y="1272226"/>
              <a:ext cx="882316" cy="461665"/>
            </a:xfrm>
            <a:prstGeom prst="rect">
              <a:avLst/>
            </a:prstGeom>
            <a:noFill/>
          </p:spPr>
          <p:txBody>
            <a:bodyPr wrap="square" rtlCol="0">
              <a:spAutoFit/>
            </a:bodyPr>
            <a:lstStyle/>
            <a:p>
              <a:r>
                <a:rPr lang="es-MX" sz="2400" dirty="0"/>
                <a:t>p. 18</a:t>
              </a:r>
            </a:p>
          </p:txBody>
        </p:sp>
      </p:grpSp>
    </p:spTree>
    <p:extLst>
      <p:ext uri="{BB962C8B-B14F-4D97-AF65-F5344CB8AC3E}">
        <p14:creationId xmlns:p14="http://schemas.microsoft.com/office/powerpoint/2010/main" val="133672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strVal val="#ppt_h"/>
                                          </p:val>
                                        </p:tav>
                                        <p:tav tm="100000">
                                          <p:val>
                                            <p:strVal val="#ppt_h"/>
                                          </p:val>
                                        </p:tav>
                                      </p:tavLst>
                                    </p:anim>
                                  </p:childTnLst>
                                </p:cTn>
                              </p:par>
                              <p:par>
                                <p:cTn id="23" presetID="17" presetClass="entr" presetSubtype="1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descr="antigua, signo, puntero, negro, punto, icono, izquierda"/>
          <p:cNvPicPr>
            <a:picLocks noChangeAspect="1" noChangeArrowheads="1"/>
          </p:cNvPicPr>
          <p:nvPr/>
        </p:nvPicPr>
        <p:blipFill>
          <a:blip r:embed="rId2" cstate="print"/>
          <a:srcRect/>
          <a:stretch>
            <a:fillRect/>
          </a:stretch>
        </p:blipFill>
        <p:spPr bwMode="auto">
          <a:xfrm>
            <a:off x="273387" y="1661937"/>
            <a:ext cx="1331640" cy="680385"/>
          </a:xfrm>
          <a:prstGeom prst="rect">
            <a:avLst/>
          </a:prstGeom>
          <a:noFill/>
        </p:spPr>
      </p:pic>
      <p:sp>
        <p:nvSpPr>
          <p:cNvPr id="18" name="17 CuadroTexto"/>
          <p:cNvSpPr txBox="1"/>
          <p:nvPr/>
        </p:nvSpPr>
        <p:spPr>
          <a:xfrm>
            <a:off x="1614409" y="1599327"/>
            <a:ext cx="2448272" cy="769441"/>
          </a:xfrm>
          <a:prstGeom prst="rect">
            <a:avLst/>
          </a:prstGeom>
          <a:solidFill>
            <a:schemeClr val="tx1"/>
          </a:solidFill>
        </p:spPr>
        <p:txBody>
          <a:bodyPr wrap="square" rtlCol="0">
            <a:spAutoFit/>
          </a:bodyPr>
          <a:lstStyle/>
          <a:p>
            <a:pPr algn="ctr"/>
            <a:r>
              <a:rPr lang="es-MX" sz="4400" b="1" dirty="0">
                <a:solidFill>
                  <a:schemeClr val="bg1">
                    <a:lumMod val="95000"/>
                  </a:schemeClr>
                </a:solidFill>
                <a:latin typeface="Courier New" pitchFamily="49" charset="0"/>
                <a:cs typeface="Courier New" pitchFamily="49" charset="0"/>
              </a:rPr>
              <a:t>Papel</a:t>
            </a:r>
          </a:p>
        </p:txBody>
      </p:sp>
      <p:pic>
        <p:nvPicPr>
          <p:cNvPr id="19" name="18 Imagen" descr="gutenbergpress.jpg"/>
          <p:cNvPicPr>
            <a:picLocks noChangeAspect="1"/>
          </p:cNvPicPr>
          <p:nvPr/>
        </p:nvPicPr>
        <p:blipFill>
          <a:blip r:embed="rId3" cstate="print"/>
          <a:stretch>
            <a:fillRect/>
          </a:stretch>
        </p:blipFill>
        <p:spPr>
          <a:xfrm>
            <a:off x="1540292" y="2871751"/>
            <a:ext cx="2672534" cy="3081392"/>
          </a:xfrm>
          <a:prstGeom prst="rect">
            <a:avLst/>
          </a:prstGeom>
        </p:spPr>
      </p:pic>
      <p:pic>
        <p:nvPicPr>
          <p:cNvPr id="21" name="Picture 2" descr="antigua, signo, puntero, negro, punto, icono, izquierda"/>
          <p:cNvPicPr>
            <a:picLocks noChangeAspect="1" noChangeArrowheads="1"/>
          </p:cNvPicPr>
          <p:nvPr/>
        </p:nvPicPr>
        <p:blipFill>
          <a:blip r:embed="rId2" cstate="print"/>
          <a:srcRect/>
          <a:stretch>
            <a:fillRect/>
          </a:stretch>
        </p:blipFill>
        <p:spPr bwMode="auto">
          <a:xfrm>
            <a:off x="5110129" y="1656087"/>
            <a:ext cx="1331640" cy="680385"/>
          </a:xfrm>
          <a:prstGeom prst="rect">
            <a:avLst/>
          </a:prstGeom>
          <a:noFill/>
        </p:spPr>
      </p:pic>
      <p:sp>
        <p:nvSpPr>
          <p:cNvPr id="24" name="23 CuadroTexto"/>
          <p:cNvSpPr txBox="1"/>
          <p:nvPr/>
        </p:nvSpPr>
        <p:spPr>
          <a:xfrm>
            <a:off x="6638681" y="1598814"/>
            <a:ext cx="3923928" cy="769441"/>
          </a:xfrm>
          <a:prstGeom prst="rect">
            <a:avLst/>
          </a:prstGeom>
          <a:solidFill>
            <a:schemeClr val="tx1"/>
          </a:solidFill>
        </p:spPr>
        <p:txBody>
          <a:bodyPr wrap="square" rtlCol="0">
            <a:spAutoFit/>
          </a:bodyPr>
          <a:lstStyle/>
          <a:p>
            <a:pPr algn="ctr"/>
            <a:r>
              <a:rPr lang="es-MX" sz="4400" b="1" dirty="0">
                <a:solidFill>
                  <a:schemeClr val="bg1">
                    <a:lumMod val="95000"/>
                  </a:schemeClr>
                </a:solidFill>
                <a:latin typeface="Courier New" pitchFamily="49" charset="0"/>
                <a:cs typeface="Courier New" pitchFamily="49" charset="0"/>
              </a:rPr>
              <a:t>electrónica</a:t>
            </a:r>
          </a:p>
        </p:txBody>
      </p:sp>
      <p:pic>
        <p:nvPicPr>
          <p:cNvPr id="45" name="Picture 2" descr="antigua, signo, puntero, negro, punto, icono, izquierda"/>
          <p:cNvPicPr>
            <a:picLocks noChangeAspect="1" noChangeArrowheads="1"/>
          </p:cNvPicPr>
          <p:nvPr/>
        </p:nvPicPr>
        <p:blipFill>
          <a:blip r:embed="rId2" cstate="print"/>
          <a:srcRect/>
          <a:stretch>
            <a:fillRect/>
          </a:stretch>
        </p:blipFill>
        <p:spPr bwMode="auto">
          <a:xfrm>
            <a:off x="5117359" y="3457320"/>
            <a:ext cx="1331640" cy="680385"/>
          </a:xfrm>
          <a:prstGeom prst="rect">
            <a:avLst/>
          </a:prstGeom>
          <a:noFill/>
        </p:spPr>
      </p:pic>
      <p:pic>
        <p:nvPicPr>
          <p:cNvPr id="26" name="Picture 7" descr="open access"/>
          <p:cNvPicPr>
            <a:picLocks noChangeAspect="1" noChangeArrowheads="1"/>
          </p:cNvPicPr>
          <p:nvPr/>
        </p:nvPicPr>
        <p:blipFill>
          <a:blip r:embed="rId4" cstate="print"/>
          <a:srcRect/>
          <a:stretch>
            <a:fillRect/>
          </a:stretch>
        </p:blipFill>
        <p:spPr bwMode="auto">
          <a:xfrm>
            <a:off x="9820630" y="2998690"/>
            <a:ext cx="2127889" cy="1996978"/>
          </a:xfrm>
          <a:prstGeom prst="rect">
            <a:avLst/>
          </a:prstGeom>
          <a:noFill/>
          <a:ln w="9525">
            <a:noFill/>
            <a:miter lim="800000"/>
            <a:headEnd/>
            <a:tailEnd/>
          </a:ln>
        </p:spPr>
      </p:pic>
      <p:grpSp>
        <p:nvGrpSpPr>
          <p:cNvPr id="32" name="31 Grupo"/>
          <p:cNvGrpSpPr/>
          <p:nvPr/>
        </p:nvGrpSpPr>
        <p:grpSpPr>
          <a:xfrm>
            <a:off x="592491" y="2336884"/>
            <a:ext cx="4464496" cy="4236278"/>
            <a:chOff x="323528" y="980728"/>
            <a:chExt cx="4464496" cy="4236278"/>
          </a:xfrm>
        </p:grpSpPr>
        <p:grpSp>
          <p:nvGrpSpPr>
            <p:cNvPr id="31" name="30 Grupo"/>
            <p:cNvGrpSpPr/>
            <p:nvPr/>
          </p:nvGrpSpPr>
          <p:grpSpPr>
            <a:xfrm>
              <a:off x="323528" y="1412776"/>
              <a:ext cx="4464496" cy="3168352"/>
              <a:chOff x="323528" y="1484784"/>
              <a:chExt cx="4464496" cy="3168352"/>
            </a:xfrm>
          </p:grpSpPr>
          <p:pic>
            <p:nvPicPr>
              <p:cNvPr id="17" name="Picture 39"/>
              <p:cNvPicPr>
                <a:picLocks noChangeAspect="1" noChangeArrowheads="1"/>
              </p:cNvPicPr>
              <p:nvPr/>
            </p:nvPicPr>
            <p:blipFill>
              <a:blip r:embed="rId5" cstate="print"/>
              <a:srcRect/>
              <a:stretch>
                <a:fillRect/>
              </a:stretch>
            </p:blipFill>
            <p:spPr bwMode="auto">
              <a:xfrm>
                <a:off x="323528" y="1484784"/>
                <a:ext cx="2246561" cy="3096344"/>
              </a:xfrm>
              <a:prstGeom prst="rect">
                <a:avLst/>
              </a:prstGeom>
              <a:noFill/>
              <a:ln w="9525">
                <a:solidFill>
                  <a:schemeClr val="bg2"/>
                </a:solidFill>
                <a:miter lim="800000"/>
                <a:headEnd/>
                <a:tailEnd/>
              </a:ln>
              <a:effectLst/>
            </p:spPr>
          </p:pic>
          <p:pic>
            <p:nvPicPr>
              <p:cNvPr id="23" name="Picture 40"/>
              <p:cNvPicPr>
                <a:picLocks noChangeAspect="1" noChangeArrowheads="1"/>
              </p:cNvPicPr>
              <p:nvPr/>
            </p:nvPicPr>
            <p:blipFill>
              <a:blip r:embed="rId6" cstate="print"/>
              <a:srcRect/>
              <a:stretch>
                <a:fillRect/>
              </a:stretch>
            </p:blipFill>
            <p:spPr bwMode="auto">
              <a:xfrm>
                <a:off x="2555776" y="1484784"/>
                <a:ext cx="2232248" cy="3168352"/>
              </a:xfrm>
              <a:prstGeom prst="rect">
                <a:avLst/>
              </a:prstGeom>
              <a:noFill/>
              <a:ln w="9525">
                <a:solidFill>
                  <a:schemeClr val="bg2"/>
                </a:solidFill>
                <a:miter lim="800000"/>
                <a:headEnd/>
                <a:tailEnd/>
              </a:ln>
              <a:effectLst/>
            </p:spPr>
          </p:pic>
        </p:grpSp>
        <p:sp>
          <p:nvSpPr>
            <p:cNvPr id="25" name="24 CuadroTexto"/>
            <p:cNvSpPr txBox="1"/>
            <p:nvPr/>
          </p:nvSpPr>
          <p:spPr>
            <a:xfrm>
              <a:off x="1979712" y="4509120"/>
              <a:ext cx="1224136" cy="707886"/>
            </a:xfrm>
            <a:prstGeom prst="rect">
              <a:avLst/>
            </a:prstGeom>
            <a:solidFill>
              <a:schemeClr val="bg1">
                <a:lumMod val="65000"/>
              </a:schemeClr>
            </a:solidFill>
          </p:spPr>
          <p:txBody>
            <a:bodyPr wrap="square" rtlCol="0">
              <a:spAutoFit/>
            </a:bodyPr>
            <a:lstStyle/>
            <a:p>
              <a:pPr algn="ctr"/>
              <a:r>
                <a:rPr lang="es-MX" sz="4000" b="1" dirty="0">
                  <a:effectLst>
                    <a:outerShdw blurRad="38100" dist="38100" dir="2700000" algn="tl">
                      <a:srgbClr val="000000">
                        <a:alpha val="43137"/>
                      </a:srgbClr>
                    </a:outerShdw>
                  </a:effectLst>
                </a:rPr>
                <a:t>1665</a:t>
              </a:r>
            </a:p>
          </p:txBody>
        </p:sp>
        <p:sp>
          <p:nvSpPr>
            <p:cNvPr id="30" name="29 CuadroTexto"/>
            <p:cNvSpPr txBox="1"/>
            <p:nvPr/>
          </p:nvSpPr>
          <p:spPr>
            <a:xfrm>
              <a:off x="1979712" y="980728"/>
              <a:ext cx="1224136" cy="707886"/>
            </a:xfrm>
            <a:prstGeom prst="rect">
              <a:avLst/>
            </a:prstGeom>
            <a:solidFill>
              <a:schemeClr val="bg1">
                <a:lumMod val="65000"/>
              </a:schemeClr>
            </a:solidFill>
          </p:spPr>
          <p:txBody>
            <a:bodyPr wrap="square" rtlCol="0">
              <a:spAutoFit/>
            </a:bodyPr>
            <a:lstStyle/>
            <a:p>
              <a:pPr algn="ctr"/>
              <a:r>
                <a:rPr lang="es-MX" sz="4000" b="1" dirty="0">
                  <a:effectLst>
                    <a:outerShdw blurRad="38100" dist="38100" dir="2700000" algn="tl">
                      <a:srgbClr val="000000">
                        <a:alpha val="43137"/>
                      </a:srgbClr>
                    </a:outerShdw>
                  </a:effectLst>
                </a:rPr>
                <a:t>1450</a:t>
              </a:r>
            </a:p>
          </p:txBody>
        </p:sp>
      </p:grpSp>
      <p:sp>
        <p:nvSpPr>
          <p:cNvPr id="3" name="CuadroTexto 2"/>
          <p:cNvSpPr txBox="1"/>
          <p:nvPr/>
        </p:nvSpPr>
        <p:spPr>
          <a:xfrm>
            <a:off x="1161988" y="174024"/>
            <a:ext cx="10072318" cy="892552"/>
          </a:xfrm>
          <a:prstGeom prst="rect">
            <a:avLst/>
          </a:prstGeom>
          <a:noFill/>
        </p:spPr>
        <p:txBody>
          <a:bodyPr wrap="square" rtlCol="0">
            <a:spAutoFit/>
          </a:bodyPr>
          <a:lstStyle/>
          <a:p>
            <a:pPr algn="ctr"/>
            <a:r>
              <a:rPr lang="es-MX" sz="2800" b="1" dirty="0">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DIGITALIZACIÓN</a:t>
            </a:r>
            <a:r>
              <a:rPr lang="es-MX" sz="2400" b="1" dirty="0">
                <a:latin typeface="Courier New" panose="02070309020205020404" pitchFamily="49" charset="0"/>
                <a:cs typeface="Courier New" panose="02070309020205020404" pitchFamily="49" charset="0"/>
              </a:rPr>
              <a:t> = alcance global con menores costos </a:t>
            </a:r>
          </a:p>
          <a:p>
            <a:pPr algn="ctr"/>
            <a:r>
              <a:rPr lang="es-MX" sz="2400" b="1" dirty="0">
                <a:latin typeface="Courier New" panose="02070309020205020404" pitchFamily="49" charset="0"/>
                <a:cs typeface="Courier New" panose="02070309020205020404" pitchFamily="49" charset="0"/>
              </a:rPr>
              <a:t>Impacto socio-económico de una revolución tecnológica</a:t>
            </a:r>
          </a:p>
        </p:txBody>
      </p:sp>
      <p:pic>
        <p:nvPicPr>
          <p:cNvPr id="27" name="Picture 28" descr="Resultado de imagen para server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8848" y="2873274"/>
            <a:ext cx="2247810" cy="224781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9478416" y="3752985"/>
            <a:ext cx="989779" cy="769441"/>
          </a:xfrm>
          <a:prstGeom prst="rect">
            <a:avLst/>
          </a:prstGeom>
          <a:noFill/>
        </p:spPr>
        <p:txBody>
          <a:bodyPr wrap="square" rtlCol="0">
            <a:spAutoFit/>
          </a:bodyPr>
          <a:lstStyle/>
          <a:p>
            <a:r>
              <a:rPr lang="es-MX" sz="4400" b="1" dirty="0">
                <a:effectLst>
                  <a:outerShdw blurRad="38100" dist="38100" dir="2700000" algn="tl">
                    <a:srgbClr val="000000">
                      <a:alpha val="43137"/>
                    </a:srgbClr>
                  </a:outerShdw>
                </a:effectLst>
              </a:rPr>
              <a:t>+</a:t>
            </a:r>
          </a:p>
        </p:txBody>
      </p:sp>
      <p:pic>
        <p:nvPicPr>
          <p:cNvPr id="5" name="Imagen 4"/>
          <p:cNvPicPr>
            <a:picLocks noChangeAspect="1"/>
          </p:cNvPicPr>
          <p:nvPr/>
        </p:nvPicPr>
        <p:blipFill>
          <a:blip r:embed="rId8"/>
          <a:stretch>
            <a:fillRect/>
          </a:stretch>
        </p:blipFill>
        <p:spPr>
          <a:xfrm>
            <a:off x="6638682" y="2418279"/>
            <a:ext cx="4943438" cy="4016949"/>
          </a:xfrm>
          <a:prstGeom prst="rect">
            <a:avLst/>
          </a:prstGeom>
        </p:spPr>
      </p:pic>
    </p:spTree>
    <p:extLst>
      <p:ext uri="{BB962C8B-B14F-4D97-AF65-F5344CB8AC3E}">
        <p14:creationId xmlns:p14="http://schemas.microsoft.com/office/powerpoint/2010/main" val="132325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1000" fill="hold"/>
                                        <p:tgtEl>
                                          <p:spTgt spid="21"/>
                                        </p:tgtEl>
                                        <p:attrNameLst>
                                          <p:attrName>ppt_w</p:attrName>
                                        </p:attrNameLst>
                                      </p:cBhvr>
                                      <p:tavLst>
                                        <p:tav tm="0">
                                          <p:val>
                                            <p:strVal val="#ppt_w*0.70"/>
                                          </p:val>
                                        </p:tav>
                                        <p:tav tm="100000">
                                          <p:val>
                                            <p:strVal val="#ppt_w"/>
                                          </p:val>
                                        </p:tav>
                                      </p:tavLst>
                                    </p:anim>
                                    <p:anim calcmode="lin" valueType="num">
                                      <p:cBhvr>
                                        <p:cTn id="15" dur="1000" fill="hold"/>
                                        <p:tgtEl>
                                          <p:spTgt spid="21"/>
                                        </p:tgtEl>
                                        <p:attrNameLst>
                                          <p:attrName>ppt_h</p:attrName>
                                        </p:attrNameLst>
                                      </p:cBhvr>
                                      <p:tavLst>
                                        <p:tav tm="0">
                                          <p:val>
                                            <p:strVal val="#ppt_h"/>
                                          </p:val>
                                        </p:tav>
                                        <p:tav tm="100000">
                                          <p:val>
                                            <p:strVal val="#ppt_h"/>
                                          </p:val>
                                        </p:tav>
                                      </p:tavLst>
                                    </p:anim>
                                    <p:animEffect transition="in" filter="fade">
                                      <p:cBhvr>
                                        <p:cTn id="16" dur="1000"/>
                                        <p:tgtEl>
                                          <p:spTgt spid="21"/>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1000" fill="hold"/>
                                        <p:tgtEl>
                                          <p:spTgt spid="24"/>
                                        </p:tgtEl>
                                        <p:attrNameLst>
                                          <p:attrName>ppt_w</p:attrName>
                                        </p:attrNameLst>
                                      </p:cBhvr>
                                      <p:tavLst>
                                        <p:tav tm="0">
                                          <p:val>
                                            <p:strVal val="#ppt_w*0.70"/>
                                          </p:val>
                                        </p:tav>
                                        <p:tav tm="100000">
                                          <p:val>
                                            <p:strVal val="#ppt_w"/>
                                          </p:val>
                                        </p:tav>
                                      </p:tavLst>
                                    </p:anim>
                                    <p:anim calcmode="lin" valueType="num">
                                      <p:cBhvr>
                                        <p:cTn id="20" dur="1000" fill="hold"/>
                                        <p:tgtEl>
                                          <p:spTgt spid="24"/>
                                        </p:tgtEl>
                                        <p:attrNameLst>
                                          <p:attrName>ppt_h</p:attrName>
                                        </p:attrNameLst>
                                      </p:cBhvr>
                                      <p:tavLst>
                                        <p:tav tm="0">
                                          <p:val>
                                            <p:strVal val="#ppt_h"/>
                                          </p:val>
                                        </p:tav>
                                        <p:tav tm="100000">
                                          <p:val>
                                            <p:strVal val="#ppt_h"/>
                                          </p:val>
                                        </p:tav>
                                      </p:tavLst>
                                    </p:anim>
                                    <p:animEffect transition="in" filter="fade">
                                      <p:cBhvr>
                                        <p:cTn id="21" dur="10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anim calcmode="lin" valueType="num">
                                      <p:cBhvr>
                                        <p:cTn id="26" dur="500" fill="hold"/>
                                        <p:tgtEl>
                                          <p:spTgt spid="45"/>
                                        </p:tgtEl>
                                        <p:attrNameLst>
                                          <p:attrName>ppt_w</p:attrName>
                                        </p:attrNameLst>
                                      </p:cBhvr>
                                      <p:tavLst>
                                        <p:tav tm="0">
                                          <p:val>
                                            <p:fltVal val="0"/>
                                          </p:val>
                                        </p:tav>
                                        <p:tav tm="100000">
                                          <p:val>
                                            <p:strVal val="#ppt_w"/>
                                          </p:val>
                                        </p:tav>
                                      </p:tavLst>
                                    </p:anim>
                                    <p:anim calcmode="lin" valueType="num">
                                      <p:cBhvr>
                                        <p:cTn id="27" dur="500" fill="hold"/>
                                        <p:tgtEl>
                                          <p:spTgt spid="45"/>
                                        </p:tgtEl>
                                        <p:attrNameLst>
                                          <p:attrName>ppt_h</p:attrName>
                                        </p:attrNameLst>
                                      </p:cBhvr>
                                      <p:tavLst>
                                        <p:tav tm="0">
                                          <p:val>
                                            <p:strVal val="#ppt_h"/>
                                          </p:val>
                                        </p:tav>
                                        <p:tav tm="100000">
                                          <p:val>
                                            <p:strVal val="#ppt_h"/>
                                          </p:val>
                                        </p:tav>
                                      </p:tavLst>
                                    </p:anim>
                                  </p:childTnLst>
                                </p:cTn>
                              </p:par>
                              <p:par>
                                <p:cTn id="28" presetID="17" presetClass="entr" presetSubtype="1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fltVal val="0"/>
                                          </p:val>
                                        </p:tav>
                                        <p:tav tm="100000">
                                          <p:val>
                                            <p:strVal val="#ppt_w"/>
                                          </p:val>
                                        </p:tav>
                                      </p:tavLst>
                                    </p:anim>
                                    <p:anim calcmode="lin" valueType="num">
                                      <p:cBhvr>
                                        <p:cTn id="31" dur="5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strVal val="#ppt_h"/>
                                          </p:val>
                                        </p:tav>
                                        <p:tav tm="100000">
                                          <p:val>
                                            <p:strVal val="#ppt_h"/>
                                          </p:val>
                                        </p:tav>
                                      </p:tavLst>
                                    </p:anim>
                                  </p:childTnLst>
                                </p:cTn>
                              </p:par>
                              <p:par>
                                <p:cTn id="38" presetID="17" presetClass="entr" presetSubtype="1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52" presetClass="entr" presetSubtype="0"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Scale>
                                      <p:cBhvr>
                                        <p:cTn id="46"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7" dur="1000" decel="50000" fill="hold">
                                          <p:stCondLst>
                                            <p:cond delay="0"/>
                                          </p:stCondLst>
                                        </p:cTn>
                                        <p:tgtEl>
                                          <p:spTgt spid="5"/>
                                        </p:tgtEl>
                                        <p:attrNameLst>
                                          <p:attrName>ppt_x</p:attrName>
                                          <p:attrName>ppt_y</p:attrName>
                                        </p:attrNameLst>
                                      </p:cBhvr>
                                    </p:animMotion>
                                    <p:animEffect transition="in" filter="fade">
                                      <p:cBhvr>
                                        <p:cTn id="4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7F759752-F95F-491E-94EE-229EA00D0FA6}"/>
              </a:ext>
            </a:extLst>
          </p:cNvPr>
          <p:cNvPicPr>
            <a:picLocks noChangeAspect="1"/>
          </p:cNvPicPr>
          <p:nvPr/>
        </p:nvPicPr>
        <p:blipFill rotWithShape="1">
          <a:blip r:embed="rId2"/>
          <a:srcRect l="26579" t="20117" r="28026" b="38245"/>
          <a:stretch/>
        </p:blipFill>
        <p:spPr>
          <a:xfrm>
            <a:off x="254667" y="914399"/>
            <a:ext cx="7606102" cy="4828675"/>
          </a:xfrm>
          <a:prstGeom prst="rect">
            <a:avLst/>
          </a:prstGeom>
        </p:spPr>
      </p:pic>
      <p:sp>
        <p:nvSpPr>
          <p:cNvPr id="6" name="Título 1">
            <a:extLst>
              <a:ext uri="{FF2B5EF4-FFF2-40B4-BE49-F238E27FC236}">
                <a16:creationId xmlns="" xmlns:a16="http://schemas.microsoft.com/office/drawing/2014/main" id="{6FB324FF-7CCD-4D3D-A32D-A0A9E1FC1501}"/>
              </a:ext>
            </a:extLst>
          </p:cNvPr>
          <p:cNvSpPr>
            <a:spLocks noGrp="1"/>
          </p:cNvSpPr>
          <p:nvPr>
            <p:ph type="title"/>
          </p:nvPr>
        </p:nvSpPr>
        <p:spPr>
          <a:xfrm>
            <a:off x="481262" y="0"/>
            <a:ext cx="10872537" cy="1325563"/>
          </a:xfrm>
        </p:spPr>
        <p:txBody>
          <a:bodyPr>
            <a:normAutofit/>
          </a:bodyPr>
          <a:lstStyle/>
          <a:p>
            <a:r>
              <a:rPr lang="es-MX" sz="4000" b="1" dirty="0">
                <a:solidFill>
                  <a:schemeClr val="accent1">
                    <a:lumMod val="75000"/>
                  </a:schemeClr>
                </a:solidFill>
                <a:effectLst>
                  <a:outerShdw blurRad="38100" dist="38100" dir="2700000" algn="tl">
                    <a:srgbClr val="000000">
                      <a:alpha val="43137"/>
                    </a:srgbClr>
                  </a:outerShdw>
                </a:effectLst>
              </a:rPr>
              <a:t>ELSEVIER</a:t>
            </a:r>
            <a:r>
              <a:rPr lang="es-MX" sz="4000" b="1" dirty="0">
                <a:solidFill>
                  <a:schemeClr val="accent1">
                    <a:lumMod val="75000"/>
                  </a:schemeClr>
                </a:solidFill>
              </a:rPr>
              <a:t>: </a:t>
            </a:r>
            <a:r>
              <a:rPr lang="es-MX" sz="3200" b="1" dirty="0">
                <a:solidFill>
                  <a:schemeClr val="accent1">
                    <a:lumMod val="75000"/>
                  </a:schemeClr>
                </a:solidFill>
              </a:rPr>
              <a:t>uno de los principales editores en Acceso Abierto</a:t>
            </a:r>
            <a:endParaRPr lang="es-MX" sz="4000" dirty="0"/>
          </a:p>
        </p:txBody>
      </p:sp>
      <p:sp>
        <p:nvSpPr>
          <p:cNvPr id="7" name="CuadroTexto 6">
            <a:extLst>
              <a:ext uri="{FF2B5EF4-FFF2-40B4-BE49-F238E27FC236}">
                <a16:creationId xmlns="" xmlns:a16="http://schemas.microsoft.com/office/drawing/2014/main" id="{74C74C6F-4188-451F-B8D9-EE3F7E495E1A}"/>
              </a:ext>
            </a:extLst>
          </p:cNvPr>
          <p:cNvSpPr txBox="1"/>
          <p:nvPr/>
        </p:nvSpPr>
        <p:spPr>
          <a:xfrm>
            <a:off x="4712368" y="6211669"/>
            <a:ext cx="6641431" cy="646331"/>
          </a:xfrm>
          <a:prstGeom prst="rect">
            <a:avLst/>
          </a:prstGeom>
          <a:noFill/>
        </p:spPr>
        <p:txBody>
          <a:bodyPr wrap="square" rtlCol="0">
            <a:spAutoFit/>
          </a:bodyPr>
          <a:lstStyle/>
          <a:p>
            <a:r>
              <a:rPr lang="es-MX" dirty="0">
                <a:hlinkClick r:id="rId3"/>
              </a:rPr>
              <a:t>https://ruor.uottawa.ca/bitstream/10393/35779/1/Elsevierfinal.pdf</a:t>
            </a:r>
            <a:endParaRPr lang="es-MX" dirty="0"/>
          </a:p>
          <a:p>
            <a:endParaRPr lang="es-MX" dirty="0"/>
          </a:p>
        </p:txBody>
      </p:sp>
      <p:sp>
        <p:nvSpPr>
          <p:cNvPr id="8" name="CuadroTexto 7">
            <a:extLst>
              <a:ext uri="{FF2B5EF4-FFF2-40B4-BE49-F238E27FC236}">
                <a16:creationId xmlns="" xmlns:a16="http://schemas.microsoft.com/office/drawing/2014/main" id="{192B90D3-6E0C-42E0-BC3D-BFCDC7595E9C}"/>
              </a:ext>
            </a:extLst>
          </p:cNvPr>
          <p:cNvSpPr txBox="1"/>
          <p:nvPr/>
        </p:nvSpPr>
        <p:spPr>
          <a:xfrm>
            <a:off x="393235" y="2745718"/>
            <a:ext cx="7328966" cy="3231654"/>
          </a:xfrm>
          <a:prstGeom prst="rect">
            <a:avLst/>
          </a:prstGeom>
          <a:solidFill>
            <a:schemeClr val="bg1"/>
          </a:solidFill>
        </p:spPr>
        <p:txBody>
          <a:bodyPr wrap="square" rtlCol="0">
            <a:spAutoFit/>
          </a:bodyPr>
          <a:lstStyle/>
          <a:p>
            <a:r>
              <a:rPr lang="en-US" sz="3200" b="1" dirty="0"/>
              <a:t>2016: </a:t>
            </a:r>
          </a:p>
          <a:p>
            <a:endParaRPr lang="en-US" sz="3200" b="1" dirty="0"/>
          </a:p>
          <a:p>
            <a:r>
              <a:rPr lang="en-US" sz="2800" b="1" dirty="0"/>
              <a:t>511</a:t>
            </a:r>
            <a:r>
              <a:rPr lang="en-US" sz="2800" dirty="0"/>
              <a:t> </a:t>
            </a:r>
            <a:r>
              <a:rPr lang="en-US" sz="2800" dirty="0" err="1"/>
              <a:t>revistas</a:t>
            </a:r>
            <a:r>
              <a:rPr lang="en-US" sz="2800" dirty="0"/>
              <a:t> </a:t>
            </a:r>
            <a:r>
              <a:rPr lang="en-US" sz="2800" dirty="0" err="1"/>
              <a:t>en</a:t>
            </a:r>
            <a:r>
              <a:rPr lang="en-US" sz="2800" dirty="0"/>
              <a:t> </a:t>
            </a:r>
            <a:r>
              <a:rPr lang="en-US" sz="2800" dirty="0" err="1"/>
              <a:t>pleno</a:t>
            </a:r>
            <a:r>
              <a:rPr lang="en-US" sz="2800" dirty="0"/>
              <a:t> </a:t>
            </a:r>
            <a:r>
              <a:rPr lang="en-US" sz="2800" dirty="0" err="1"/>
              <a:t>Acceso</a:t>
            </a:r>
            <a:r>
              <a:rPr lang="en-US" sz="2800" dirty="0"/>
              <a:t> </a:t>
            </a:r>
            <a:r>
              <a:rPr lang="en-US" sz="2800" dirty="0" err="1"/>
              <a:t>Abierto</a:t>
            </a:r>
            <a:r>
              <a:rPr lang="en-US" sz="2800" dirty="0"/>
              <a:t> + </a:t>
            </a:r>
            <a:r>
              <a:rPr lang="en-US" sz="2800" b="1" dirty="0"/>
              <a:t>2,149</a:t>
            </a:r>
            <a:r>
              <a:rPr lang="en-US" sz="2800" dirty="0"/>
              <a:t> </a:t>
            </a:r>
            <a:r>
              <a:rPr lang="en-US" sz="2800" dirty="0" err="1"/>
              <a:t>híbridas</a:t>
            </a:r>
            <a:endParaRPr lang="en-US" sz="2800" dirty="0"/>
          </a:p>
          <a:p>
            <a:r>
              <a:rPr lang="en-US" sz="2800" b="1" dirty="0">
                <a:solidFill>
                  <a:srgbClr val="C00000"/>
                </a:solidFill>
              </a:rPr>
              <a:t>La </a:t>
            </a:r>
            <a:r>
              <a:rPr lang="en-US" sz="2800" b="1" dirty="0" err="1">
                <a:solidFill>
                  <a:srgbClr val="C00000"/>
                </a:solidFill>
              </a:rPr>
              <a:t>mayoría</a:t>
            </a:r>
            <a:r>
              <a:rPr lang="en-US" sz="2800" b="1" dirty="0">
                <a:solidFill>
                  <a:srgbClr val="C00000"/>
                </a:solidFill>
              </a:rPr>
              <a:t> de las 551 </a:t>
            </a:r>
            <a:r>
              <a:rPr lang="en-US" sz="2800" b="1" dirty="0" err="1">
                <a:solidFill>
                  <a:srgbClr val="C00000"/>
                </a:solidFill>
              </a:rPr>
              <a:t>Revistas</a:t>
            </a:r>
            <a:r>
              <a:rPr lang="en-US" sz="2800" b="1" dirty="0">
                <a:solidFill>
                  <a:srgbClr val="C00000"/>
                </a:solidFill>
              </a:rPr>
              <a:t> no </a:t>
            </a:r>
            <a:r>
              <a:rPr lang="en-US" sz="2800" b="1" dirty="0" err="1">
                <a:solidFill>
                  <a:srgbClr val="C00000"/>
                </a:solidFill>
              </a:rPr>
              <a:t>cobran</a:t>
            </a:r>
            <a:r>
              <a:rPr lang="en-US" sz="2800" b="1" dirty="0">
                <a:solidFill>
                  <a:srgbClr val="C00000"/>
                </a:solidFill>
              </a:rPr>
              <a:t> APCs</a:t>
            </a:r>
          </a:p>
          <a:p>
            <a:r>
              <a:rPr lang="en-US" sz="2800" dirty="0" err="1"/>
              <a:t>Promedio</a:t>
            </a:r>
            <a:r>
              <a:rPr lang="en-US" sz="2800" dirty="0"/>
              <a:t> de APC = US$ </a:t>
            </a:r>
            <a:r>
              <a:rPr lang="en-US" sz="2800" b="1" dirty="0"/>
              <a:t>1,731 </a:t>
            </a:r>
          </a:p>
          <a:p>
            <a:r>
              <a:rPr lang="en-US" sz="2800" dirty="0" err="1"/>
              <a:t>Promedio</a:t>
            </a:r>
            <a:r>
              <a:rPr lang="en-US" sz="2800" dirty="0"/>
              <a:t> de AP </a:t>
            </a:r>
            <a:r>
              <a:rPr lang="en-US" sz="2800" dirty="0" err="1"/>
              <a:t>revistas</a:t>
            </a:r>
            <a:r>
              <a:rPr lang="en-US" sz="2800" dirty="0"/>
              <a:t> </a:t>
            </a:r>
            <a:r>
              <a:rPr lang="en-US" sz="2800" dirty="0" err="1"/>
              <a:t>híbridas</a:t>
            </a:r>
            <a:r>
              <a:rPr lang="en-US" sz="2800" dirty="0"/>
              <a:t> = $ </a:t>
            </a:r>
            <a:r>
              <a:rPr lang="en-US" sz="2800" b="1" dirty="0"/>
              <a:t>2,500</a:t>
            </a:r>
            <a:endParaRPr lang="es-MX" b="1" dirty="0"/>
          </a:p>
        </p:txBody>
      </p:sp>
      <p:sp>
        <p:nvSpPr>
          <p:cNvPr id="9" name="CuadroTexto 8">
            <a:extLst>
              <a:ext uri="{FF2B5EF4-FFF2-40B4-BE49-F238E27FC236}">
                <a16:creationId xmlns="" xmlns:a16="http://schemas.microsoft.com/office/drawing/2014/main" id="{DF0360FF-1D20-42D3-9560-F969084F6BFD}"/>
              </a:ext>
            </a:extLst>
          </p:cNvPr>
          <p:cNvSpPr txBox="1"/>
          <p:nvPr/>
        </p:nvSpPr>
        <p:spPr>
          <a:xfrm>
            <a:off x="7999337" y="4173414"/>
            <a:ext cx="3449052" cy="1938992"/>
          </a:xfrm>
          <a:prstGeom prst="rect">
            <a:avLst/>
          </a:prstGeom>
          <a:noFill/>
        </p:spPr>
        <p:txBody>
          <a:bodyPr wrap="square" rtlCol="0">
            <a:spAutoFit/>
          </a:bodyPr>
          <a:lstStyle/>
          <a:p>
            <a:pPr algn="ctr"/>
            <a:r>
              <a:rPr lang="en-US" sz="2400" b="1" dirty="0">
                <a:solidFill>
                  <a:srgbClr val="FF0000"/>
                </a:solidFill>
              </a:rPr>
              <a:t>OJO</a:t>
            </a:r>
            <a:r>
              <a:rPr lang="en-US" dirty="0"/>
              <a:t>: </a:t>
            </a:r>
          </a:p>
          <a:p>
            <a:pPr algn="ctr"/>
            <a:r>
              <a:rPr lang="en-US" sz="2400" b="1" dirty="0"/>
              <a:t>ELSEVIER </a:t>
            </a:r>
            <a:r>
              <a:rPr lang="en-US" sz="2400" dirty="0" err="1"/>
              <a:t>adquiere</a:t>
            </a:r>
            <a:r>
              <a:rPr lang="en-US" sz="2400" dirty="0"/>
              <a:t> el derecho (copyright) de </a:t>
            </a:r>
            <a:r>
              <a:rPr lang="en-US" sz="2400" dirty="0" err="1"/>
              <a:t>los</a:t>
            </a:r>
            <a:r>
              <a:rPr lang="en-US" sz="2400" dirty="0"/>
              <a:t> </a:t>
            </a:r>
            <a:r>
              <a:rPr lang="en-US" sz="2400" dirty="0" err="1"/>
              <a:t>artículos</a:t>
            </a:r>
            <a:r>
              <a:rPr lang="en-US" sz="2400" dirty="0"/>
              <a:t> </a:t>
            </a:r>
            <a:r>
              <a:rPr lang="en-US" sz="2400" dirty="0" err="1"/>
              <a:t>en</a:t>
            </a:r>
            <a:r>
              <a:rPr lang="en-US" sz="2400" dirty="0"/>
              <a:t> </a:t>
            </a:r>
            <a:r>
              <a:rPr lang="en-US" sz="2400" dirty="0" err="1"/>
              <a:t>Acceso</a:t>
            </a:r>
            <a:r>
              <a:rPr lang="en-US" sz="2400" dirty="0"/>
              <a:t> </a:t>
            </a:r>
            <a:r>
              <a:rPr lang="en-US" sz="2400" dirty="0" err="1"/>
              <a:t>Abierto</a:t>
            </a:r>
            <a:endParaRPr lang="es-MX" dirty="0"/>
          </a:p>
        </p:txBody>
      </p:sp>
    </p:spTree>
    <p:extLst>
      <p:ext uri="{BB962C8B-B14F-4D97-AF65-F5344CB8AC3E}">
        <p14:creationId xmlns:p14="http://schemas.microsoft.com/office/powerpoint/2010/main" val="226840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dirty="0"/>
              <a:t>Revistas de “Corriente principal” (</a:t>
            </a:r>
            <a:r>
              <a:rPr lang="es-MX" i="1" dirty="0" err="1"/>
              <a:t>mainstream</a:t>
            </a:r>
            <a:r>
              <a:rPr lang="es-MX" dirty="0"/>
              <a:t>)</a:t>
            </a:r>
          </a:p>
        </p:txBody>
      </p:sp>
      <p:pic>
        <p:nvPicPr>
          <p:cNvPr id="102404" name="Picture 4" descr="http://www.lib.berkeley.edu/BIOS/images/wosLogo.jpg"/>
          <p:cNvPicPr>
            <a:picLocks noChangeAspect="1" noChangeArrowheads="1"/>
          </p:cNvPicPr>
          <p:nvPr/>
        </p:nvPicPr>
        <p:blipFill>
          <a:blip r:embed="rId2" cstate="print"/>
          <a:srcRect/>
          <a:stretch>
            <a:fillRect/>
          </a:stretch>
        </p:blipFill>
        <p:spPr bwMode="auto">
          <a:xfrm>
            <a:off x="1703513" y="1988841"/>
            <a:ext cx="3672408" cy="1134126"/>
          </a:xfrm>
          <a:prstGeom prst="rect">
            <a:avLst/>
          </a:prstGeom>
          <a:noFill/>
        </p:spPr>
      </p:pic>
      <p:pic>
        <p:nvPicPr>
          <p:cNvPr id="102406" name="Picture 6" descr="http://www.igi-global.com/images/newsroom/thomson-reuters-logo.png"/>
          <p:cNvPicPr>
            <a:picLocks noChangeAspect="1" noChangeArrowheads="1"/>
          </p:cNvPicPr>
          <p:nvPr/>
        </p:nvPicPr>
        <p:blipFill>
          <a:blip r:embed="rId3" cstate="print"/>
          <a:srcRect/>
          <a:stretch>
            <a:fillRect/>
          </a:stretch>
        </p:blipFill>
        <p:spPr bwMode="auto">
          <a:xfrm>
            <a:off x="2423592" y="3284984"/>
            <a:ext cx="2161268" cy="2376264"/>
          </a:xfrm>
          <a:prstGeom prst="rect">
            <a:avLst/>
          </a:prstGeom>
          <a:noFill/>
        </p:spPr>
      </p:pic>
      <p:pic>
        <p:nvPicPr>
          <p:cNvPr id="102408" name="Picture 8" descr="http://upload.wikimedia.org/wikipedia/en/archive/9/91/20130909101259!Scopus_type_logo.jpg"/>
          <p:cNvPicPr>
            <a:picLocks noChangeAspect="1" noChangeArrowheads="1"/>
          </p:cNvPicPr>
          <p:nvPr/>
        </p:nvPicPr>
        <p:blipFill>
          <a:blip r:embed="rId4" cstate="print"/>
          <a:srcRect/>
          <a:stretch>
            <a:fillRect/>
          </a:stretch>
        </p:blipFill>
        <p:spPr bwMode="auto">
          <a:xfrm>
            <a:off x="6528049" y="1988840"/>
            <a:ext cx="3305175" cy="1009650"/>
          </a:xfrm>
          <a:prstGeom prst="rect">
            <a:avLst/>
          </a:prstGeom>
          <a:noFill/>
        </p:spPr>
      </p:pic>
      <p:pic>
        <p:nvPicPr>
          <p:cNvPr id="102410" name="Picture 10" descr="https://knowledgeutopia.files.wordpress.com/2013/10/logo-elsevier.jpg"/>
          <p:cNvPicPr>
            <a:picLocks noChangeAspect="1" noChangeArrowheads="1"/>
          </p:cNvPicPr>
          <p:nvPr/>
        </p:nvPicPr>
        <p:blipFill>
          <a:blip r:embed="rId5" cstate="print"/>
          <a:srcRect/>
          <a:stretch>
            <a:fillRect/>
          </a:stretch>
        </p:blipFill>
        <p:spPr bwMode="auto">
          <a:xfrm>
            <a:off x="6960096" y="3068960"/>
            <a:ext cx="2638010" cy="2779192"/>
          </a:xfrm>
          <a:prstGeom prst="rect">
            <a:avLst/>
          </a:prstGeom>
          <a:noFill/>
        </p:spPr>
      </p:pic>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2" y="3284984"/>
            <a:ext cx="4139951" cy="2563168"/>
          </a:xfrm>
          <a:prstGeom prst="rect">
            <a:avLst/>
          </a:prstGeom>
        </p:spPr>
      </p:pic>
    </p:spTree>
    <p:extLst>
      <p:ext uri="{BB962C8B-B14F-4D97-AF65-F5344CB8AC3E}">
        <p14:creationId xmlns:p14="http://schemas.microsoft.com/office/powerpoint/2010/main" val="1583262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2406"/>
                                        </p:tgtEl>
                                        <p:attrNameLst>
                                          <p:attrName>style.visibility</p:attrName>
                                        </p:attrNameLst>
                                      </p:cBhvr>
                                      <p:to>
                                        <p:strVal val="visible"/>
                                      </p:to>
                                    </p:set>
                                    <p:animEffect transition="in" filter="fade">
                                      <p:cBhvr>
                                        <p:cTn id="7" dur="1000"/>
                                        <p:tgtEl>
                                          <p:spTgt spid="102406"/>
                                        </p:tgtEl>
                                      </p:cBhvr>
                                    </p:animEffect>
                                    <p:anim calcmode="lin" valueType="num">
                                      <p:cBhvr>
                                        <p:cTn id="8" dur="1000" fill="hold"/>
                                        <p:tgtEl>
                                          <p:spTgt spid="102406"/>
                                        </p:tgtEl>
                                        <p:attrNameLst>
                                          <p:attrName>ppt_x</p:attrName>
                                        </p:attrNameLst>
                                      </p:cBhvr>
                                      <p:tavLst>
                                        <p:tav tm="0">
                                          <p:val>
                                            <p:strVal val="#ppt_x"/>
                                          </p:val>
                                        </p:tav>
                                        <p:tav tm="100000">
                                          <p:val>
                                            <p:strVal val="#ppt_x"/>
                                          </p:val>
                                        </p:tav>
                                      </p:tavLst>
                                    </p:anim>
                                    <p:anim calcmode="lin" valueType="num">
                                      <p:cBhvr>
                                        <p:cTn id="9" dur="1000" fill="hold"/>
                                        <p:tgtEl>
                                          <p:spTgt spid="10240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4" presetClass="entr" presetSubtype="0" accel="100000" fill="hold" nodeType="clickEffect">
                                  <p:stCondLst>
                                    <p:cond delay="0"/>
                                  </p:stCondLst>
                                  <p:childTnLst>
                                    <p:set>
                                      <p:cBhvr>
                                        <p:cTn id="13" dur="1" fill="hold">
                                          <p:stCondLst>
                                            <p:cond delay="0"/>
                                          </p:stCondLst>
                                        </p:cTn>
                                        <p:tgtEl>
                                          <p:spTgt spid="102408"/>
                                        </p:tgtEl>
                                        <p:attrNameLst>
                                          <p:attrName>style.visibility</p:attrName>
                                        </p:attrNameLst>
                                      </p:cBhvr>
                                      <p:to>
                                        <p:strVal val="visible"/>
                                      </p:to>
                                    </p:set>
                                    <p:anim calcmode="lin" valueType="num">
                                      <p:cBhvr>
                                        <p:cTn id="14" dur="500" fill="hold"/>
                                        <p:tgtEl>
                                          <p:spTgt spid="102408"/>
                                        </p:tgtEl>
                                        <p:attrNameLst>
                                          <p:attrName>ppt_w</p:attrName>
                                        </p:attrNameLst>
                                      </p:cBhvr>
                                      <p:tavLst>
                                        <p:tav tm="0">
                                          <p:val>
                                            <p:strVal val="#ppt_w*0.05"/>
                                          </p:val>
                                        </p:tav>
                                        <p:tav tm="100000">
                                          <p:val>
                                            <p:strVal val="#ppt_w"/>
                                          </p:val>
                                        </p:tav>
                                      </p:tavLst>
                                    </p:anim>
                                    <p:anim calcmode="lin" valueType="num">
                                      <p:cBhvr>
                                        <p:cTn id="15" dur="500" fill="hold"/>
                                        <p:tgtEl>
                                          <p:spTgt spid="102408"/>
                                        </p:tgtEl>
                                        <p:attrNameLst>
                                          <p:attrName>ppt_h</p:attrName>
                                        </p:attrNameLst>
                                      </p:cBhvr>
                                      <p:tavLst>
                                        <p:tav tm="0">
                                          <p:val>
                                            <p:strVal val="#ppt_h"/>
                                          </p:val>
                                        </p:tav>
                                        <p:tav tm="100000">
                                          <p:val>
                                            <p:strVal val="#ppt_h"/>
                                          </p:val>
                                        </p:tav>
                                      </p:tavLst>
                                    </p:anim>
                                    <p:anim calcmode="lin" valueType="num">
                                      <p:cBhvr>
                                        <p:cTn id="16" dur="500" fill="hold"/>
                                        <p:tgtEl>
                                          <p:spTgt spid="102408"/>
                                        </p:tgtEl>
                                        <p:attrNameLst>
                                          <p:attrName>ppt_x</p:attrName>
                                        </p:attrNameLst>
                                      </p:cBhvr>
                                      <p:tavLst>
                                        <p:tav tm="0">
                                          <p:val>
                                            <p:strVal val="#ppt_x-.2"/>
                                          </p:val>
                                        </p:tav>
                                        <p:tav tm="100000">
                                          <p:val>
                                            <p:strVal val="#ppt_x"/>
                                          </p:val>
                                        </p:tav>
                                      </p:tavLst>
                                    </p:anim>
                                    <p:anim calcmode="lin" valueType="num">
                                      <p:cBhvr>
                                        <p:cTn id="17" dur="500" fill="hold"/>
                                        <p:tgtEl>
                                          <p:spTgt spid="102408"/>
                                        </p:tgtEl>
                                        <p:attrNameLst>
                                          <p:attrName>ppt_y</p:attrName>
                                        </p:attrNameLst>
                                      </p:cBhvr>
                                      <p:tavLst>
                                        <p:tav tm="0">
                                          <p:val>
                                            <p:strVal val="#ppt_y"/>
                                          </p:val>
                                        </p:tav>
                                        <p:tav tm="100000">
                                          <p:val>
                                            <p:strVal val="#ppt_y"/>
                                          </p:val>
                                        </p:tav>
                                      </p:tavLst>
                                    </p:anim>
                                    <p:animEffect transition="in" filter="fade">
                                      <p:cBhvr>
                                        <p:cTn id="18" dur="500"/>
                                        <p:tgtEl>
                                          <p:spTgt spid="102408"/>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02410"/>
                                        </p:tgtEl>
                                        <p:attrNameLst>
                                          <p:attrName>style.visibility</p:attrName>
                                        </p:attrNameLst>
                                      </p:cBhvr>
                                      <p:to>
                                        <p:strVal val="visible"/>
                                      </p:to>
                                    </p:set>
                                    <p:animEffect transition="in" filter="fade">
                                      <p:cBhvr>
                                        <p:cTn id="23" dur="1000"/>
                                        <p:tgtEl>
                                          <p:spTgt spid="102410"/>
                                        </p:tgtEl>
                                      </p:cBhvr>
                                    </p:animEffect>
                                    <p:anim calcmode="lin" valueType="num">
                                      <p:cBhvr>
                                        <p:cTn id="24" dur="1000" fill="hold"/>
                                        <p:tgtEl>
                                          <p:spTgt spid="102410"/>
                                        </p:tgtEl>
                                        <p:attrNameLst>
                                          <p:attrName>ppt_x</p:attrName>
                                        </p:attrNameLst>
                                      </p:cBhvr>
                                      <p:tavLst>
                                        <p:tav tm="0">
                                          <p:val>
                                            <p:strVal val="#ppt_x"/>
                                          </p:val>
                                        </p:tav>
                                        <p:tav tm="100000">
                                          <p:val>
                                            <p:strVal val="#ppt_x"/>
                                          </p:val>
                                        </p:tav>
                                      </p:tavLst>
                                    </p:anim>
                                    <p:anim calcmode="lin" valueType="num">
                                      <p:cBhvr>
                                        <p:cTn id="25" dur="1000" fill="hold"/>
                                        <p:tgtEl>
                                          <p:spTgt spid="1024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448052" y="2553463"/>
            <a:ext cx="4317213" cy="3946875"/>
            <a:chOff x="-2356512" y="2381533"/>
            <a:chExt cx="4462818" cy="4012442"/>
          </a:xfrm>
        </p:grpSpPr>
        <p:sp>
          <p:nvSpPr>
            <p:cNvPr id="12" name="Elipse 11"/>
            <p:cNvSpPr/>
            <p:nvPr/>
          </p:nvSpPr>
          <p:spPr>
            <a:xfrm>
              <a:off x="-2356512" y="2381533"/>
              <a:ext cx="4462818" cy="4012442"/>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13" name="Rectángulo 12"/>
            <p:cNvSpPr/>
            <p:nvPr/>
          </p:nvSpPr>
          <p:spPr>
            <a:xfrm>
              <a:off x="-1434720" y="4712857"/>
              <a:ext cx="2715904" cy="1296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950" b="1" dirty="0">
                  <a:solidFill>
                    <a:schemeClr val="tx1"/>
                  </a:solidFill>
                  <a:effectLst>
                    <a:outerShdw blurRad="38100" dist="38100" dir="2700000" algn="tl">
                      <a:srgbClr val="000000">
                        <a:alpha val="43137"/>
                      </a:srgbClr>
                    </a:outerShdw>
                  </a:effectLst>
                </a:rPr>
                <a:t>I S I</a:t>
              </a:r>
              <a:br>
                <a:rPr lang="es-MX" sz="4950" b="1" dirty="0">
                  <a:solidFill>
                    <a:schemeClr val="tx1"/>
                  </a:solidFill>
                  <a:effectLst>
                    <a:outerShdw blurRad="38100" dist="38100" dir="2700000" algn="tl">
                      <a:srgbClr val="000000">
                        <a:alpha val="43137"/>
                      </a:srgbClr>
                    </a:outerShdw>
                  </a:effectLst>
                </a:rPr>
              </a:br>
              <a:r>
                <a:rPr lang="es-MX" sz="4950" b="1" dirty="0" err="1">
                  <a:solidFill>
                    <a:schemeClr val="tx1"/>
                  </a:solidFill>
                  <a:effectLst>
                    <a:outerShdw blurRad="38100" dist="38100" dir="2700000" algn="tl">
                      <a:srgbClr val="000000">
                        <a:alpha val="43137"/>
                      </a:srgbClr>
                    </a:outerShdw>
                  </a:effectLst>
                </a:rPr>
                <a:t>WoS</a:t>
              </a:r>
              <a:endParaRPr lang="es-MX" sz="4950" b="1" dirty="0">
                <a:solidFill>
                  <a:schemeClr val="tx1"/>
                </a:solidFill>
                <a:effectLst>
                  <a:outerShdw blurRad="38100" dist="38100" dir="2700000" algn="tl">
                    <a:srgbClr val="000000">
                      <a:alpha val="43137"/>
                    </a:srgbClr>
                  </a:outerShdw>
                </a:effectLst>
              </a:endParaRPr>
            </a:p>
          </p:txBody>
        </p:sp>
      </p:grpSp>
      <p:grpSp>
        <p:nvGrpSpPr>
          <p:cNvPr id="6" name="Grupo 5"/>
          <p:cNvGrpSpPr/>
          <p:nvPr/>
        </p:nvGrpSpPr>
        <p:grpSpPr>
          <a:xfrm>
            <a:off x="7660532" y="2365434"/>
            <a:ext cx="4388528" cy="4283994"/>
            <a:chOff x="7456227" y="2708776"/>
            <a:chExt cx="4462818" cy="4114813"/>
          </a:xfrm>
        </p:grpSpPr>
        <p:sp>
          <p:nvSpPr>
            <p:cNvPr id="15" name="Elipse 14"/>
            <p:cNvSpPr/>
            <p:nvPr/>
          </p:nvSpPr>
          <p:spPr>
            <a:xfrm>
              <a:off x="7456227" y="2708776"/>
              <a:ext cx="4462818" cy="401244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5" name="CuadroTexto 4"/>
            <p:cNvSpPr txBox="1"/>
            <p:nvPr/>
          </p:nvSpPr>
          <p:spPr>
            <a:xfrm>
              <a:off x="9294017" y="6146481"/>
              <a:ext cx="1337480" cy="677108"/>
            </a:xfrm>
            <a:prstGeom prst="rect">
              <a:avLst/>
            </a:prstGeom>
            <a:noFill/>
          </p:spPr>
          <p:txBody>
            <a:bodyPr wrap="square" rtlCol="0">
              <a:spAutoFit/>
            </a:bodyPr>
            <a:lstStyle/>
            <a:p>
              <a:r>
                <a:rPr lang="es-MX" sz="2700" b="1" dirty="0">
                  <a:solidFill>
                    <a:schemeClr val="bg1"/>
                  </a:solidFill>
                </a:rPr>
                <a:t>2004</a:t>
              </a:r>
            </a:p>
          </p:txBody>
        </p:sp>
      </p:grpSp>
      <p:grpSp>
        <p:nvGrpSpPr>
          <p:cNvPr id="8" name="Grupo 7"/>
          <p:cNvGrpSpPr/>
          <p:nvPr/>
        </p:nvGrpSpPr>
        <p:grpSpPr>
          <a:xfrm>
            <a:off x="8844562" y="2832107"/>
            <a:ext cx="1248770" cy="1242459"/>
            <a:chOff x="5836142" y="402606"/>
            <a:chExt cx="1665027" cy="1656612"/>
          </a:xfrm>
        </p:grpSpPr>
        <p:sp>
          <p:nvSpPr>
            <p:cNvPr id="7" name="Elipse 6"/>
            <p:cNvSpPr/>
            <p:nvPr/>
          </p:nvSpPr>
          <p:spPr>
            <a:xfrm>
              <a:off x="5836142" y="402606"/>
              <a:ext cx="1665027" cy="165661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17" name="CuadroTexto 16"/>
            <p:cNvSpPr txBox="1"/>
            <p:nvPr/>
          </p:nvSpPr>
          <p:spPr>
            <a:xfrm>
              <a:off x="6270111" y="1033792"/>
              <a:ext cx="892256" cy="974625"/>
            </a:xfrm>
            <a:prstGeom prst="rect">
              <a:avLst/>
            </a:prstGeom>
            <a:solidFill>
              <a:srgbClr val="0070C0"/>
            </a:solidFill>
          </p:spPr>
          <p:txBody>
            <a:bodyPr wrap="square" rtlCol="0">
              <a:spAutoFit/>
            </a:bodyPr>
            <a:lstStyle/>
            <a:p>
              <a:r>
                <a:rPr lang="es-MX" sz="2800" b="1" dirty="0">
                  <a:solidFill>
                    <a:srgbClr val="FFC000"/>
                  </a:solidFill>
                </a:rPr>
                <a:t>SJR</a:t>
              </a:r>
            </a:p>
            <a:p>
              <a:endParaRPr lang="es-MX" sz="1350" dirty="0"/>
            </a:p>
          </p:txBody>
        </p:sp>
      </p:grpSp>
      <p:sp>
        <p:nvSpPr>
          <p:cNvPr id="9" name="CuadroTexto 8"/>
          <p:cNvSpPr txBox="1"/>
          <p:nvPr/>
        </p:nvSpPr>
        <p:spPr>
          <a:xfrm>
            <a:off x="9818807" y="3330504"/>
            <a:ext cx="1012172" cy="507831"/>
          </a:xfrm>
          <a:prstGeom prst="rect">
            <a:avLst/>
          </a:prstGeom>
          <a:noFill/>
        </p:spPr>
        <p:txBody>
          <a:bodyPr wrap="square" rtlCol="0">
            <a:spAutoFit/>
          </a:bodyPr>
          <a:lstStyle/>
          <a:p>
            <a:r>
              <a:rPr lang="es-MX" sz="2700" b="1" dirty="0">
                <a:solidFill>
                  <a:schemeClr val="bg1"/>
                </a:solidFill>
              </a:rPr>
              <a:t>2007</a:t>
            </a:r>
          </a:p>
        </p:txBody>
      </p:sp>
      <p:grpSp>
        <p:nvGrpSpPr>
          <p:cNvPr id="20" name="Grupo 19"/>
          <p:cNvGrpSpPr/>
          <p:nvPr/>
        </p:nvGrpSpPr>
        <p:grpSpPr>
          <a:xfrm>
            <a:off x="1938996" y="3038083"/>
            <a:ext cx="1272761" cy="1242459"/>
            <a:chOff x="4026479" y="1328604"/>
            <a:chExt cx="1697014" cy="1656612"/>
          </a:xfrm>
        </p:grpSpPr>
        <p:sp>
          <p:nvSpPr>
            <p:cNvPr id="18" name="Elipse 17"/>
            <p:cNvSpPr/>
            <p:nvPr/>
          </p:nvSpPr>
          <p:spPr>
            <a:xfrm>
              <a:off x="4026479" y="1328604"/>
              <a:ext cx="1697014" cy="165661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19" name="Rectángulo 18"/>
            <p:cNvSpPr/>
            <p:nvPr/>
          </p:nvSpPr>
          <p:spPr>
            <a:xfrm>
              <a:off x="4288396" y="1866017"/>
              <a:ext cx="1242514" cy="804341"/>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100" b="1" dirty="0" err="1">
                  <a:solidFill>
                    <a:schemeClr val="tx1"/>
                  </a:solidFill>
                </a:rPr>
                <a:t>Eigen</a:t>
              </a:r>
              <a:r>
                <a:rPr lang="es-MX" sz="2100" b="1" dirty="0">
                  <a:solidFill>
                    <a:schemeClr val="tx1"/>
                  </a:solidFill>
                </a:rPr>
                <a:t> Factor</a:t>
              </a:r>
            </a:p>
          </p:txBody>
        </p:sp>
      </p:grpSp>
      <p:sp>
        <p:nvSpPr>
          <p:cNvPr id="21" name="CuadroTexto 20"/>
          <p:cNvSpPr txBox="1"/>
          <p:nvPr/>
        </p:nvSpPr>
        <p:spPr>
          <a:xfrm>
            <a:off x="2174237" y="3968919"/>
            <a:ext cx="1106478" cy="507831"/>
          </a:xfrm>
          <a:prstGeom prst="rect">
            <a:avLst/>
          </a:prstGeom>
          <a:noFill/>
        </p:spPr>
        <p:txBody>
          <a:bodyPr wrap="square" rtlCol="0">
            <a:spAutoFit/>
          </a:bodyPr>
          <a:lstStyle/>
          <a:p>
            <a:r>
              <a:rPr lang="es-MX" sz="2700" b="1" dirty="0">
                <a:solidFill>
                  <a:schemeClr val="bg1"/>
                </a:solidFill>
              </a:rPr>
              <a:t>2007</a:t>
            </a:r>
          </a:p>
        </p:txBody>
      </p:sp>
      <p:grpSp>
        <p:nvGrpSpPr>
          <p:cNvPr id="27" name="Grupo 26"/>
          <p:cNvGrpSpPr/>
          <p:nvPr/>
        </p:nvGrpSpPr>
        <p:grpSpPr>
          <a:xfrm>
            <a:off x="9459969" y="2341041"/>
            <a:ext cx="1078175" cy="1045260"/>
            <a:chOff x="7222559" y="1157286"/>
            <a:chExt cx="1665027" cy="1658486"/>
          </a:xfrm>
        </p:grpSpPr>
        <p:sp>
          <p:nvSpPr>
            <p:cNvPr id="28" name="Elipse 27"/>
            <p:cNvSpPr/>
            <p:nvPr/>
          </p:nvSpPr>
          <p:spPr>
            <a:xfrm>
              <a:off x="7222559" y="1157286"/>
              <a:ext cx="1665027" cy="165848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29" name="CuadroTexto 28"/>
            <p:cNvSpPr txBox="1"/>
            <p:nvPr/>
          </p:nvSpPr>
          <p:spPr>
            <a:xfrm>
              <a:off x="7222559" y="1677740"/>
              <a:ext cx="1447370" cy="830179"/>
            </a:xfrm>
            <a:prstGeom prst="rect">
              <a:avLst/>
            </a:prstGeom>
            <a:solidFill>
              <a:srgbClr val="0070C0"/>
            </a:solidFill>
          </p:spPr>
          <p:txBody>
            <a:bodyPr wrap="square" rtlCol="0">
              <a:spAutoFit/>
            </a:bodyPr>
            <a:lstStyle/>
            <a:p>
              <a:r>
                <a:rPr lang="es-MX" sz="2800" b="1" dirty="0">
                  <a:solidFill>
                    <a:srgbClr val="FFC000"/>
                  </a:solidFill>
                </a:rPr>
                <a:t>IPP</a:t>
              </a:r>
              <a:endParaRPr lang="es-MX" sz="1400" dirty="0"/>
            </a:p>
          </p:txBody>
        </p:sp>
      </p:grpSp>
      <p:sp>
        <p:nvSpPr>
          <p:cNvPr id="30" name="CuadroTexto 29"/>
          <p:cNvSpPr txBox="1"/>
          <p:nvPr/>
        </p:nvSpPr>
        <p:spPr>
          <a:xfrm>
            <a:off x="10097240" y="2687414"/>
            <a:ext cx="986605" cy="507831"/>
          </a:xfrm>
          <a:prstGeom prst="rect">
            <a:avLst/>
          </a:prstGeom>
          <a:noFill/>
        </p:spPr>
        <p:txBody>
          <a:bodyPr wrap="square" rtlCol="0">
            <a:spAutoFit/>
          </a:bodyPr>
          <a:lstStyle/>
          <a:p>
            <a:r>
              <a:rPr lang="es-MX" sz="2700" b="1" dirty="0">
                <a:solidFill>
                  <a:schemeClr val="bg1"/>
                </a:solidFill>
              </a:rPr>
              <a:t>2014</a:t>
            </a:r>
          </a:p>
        </p:txBody>
      </p:sp>
      <p:grpSp>
        <p:nvGrpSpPr>
          <p:cNvPr id="31" name="Grupo 30"/>
          <p:cNvGrpSpPr/>
          <p:nvPr/>
        </p:nvGrpSpPr>
        <p:grpSpPr>
          <a:xfrm>
            <a:off x="8400730" y="3664635"/>
            <a:ext cx="1248770" cy="1242459"/>
            <a:chOff x="5811416" y="1687255"/>
            <a:chExt cx="1665027" cy="1656612"/>
          </a:xfrm>
        </p:grpSpPr>
        <p:sp>
          <p:nvSpPr>
            <p:cNvPr id="32" name="Elipse 31"/>
            <p:cNvSpPr/>
            <p:nvPr/>
          </p:nvSpPr>
          <p:spPr>
            <a:xfrm>
              <a:off x="5811416" y="1687255"/>
              <a:ext cx="1665027" cy="165661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33" name="CuadroTexto 32"/>
            <p:cNvSpPr txBox="1"/>
            <p:nvPr/>
          </p:nvSpPr>
          <p:spPr>
            <a:xfrm>
              <a:off x="6150093" y="2151835"/>
              <a:ext cx="1245359" cy="677108"/>
            </a:xfrm>
            <a:prstGeom prst="rect">
              <a:avLst/>
            </a:prstGeom>
            <a:solidFill>
              <a:srgbClr val="0070C0"/>
            </a:solidFill>
          </p:spPr>
          <p:txBody>
            <a:bodyPr wrap="square" rtlCol="0">
              <a:spAutoFit/>
            </a:bodyPr>
            <a:lstStyle/>
            <a:p>
              <a:r>
                <a:rPr lang="es-MX" sz="2700" b="1" dirty="0">
                  <a:solidFill>
                    <a:srgbClr val="FFC000"/>
                  </a:solidFill>
                </a:rPr>
                <a:t>SNIP</a:t>
              </a:r>
              <a:endParaRPr lang="es-MX" sz="1350" dirty="0"/>
            </a:p>
          </p:txBody>
        </p:sp>
      </p:grpSp>
      <p:grpSp>
        <p:nvGrpSpPr>
          <p:cNvPr id="36" name="Grupo 35"/>
          <p:cNvGrpSpPr/>
          <p:nvPr/>
        </p:nvGrpSpPr>
        <p:grpSpPr>
          <a:xfrm>
            <a:off x="8394693" y="4466040"/>
            <a:ext cx="1362437" cy="1051419"/>
            <a:chOff x="6070657" y="1894118"/>
            <a:chExt cx="2030316" cy="1656612"/>
          </a:xfrm>
        </p:grpSpPr>
        <p:sp>
          <p:nvSpPr>
            <p:cNvPr id="37" name="Elipse 36"/>
            <p:cNvSpPr/>
            <p:nvPr/>
          </p:nvSpPr>
          <p:spPr>
            <a:xfrm>
              <a:off x="6070657" y="1894118"/>
              <a:ext cx="1665027" cy="165661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38" name="CuadroTexto 37"/>
            <p:cNvSpPr txBox="1"/>
            <p:nvPr/>
          </p:nvSpPr>
          <p:spPr>
            <a:xfrm>
              <a:off x="6182914" y="2182309"/>
              <a:ext cx="1918059" cy="1115343"/>
            </a:xfrm>
            <a:prstGeom prst="rect">
              <a:avLst/>
            </a:prstGeom>
            <a:solidFill>
              <a:srgbClr val="0070C0"/>
            </a:solidFill>
          </p:spPr>
          <p:txBody>
            <a:bodyPr wrap="square" rtlCol="0">
              <a:spAutoFit/>
            </a:bodyPr>
            <a:lstStyle/>
            <a:p>
              <a:pPr algn="ctr"/>
              <a:r>
                <a:rPr lang="es-MX" sz="2000" b="1" dirty="0" err="1">
                  <a:solidFill>
                    <a:srgbClr val="FFC000"/>
                  </a:solidFill>
                </a:rPr>
                <a:t>Snowball</a:t>
              </a:r>
              <a:r>
                <a:rPr lang="es-MX" sz="2000" b="1" dirty="0">
                  <a:solidFill>
                    <a:srgbClr val="FFC000"/>
                  </a:solidFill>
                </a:rPr>
                <a:t> </a:t>
              </a:r>
              <a:r>
                <a:rPr lang="es-MX" sz="2000" b="1" dirty="0" err="1">
                  <a:solidFill>
                    <a:srgbClr val="FFC000"/>
                  </a:solidFill>
                </a:rPr>
                <a:t>metrics</a:t>
              </a:r>
              <a:endParaRPr lang="es-MX" dirty="0"/>
            </a:p>
          </p:txBody>
        </p:sp>
      </p:grpSp>
      <p:sp>
        <p:nvSpPr>
          <p:cNvPr id="40" name="CuadroTexto 39"/>
          <p:cNvSpPr txBox="1"/>
          <p:nvPr/>
        </p:nvSpPr>
        <p:spPr>
          <a:xfrm>
            <a:off x="9757129" y="4737835"/>
            <a:ext cx="1010831" cy="507831"/>
          </a:xfrm>
          <a:prstGeom prst="rect">
            <a:avLst/>
          </a:prstGeom>
          <a:noFill/>
        </p:spPr>
        <p:txBody>
          <a:bodyPr wrap="square" rtlCol="0">
            <a:spAutoFit/>
          </a:bodyPr>
          <a:lstStyle/>
          <a:p>
            <a:r>
              <a:rPr lang="es-MX" sz="2700" b="1" dirty="0">
                <a:solidFill>
                  <a:schemeClr val="bg1"/>
                </a:solidFill>
              </a:rPr>
              <a:t>2015</a:t>
            </a:r>
          </a:p>
        </p:txBody>
      </p:sp>
      <p:pic>
        <p:nvPicPr>
          <p:cNvPr id="2050" name="Picture 2" descr="http://library.cmu.ac.th/e-database/reference_database/InCit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5837" y="1538298"/>
            <a:ext cx="2275157" cy="9454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http://research.ucdavis.edu/wp-content/uploads/scival-log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5788" y="1395192"/>
            <a:ext cx="2256733" cy="817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File:Elsevier.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69160" y="-51614"/>
            <a:ext cx="1221383" cy="1342401"/>
          </a:xfrm>
          <a:prstGeom prst="rect">
            <a:avLst/>
          </a:prstGeom>
          <a:noFill/>
          <a:extLst>
            <a:ext uri="{909E8E84-426E-40DD-AFC4-6F175D3DCCD1}">
              <a14:hiddenFill xmlns:a14="http://schemas.microsoft.com/office/drawing/2010/main">
                <a:solidFill>
                  <a:srgbClr val="FFFFFF"/>
                </a:solidFill>
              </a14:hiddenFill>
            </a:ext>
          </a:extLst>
        </p:spPr>
      </p:pic>
      <p:pic>
        <p:nvPicPr>
          <p:cNvPr id="35" name="Imagen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8844" y="30193"/>
            <a:ext cx="2622150" cy="1379395"/>
          </a:xfrm>
          <a:prstGeom prst="rect">
            <a:avLst/>
          </a:prstGeom>
        </p:spPr>
      </p:pic>
      <p:grpSp>
        <p:nvGrpSpPr>
          <p:cNvPr id="41" name="Grupo 40"/>
          <p:cNvGrpSpPr/>
          <p:nvPr/>
        </p:nvGrpSpPr>
        <p:grpSpPr>
          <a:xfrm>
            <a:off x="10451199" y="3874619"/>
            <a:ext cx="1400302" cy="1242459"/>
            <a:chOff x="6033901" y="1894118"/>
            <a:chExt cx="1867070" cy="1656612"/>
          </a:xfrm>
        </p:grpSpPr>
        <p:sp>
          <p:nvSpPr>
            <p:cNvPr id="42" name="Elipse 41"/>
            <p:cNvSpPr/>
            <p:nvPr/>
          </p:nvSpPr>
          <p:spPr>
            <a:xfrm>
              <a:off x="6070657" y="1894118"/>
              <a:ext cx="1665027" cy="165661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350"/>
            </a:p>
          </p:txBody>
        </p:sp>
        <p:sp>
          <p:nvSpPr>
            <p:cNvPr id="43" name="CuadroTexto 42"/>
            <p:cNvSpPr txBox="1"/>
            <p:nvPr/>
          </p:nvSpPr>
          <p:spPr>
            <a:xfrm>
              <a:off x="6033901" y="2197145"/>
              <a:ext cx="1867070" cy="615553"/>
            </a:xfrm>
            <a:prstGeom prst="rect">
              <a:avLst/>
            </a:prstGeom>
            <a:solidFill>
              <a:srgbClr val="0070C0"/>
            </a:solidFill>
          </p:spPr>
          <p:txBody>
            <a:bodyPr wrap="square" rtlCol="0">
              <a:spAutoFit/>
            </a:bodyPr>
            <a:lstStyle/>
            <a:p>
              <a:pPr algn="ctr"/>
              <a:r>
                <a:rPr lang="es-MX" sz="2400" b="1" dirty="0" err="1">
                  <a:solidFill>
                    <a:srgbClr val="FFC000"/>
                  </a:solidFill>
                </a:rPr>
                <a:t>CiteScore</a:t>
              </a:r>
              <a:endParaRPr lang="es-MX" sz="1400" dirty="0"/>
            </a:p>
          </p:txBody>
        </p:sp>
      </p:grpSp>
      <p:sp>
        <p:nvSpPr>
          <p:cNvPr id="44" name="CuadroTexto 43"/>
          <p:cNvSpPr txBox="1"/>
          <p:nvPr/>
        </p:nvSpPr>
        <p:spPr>
          <a:xfrm>
            <a:off x="10757662" y="3660066"/>
            <a:ext cx="912957" cy="507831"/>
          </a:xfrm>
          <a:prstGeom prst="rect">
            <a:avLst/>
          </a:prstGeom>
          <a:noFill/>
        </p:spPr>
        <p:txBody>
          <a:bodyPr wrap="square" rtlCol="0">
            <a:spAutoFit/>
          </a:bodyPr>
          <a:lstStyle/>
          <a:p>
            <a:r>
              <a:rPr lang="es-MX" sz="2700" b="1" dirty="0">
                <a:solidFill>
                  <a:schemeClr val="bg1"/>
                </a:solidFill>
              </a:rPr>
              <a:t>2016</a:t>
            </a:r>
          </a:p>
        </p:txBody>
      </p:sp>
      <p:pic>
        <p:nvPicPr>
          <p:cNvPr id="16" name="Imagen 15">
            <a:extLst>
              <a:ext uri="{FF2B5EF4-FFF2-40B4-BE49-F238E27FC236}">
                <a16:creationId xmlns="" xmlns:a16="http://schemas.microsoft.com/office/drawing/2014/main" id="{A6DCA4DA-2FB8-4906-931E-EDFF36ECA01B}"/>
              </a:ext>
            </a:extLst>
          </p:cNvPr>
          <p:cNvPicPr>
            <a:picLocks noChangeAspect="1"/>
          </p:cNvPicPr>
          <p:nvPr/>
        </p:nvPicPr>
        <p:blipFill>
          <a:blip r:embed="rId6"/>
          <a:stretch>
            <a:fillRect/>
          </a:stretch>
        </p:blipFill>
        <p:spPr>
          <a:xfrm>
            <a:off x="8914035" y="5172358"/>
            <a:ext cx="2633700" cy="1383912"/>
          </a:xfrm>
          <a:prstGeom prst="rect">
            <a:avLst/>
          </a:prstGeom>
        </p:spPr>
      </p:pic>
      <p:pic>
        <p:nvPicPr>
          <p:cNvPr id="54" name="Picture 2" descr="Resultado de imagen para jcr impact factor">
            <a:extLst>
              <a:ext uri="{FF2B5EF4-FFF2-40B4-BE49-F238E27FC236}">
                <a16:creationId xmlns="" xmlns:a16="http://schemas.microsoft.com/office/drawing/2014/main" id="{152D508B-56BD-4FE4-90E2-3F650B6F75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4988" y="796521"/>
            <a:ext cx="1636295" cy="163629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Resultado de imagen para scimago journal rank">
            <a:extLst>
              <a:ext uri="{FF2B5EF4-FFF2-40B4-BE49-F238E27FC236}">
                <a16:creationId xmlns="" xmlns:a16="http://schemas.microsoft.com/office/drawing/2014/main" id="{E2D44694-1064-4EB2-8CDF-AAE23DEF13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7857" y="656783"/>
            <a:ext cx="2008682" cy="699987"/>
          </a:xfrm>
          <a:prstGeom prst="rect">
            <a:avLst/>
          </a:prstGeom>
          <a:noFill/>
          <a:extLst>
            <a:ext uri="{909E8E84-426E-40DD-AFC4-6F175D3DCCD1}">
              <a14:hiddenFill xmlns:a14="http://schemas.microsoft.com/office/drawing/2010/main">
                <a:solidFill>
                  <a:srgbClr val="FFFFFF"/>
                </a:solidFill>
              </a14:hiddenFill>
            </a:ext>
          </a:extLst>
        </p:spPr>
      </p:pic>
      <p:sp>
        <p:nvSpPr>
          <p:cNvPr id="56" name="Rectángulo 55">
            <a:extLst>
              <a:ext uri="{FF2B5EF4-FFF2-40B4-BE49-F238E27FC236}">
                <a16:creationId xmlns="" xmlns:a16="http://schemas.microsoft.com/office/drawing/2014/main" id="{C97CB7DC-FAFE-48EF-919C-05E730BF1913}"/>
              </a:ext>
            </a:extLst>
          </p:cNvPr>
          <p:cNvSpPr/>
          <p:nvPr/>
        </p:nvSpPr>
        <p:spPr>
          <a:xfrm>
            <a:off x="2146268" y="2689782"/>
            <a:ext cx="953513" cy="60325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100" b="1" dirty="0" err="1">
                <a:solidFill>
                  <a:schemeClr val="tx1"/>
                </a:solidFill>
              </a:rPr>
              <a:t>Impact</a:t>
            </a:r>
            <a:r>
              <a:rPr lang="es-MX" sz="2100" b="1" dirty="0">
                <a:solidFill>
                  <a:schemeClr val="tx1"/>
                </a:solidFill>
              </a:rPr>
              <a:t> Factor</a:t>
            </a:r>
          </a:p>
        </p:txBody>
      </p:sp>
      <p:sp>
        <p:nvSpPr>
          <p:cNvPr id="57" name="Rectángulo 56">
            <a:extLst>
              <a:ext uri="{FF2B5EF4-FFF2-40B4-BE49-F238E27FC236}">
                <a16:creationId xmlns="" xmlns:a16="http://schemas.microsoft.com/office/drawing/2014/main" id="{19DD7F7E-8ED8-4055-BAD8-B66FBFBC43DF}"/>
              </a:ext>
            </a:extLst>
          </p:cNvPr>
          <p:cNvSpPr/>
          <p:nvPr/>
        </p:nvSpPr>
        <p:spPr>
          <a:xfrm>
            <a:off x="2956862" y="3718597"/>
            <a:ext cx="1646437" cy="60325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100" b="1" dirty="0" err="1">
                <a:solidFill>
                  <a:schemeClr val="tx1"/>
                </a:solidFill>
              </a:rPr>
              <a:t>Immediacy</a:t>
            </a:r>
            <a:r>
              <a:rPr lang="es-MX" sz="2100" b="1" dirty="0">
                <a:solidFill>
                  <a:schemeClr val="tx1"/>
                </a:solidFill>
              </a:rPr>
              <a:t> </a:t>
            </a:r>
            <a:r>
              <a:rPr lang="es-MX" sz="2100" b="1" dirty="0" err="1">
                <a:solidFill>
                  <a:schemeClr val="tx1"/>
                </a:solidFill>
              </a:rPr>
              <a:t>Index</a:t>
            </a:r>
            <a:endParaRPr lang="es-MX" sz="2100" b="1" dirty="0">
              <a:solidFill>
                <a:schemeClr val="tx1"/>
              </a:solidFill>
            </a:endParaRPr>
          </a:p>
        </p:txBody>
      </p:sp>
      <p:sp>
        <p:nvSpPr>
          <p:cNvPr id="58" name="Rectángulo 57">
            <a:extLst>
              <a:ext uri="{FF2B5EF4-FFF2-40B4-BE49-F238E27FC236}">
                <a16:creationId xmlns="" xmlns:a16="http://schemas.microsoft.com/office/drawing/2014/main" id="{4E466D4C-5DCD-4867-A257-031A5282B4B8}"/>
              </a:ext>
            </a:extLst>
          </p:cNvPr>
          <p:cNvSpPr/>
          <p:nvPr/>
        </p:nvSpPr>
        <p:spPr>
          <a:xfrm>
            <a:off x="644162" y="3734457"/>
            <a:ext cx="1325046" cy="60325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100" b="1" dirty="0" err="1">
                <a:solidFill>
                  <a:schemeClr val="tx1"/>
                </a:solidFill>
              </a:rPr>
              <a:t>Article</a:t>
            </a:r>
            <a:r>
              <a:rPr lang="es-MX" sz="2100" b="1" dirty="0">
                <a:solidFill>
                  <a:schemeClr val="tx1"/>
                </a:solidFill>
              </a:rPr>
              <a:t> </a:t>
            </a:r>
            <a:r>
              <a:rPr lang="es-MX" sz="2100" b="1" dirty="0" err="1">
                <a:solidFill>
                  <a:schemeClr val="tx1"/>
                </a:solidFill>
              </a:rPr>
              <a:t>Influence</a:t>
            </a:r>
            <a:endParaRPr lang="es-MX" sz="2100" b="1" dirty="0">
              <a:solidFill>
                <a:schemeClr val="tx1"/>
              </a:solidFill>
            </a:endParaRPr>
          </a:p>
        </p:txBody>
      </p:sp>
      <p:sp>
        <p:nvSpPr>
          <p:cNvPr id="59" name="Rectángulo 58">
            <a:extLst>
              <a:ext uri="{FF2B5EF4-FFF2-40B4-BE49-F238E27FC236}">
                <a16:creationId xmlns="" xmlns:a16="http://schemas.microsoft.com/office/drawing/2014/main" id="{251CC6D0-C5CD-425E-A1DE-A53B06092C28}"/>
              </a:ext>
            </a:extLst>
          </p:cNvPr>
          <p:cNvSpPr/>
          <p:nvPr/>
        </p:nvSpPr>
        <p:spPr>
          <a:xfrm>
            <a:off x="3153049" y="4545063"/>
            <a:ext cx="1325046" cy="60325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100" b="1" dirty="0" err="1">
                <a:solidFill>
                  <a:schemeClr val="tx1"/>
                </a:solidFill>
              </a:rPr>
              <a:t>Half</a:t>
            </a:r>
            <a:r>
              <a:rPr lang="es-MX" sz="2100" b="1" dirty="0">
                <a:solidFill>
                  <a:schemeClr val="tx1"/>
                </a:solidFill>
              </a:rPr>
              <a:t> </a:t>
            </a:r>
            <a:r>
              <a:rPr lang="es-MX" sz="2100" b="1" dirty="0" err="1">
                <a:solidFill>
                  <a:schemeClr val="tx1"/>
                </a:solidFill>
              </a:rPr>
              <a:t>Life</a:t>
            </a:r>
            <a:endParaRPr lang="es-MX" sz="2100" b="1" dirty="0">
              <a:solidFill>
                <a:schemeClr val="tx1"/>
              </a:solidFill>
            </a:endParaRPr>
          </a:p>
        </p:txBody>
      </p:sp>
      <p:pic>
        <p:nvPicPr>
          <p:cNvPr id="3" name="Imagen 2">
            <a:extLst>
              <a:ext uri="{FF2B5EF4-FFF2-40B4-BE49-F238E27FC236}">
                <a16:creationId xmlns="" xmlns:a16="http://schemas.microsoft.com/office/drawing/2014/main" id="{D06CA04E-9E48-4C24-82DC-EDCCC076406A}"/>
              </a:ext>
            </a:extLst>
          </p:cNvPr>
          <p:cNvPicPr>
            <a:picLocks noChangeAspect="1"/>
          </p:cNvPicPr>
          <p:nvPr/>
        </p:nvPicPr>
        <p:blipFill>
          <a:blip r:embed="rId9"/>
          <a:stretch>
            <a:fillRect/>
          </a:stretch>
        </p:blipFill>
        <p:spPr>
          <a:xfrm>
            <a:off x="9314136" y="3973947"/>
            <a:ext cx="1097375" cy="725487"/>
          </a:xfrm>
          <a:prstGeom prst="rect">
            <a:avLst/>
          </a:prstGeom>
        </p:spPr>
      </p:pic>
      <p:pic>
        <p:nvPicPr>
          <p:cNvPr id="4" name="Imagen 3">
            <a:extLst>
              <a:ext uri="{FF2B5EF4-FFF2-40B4-BE49-F238E27FC236}">
                <a16:creationId xmlns="" xmlns:a16="http://schemas.microsoft.com/office/drawing/2014/main" id="{0E8B9390-F0D1-4855-8F1A-DF0A600A2D12}"/>
              </a:ext>
            </a:extLst>
          </p:cNvPr>
          <p:cNvPicPr>
            <a:picLocks noChangeAspect="1"/>
          </p:cNvPicPr>
          <p:nvPr/>
        </p:nvPicPr>
        <p:blipFill>
          <a:blip r:embed="rId10"/>
          <a:stretch>
            <a:fillRect/>
          </a:stretch>
        </p:blipFill>
        <p:spPr>
          <a:xfrm>
            <a:off x="5499267" y="2359398"/>
            <a:ext cx="1353429" cy="4183450"/>
          </a:xfrm>
          <a:prstGeom prst="rect">
            <a:avLst/>
          </a:prstGeom>
        </p:spPr>
      </p:pic>
      <p:pic>
        <p:nvPicPr>
          <p:cNvPr id="10" name="Imagen 9">
            <a:extLst>
              <a:ext uri="{FF2B5EF4-FFF2-40B4-BE49-F238E27FC236}">
                <a16:creationId xmlns="" xmlns:a16="http://schemas.microsoft.com/office/drawing/2014/main" id="{747A3FB0-20EA-4F72-B010-7AB0707A8A06}"/>
              </a:ext>
            </a:extLst>
          </p:cNvPr>
          <p:cNvPicPr>
            <a:picLocks noChangeAspect="1"/>
          </p:cNvPicPr>
          <p:nvPr/>
        </p:nvPicPr>
        <p:blipFill>
          <a:blip r:embed="rId11"/>
          <a:stretch>
            <a:fillRect/>
          </a:stretch>
        </p:blipFill>
        <p:spPr>
          <a:xfrm>
            <a:off x="4411075" y="2656026"/>
            <a:ext cx="4261473" cy="3133616"/>
          </a:xfrm>
          <a:prstGeom prst="rect">
            <a:avLst/>
          </a:prstGeom>
        </p:spPr>
      </p:pic>
      <p:pic>
        <p:nvPicPr>
          <p:cNvPr id="14" name="Imagen 13">
            <a:extLst>
              <a:ext uri="{FF2B5EF4-FFF2-40B4-BE49-F238E27FC236}">
                <a16:creationId xmlns="" xmlns:a16="http://schemas.microsoft.com/office/drawing/2014/main" id="{245A13FE-2EA3-49E7-9C95-EB973DF03D52}"/>
              </a:ext>
            </a:extLst>
          </p:cNvPr>
          <p:cNvPicPr>
            <a:picLocks noChangeAspect="1"/>
          </p:cNvPicPr>
          <p:nvPr/>
        </p:nvPicPr>
        <p:blipFill rotWithShape="1">
          <a:blip r:embed="rId12"/>
          <a:srcRect l="19793" t="62417" r="57626" b="29328"/>
          <a:stretch/>
        </p:blipFill>
        <p:spPr>
          <a:xfrm>
            <a:off x="5957857" y="1505084"/>
            <a:ext cx="2753161" cy="566149"/>
          </a:xfrm>
          <a:prstGeom prst="rect">
            <a:avLst/>
          </a:prstGeom>
        </p:spPr>
      </p:pic>
    </p:spTree>
    <p:extLst>
      <p:ext uri="{BB962C8B-B14F-4D97-AF65-F5344CB8AC3E}">
        <p14:creationId xmlns:p14="http://schemas.microsoft.com/office/powerpoint/2010/main" val="281927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par>
                                <p:cTn id="22" presetID="53" presetClass="entr" presetSubtype="16"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par>
                                <p:cTn id="27" presetID="53" presetClass="entr" presetSubtype="16"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p:cTn id="34" dur="500" fill="hold"/>
                                        <p:tgtEl>
                                          <p:spTgt spid="40"/>
                                        </p:tgtEl>
                                        <p:attrNameLst>
                                          <p:attrName>ppt_w</p:attrName>
                                        </p:attrNameLst>
                                      </p:cBhvr>
                                      <p:tavLst>
                                        <p:tav tm="0">
                                          <p:val>
                                            <p:fltVal val="0"/>
                                          </p:val>
                                        </p:tav>
                                        <p:tav tm="100000">
                                          <p:val>
                                            <p:strVal val="#ppt_w"/>
                                          </p:val>
                                        </p:tav>
                                      </p:tavLst>
                                    </p:anim>
                                    <p:anim calcmode="lin" valueType="num">
                                      <p:cBhvr>
                                        <p:cTn id="35" dur="500" fill="hold"/>
                                        <p:tgtEl>
                                          <p:spTgt spid="40"/>
                                        </p:tgtEl>
                                        <p:attrNameLst>
                                          <p:attrName>ppt_h</p:attrName>
                                        </p:attrNameLst>
                                      </p:cBhvr>
                                      <p:tavLst>
                                        <p:tav tm="0">
                                          <p:val>
                                            <p:fltVal val="0"/>
                                          </p:val>
                                        </p:tav>
                                        <p:tav tm="100000">
                                          <p:val>
                                            <p:strVal val="#ppt_h"/>
                                          </p:val>
                                        </p:tav>
                                      </p:tavLst>
                                    </p:anim>
                                    <p:animEffect transition="in" filter="fade">
                                      <p:cBhvr>
                                        <p:cTn id="36" dur="500"/>
                                        <p:tgtEl>
                                          <p:spTgt spid="40"/>
                                        </p:tgtEl>
                                      </p:cBhvr>
                                    </p:animEffect>
                                  </p:childTnLst>
                                </p:cTn>
                              </p:par>
                              <p:par>
                                <p:cTn id="37" presetID="53" presetClass="entr" presetSubtype="16"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fltVal val="0"/>
                                          </p:val>
                                        </p:tav>
                                        <p:tav tm="100000">
                                          <p:val>
                                            <p:strVal val="#ppt_w"/>
                                          </p:val>
                                        </p:tav>
                                      </p:tavLst>
                                    </p:anim>
                                    <p:anim calcmode="lin" valueType="num">
                                      <p:cBhvr>
                                        <p:cTn id="40" dur="500" fill="hold"/>
                                        <p:tgtEl>
                                          <p:spTgt spid="41"/>
                                        </p:tgtEl>
                                        <p:attrNameLst>
                                          <p:attrName>ppt_h</p:attrName>
                                        </p:attrNameLst>
                                      </p:cBhvr>
                                      <p:tavLst>
                                        <p:tav tm="0">
                                          <p:val>
                                            <p:fltVal val="0"/>
                                          </p:val>
                                        </p:tav>
                                        <p:tav tm="100000">
                                          <p:val>
                                            <p:strVal val="#ppt_h"/>
                                          </p:val>
                                        </p:tav>
                                      </p:tavLst>
                                    </p:anim>
                                    <p:animEffect transition="in" filter="fade">
                                      <p:cBhvr>
                                        <p:cTn id="41" dur="500"/>
                                        <p:tgtEl>
                                          <p:spTgt spid="41"/>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p:cTn id="44" dur="500" fill="hold"/>
                                        <p:tgtEl>
                                          <p:spTgt spid="44"/>
                                        </p:tgtEl>
                                        <p:attrNameLst>
                                          <p:attrName>ppt_w</p:attrName>
                                        </p:attrNameLst>
                                      </p:cBhvr>
                                      <p:tavLst>
                                        <p:tav tm="0">
                                          <p:val>
                                            <p:fltVal val="0"/>
                                          </p:val>
                                        </p:tav>
                                        <p:tav tm="100000">
                                          <p:val>
                                            <p:strVal val="#ppt_w"/>
                                          </p:val>
                                        </p:tav>
                                      </p:tavLst>
                                    </p:anim>
                                    <p:anim calcmode="lin" valueType="num">
                                      <p:cBhvr>
                                        <p:cTn id="45" dur="500" fill="hold"/>
                                        <p:tgtEl>
                                          <p:spTgt spid="44"/>
                                        </p:tgtEl>
                                        <p:attrNameLst>
                                          <p:attrName>ppt_h</p:attrName>
                                        </p:attrNameLst>
                                      </p:cBhvr>
                                      <p:tavLst>
                                        <p:tav tm="0">
                                          <p:val>
                                            <p:fltVal val="0"/>
                                          </p:val>
                                        </p:tav>
                                        <p:tav tm="100000">
                                          <p:val>
                                            <p:strVal val="#ppt_h"/>
                                          </p:val>
                                        </p:tav>
                                      </p:tavLst>
                                    </p:anim>
                                    <p:animEffect transition="in" filter="fade">
                                      <p:cBhvr>
                                        <p:cTn id="46" dur="500"/>
                                        <p:tgtEl>
                                          <p:spTgt spid="44"/>
                                        </p:tgtEl>
                                      </p:cBhvr>
                                    </p:animEffect>
                                  </p:childTnLst>
                                </p:cTn>
                              </p:par>
                              <p:par>
                                <p:cTn id="47" presetID="53" presetClass="entr" presetSubtype="16"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p:cTn id="49" dur="500" fill="hold"/>
                                        <p:tgtEl>
                                          <p:spTgt spid="36"/>
                                        </p:tgtEl>
                                        <p:attrNameLst>
                                          <p:attrName>ppt_w</p:attrName>
                                        </p:attrNameLst>
                                      </p:cBhvr>
                                      <p:tavLst>
                                        <p:tav tm="0">
                                          <p:val>
                                            <p:fltVal val="0"/>
                                          </p:val>
                                        </p:tav>
                                        <p:tav tm="100000">
                                          <p:val>
                                            <p:strVal val="#ppt_w"/>
                                          </p:val>
                                        </p:tav>
                                      </p:tavLst>
                                    </p:anim>
                                    <p:anim calcmode="lin" valueType="num">
                                      <p:cBhvr>
                                        <p:cTn id="50" dur="500" fill="hold"/>
                                        <p:tgtEl>
                                          <p:spTgt spid="36"/>
                                        </p:tgtEl>
                                        <p:attrNameLst>
                                          <p:attrName>ppt_h</p:attrName>
                                        </p:attrNameLst>
                                      </p:cBhvr>
                                      <p:tavLst>
                                        <p:tav tm="0">
                                          <p:val>
                                            <p:fltVal val="0"/>
                                          </p:val>
                                        </p:tav>
                                        <p:tav tm="100000">
                                          <p:val>
                                            <p:strVal val="#ppt_h"/>
                                          </p:val>
                                        </p:tav>
                                      </p:tavLst>
                                    </p:anim>
                                    <p:animEffect transition="in" filter="fade">
                                      <p:cBhvr>
                                        <p:cTn id="51" dur="500"/>
                                        <p:tgtEl>
                                          <p:spTgt spid="36"/>
                                        </p:tgtEl>
                                      </p:cBhvr>
                                    </p:animEffect>
                                  </p:childTnLst>
                                </p:cTn>
                              </p:par>
                              <p:par>
                                <p:cTn id="52" presetID="53" presetClass="entr" presetSubtype="16"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anim calcmode="lin" valueType="num">
                                      <p:cBhvr>
                                        <p:cTn id="59" dur="500" fill="hold"/>
                                        <p:tgtEl>
                                          <p:spTgt spid="59"/>
                                        </p:tgtEl>
                                        <p:attrNameLst>
                                          <p:attrName>ppt_w</p:attrName>
                                        </p:attrNameLst>
                                      </p:cBhvr>
                                      <p:tavLst>
                                        <p:tav tm="0">
                                          <p:val>
                                            <p:fltVal val="0"/>
                                          </p:val>
                                        </p:tav>
                                        <p:tav tm="100000">
                                          <p:val>
                                            <p:strVal val="#ppt_w"/>
                                          </p:val>
                                        </p:tav>
                                      </p:tavLst>
                                    </p:anim>
                                    <p:anim calcmode="lin" valueType="num">
                                      <p:cBhvr>
                                        <p:cTn id="60" dur="500" fill="hold"/>
                                        <p:tgtEl>
                                          <p:spTgt spid="59"/>
                                        </p:tgtEl>
                                        <p:attrNameLst>
                                          <p:attrName>ppt_h</p:attrName>
                                        </p:attrNameLst>
                                      </p:cBhvr>
                                      <p:tavLst>
                                        <p:tav tm="0">
                                          <p:val>
                                            <p:fltVal val="0"/>
                                          </p:val>
                                        </p:tav>
                                        <p:tav tm="100000">
                                          <p:val>
                                            <p:strVal val="#ppt_h"/>
                                          </p:val>
                                        </p:tav>
                                      </p:tavLst>
                                    </p:anim>
                                    <p:animEffect transition="in" filter="fade">
                                      <p:cBhvr>
                                        <p:cTn id="61" dur="500"/>
                                        <p:tgtEl>
                                          <p:spTgt spid="59"/>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57"/>
                                        </p:tgtEl>
                                        <p:attrNameLst>
                                          <p:attrName>style.visibility</p:attrName>
                                        </p:attrNameLst>
                                      </p:cBhvr>
                                      <p:to>
                                        <p:strVal val="visible"/>
                                      </p:to>
                                    </p:set>
                                    <p:anim calcmode="lin" valueType="num">
                                      <p:cBhvr>
                                        <p:cTn id="64" dur="500" fill="hold"/>
                                        <p:tgtEl>
                                          <p:spTgt spid="57"/>
                                        </p:tgtEl>
                                        <p:attrNameLst>
                                          <p:attrName>ppt_w</p:attrName>
                                        </p:attrNameLst>
                                      </p:cBhvr>
                                      <p:tavLst>
                                        <p:tav tm="0">
                                          <p:val>
                                            <p:fltVal val="0"/>
                                          </p:val>
                                        </p:tav>
                                        <p:tav tm="100000">
                                          <p:val>
                                            <p:strVal val="#ppt_w"/>
                                          </p:val>
                                        </p:tav>
                                      </p:tavLst>
                                    </p:anim>
                                    <p:anim calcmode="lin" valueType="num">
                                      <p:cBhvr>
                                        <p:cTn id="65" dur="500" fill="hold"/>
                                        <p:tgtEl>
                                          <p:spTgt spid="57"/>
                                        </p:tgtEl>
                                        <p:attrNameLst>
                                          <p:attrName>ppt_h</p:attrName>
                                        </p:attrNameLst>
                                      </p:cBhvr>
                                      <p:tavLst>
                                        <p:tav tm="0">
                                          <p:val>
                                            <p:fltVal val="0"/>
                                          </p:val>
                                        </p:tav>
                                        <p:tav tm="100000">
                                          <p:val>
                                            <p:strVal val="#ppt_h"/>
                                          </p:val>
                                        </p:tav>
                                      </p:tavLst>
                                    </p:anim>
                                    <p:animEffect transition="in" filter="fade">
                                      <p:cBhvr>
                                        <p:cTn id="66" dur="500"/>
                                        <p:tgtEl>
                                          <p:spTgt spid="57"/>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58"/>
                                        </p:tgtEl>
                                        <p:attrNameLst>
                                          <p:attrName>style.visibility</p:attrName>
                                        </p:attrNameLst>
                                      </p:cBhvr>
                                      <p:to>
                                        <p:strVal val="visible"/>
                                      </p:to>
                                    </p:set>
                                    <p:anim calcmode="lin" valueType="num">
                                      <p:cBhvr>
                                        <p:cTn id="69" dur="500" fill="hold"/>
                                        <p:tgtEl>
                                          <p:spTgt spid="58"/>
                                        </p:tgtEl>
                                        <p:attrNameLst>
                                          <p:attrName>ppt_w</p:attrName>
                                        </p:attrNameLst>
                                      </p:cBhvr>
                                      <p:tavLst>
                                        <p:tav tm="0">
                                          <p:val>
                                            <p:fltVal val="0"/>
                                          </p:val>
                                        </p:tav>
                                        <p:tav tm="100000">
                                          <p:val>
                                            <p:strVal val="#ppt_w"/>
                                          </p:val>
                                        </p:tav>
                                      </p:tavLst>
                                    </p:anim>
                                    <p:anim calcmode="lin" valueType="num">
                                      <p:cBhvr>
                                        <p:cTn id="70" dur="500" fill="hold"/>
                                        <p:tgtEl>
                                          <p:spTgt spid="58"/>
                                        </p:tgtEl>
                                        <p:attrNameLst>
                                          <p:attrName>ppt_h</p:attrName>
                                        </p:attrNameLst>
                                      </p:cBhvr>
                                      <p:tavLst>
                                        <p:tav tm="0">
                                          <p:val>
                                            <p:fltVal val="0"/>
                                          </p:val>
                                        </p:tav>
                                        <p:tav tm="100000">
                                          <p:val>
                                            <p:strVal val="#ppt_h"/>
                                          </p:val>
                                        </p:tav>
                                      </p:tavLst>
                                    </p:anim>
                                    <p:animEffect transition="in" filter="fade">
                                      <p:cBhvr>
                                        <p:cTn id="71" dur="500"/>
                                        <p:tgtEl>
                                          <p:spTgt spid="58"/>
                                        </p:tgtEl>
                                      </p:cBhvr>
                                    </p:animEffect>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1000"/>
                                        <p:tgtEl>
                                          <p:spTgt spid="54"/>
                                        </p:tgtEl>
                                      </p:cBhvr>
                                    </p:animEffect>
                                    <p:anim calcmode="lin" valueType="num">
                                      <p:cBhvr>
                                        <p:cTn id="77" dur="1000" fill="hold"/>
                                        <p:tgtEl>
                                          <p:spTgt spid="54"/>
                                        </p:tgtEl>
                                        <p:attrNameLst>
                                          <p:attrName>ppt_x</p:attrName>
                                        </p:attrNameLst>
                                      </p:cBhvr>
                                      <p:tavLst>
                                        <p:tav tm="0">
                                          <p:val>
                                            <p:strVal val="#ppt_x"/>
                                          </p:val>
                                        </p:tav>
                                        <p:tav tm="100000">
                                          <p:val>
                                            <p:strVal val="#ppt_x"/>
                                          </p:val>
                                        </p:tav>
                                      </p:tavLst>
                                    </p:anim>
                                    <p:anim calcmode="lin" valueType="num">
                                      <p:cBhvr>
                                        <p:cTn id="78" dur="1000" fill="hold"/>
                                        <p:tgtEl>
                                          <p:spTgt spid="54"/>
                                        </p:tgtEl>
                                        <p:attrNameLst>
                                          <p:attrName>ppt_y</p:attrName>
                                        </p:attrNameLst>
                                      </p:cBhvr>
                                      <p:tavLst>
                                        <p:tav tm="0">
                                          <p:val>
                                            <p:strVal val="#ppt_y-.1"/>
                                          </p:val>
                                        </p:tav>
                                        <p:tav tm="100000">
                                          <p:val>
                                            <p:strVal val="#ppt_y"/>
                                          </p:val>
                                        </p:tav>
                                      </p:tavLst>
                                    </p:anim>
                                  </p:childTnLst>
                                </p:cTn>
                              </p:par>
                              <p:par>
                                <p:cTn id="79" presetID="47" presetClass="entr" presetSubtype="0" fill="hold" nodeType="withEffect">
                                  <p:stCondLst>
                                    <p:cond delay="0"/>
                                  </p:stCondLst>
                                  <p:childTnLst>
                                    <p:set>
                                      <p:cBhvr>
                                        <p:cTn id="80" dur="1" fill="hold">
                                          <p:stCondLst>
                                            <p:cond delay="0"/>
                                          </p:stCondLst>
                                        </p:cTn>
                                        <p:tgtEl>
                                          <p:spTgt spid="55"/>
                                        </p:tgtEl>
                                        <p:attrNameLst>
                                          <p:attrName>style.visibility</p:attrName>
                                        </p:attrNameLst>
                                      </p:cBhvr>
                                      <p:to>
                                        <p:strVal val="visible"/>
                                      </p:to>
                                    </p:set>
                                    <p:animEffect transition="in" filter="fade">
                                      <p:cBhvr>
                                        <p:cTn id="81" dur="1000"/>
                                        <p:tgtEl>
                                          <p:spTgt spid="55"/>
                                        </p:tgtEl>
                                      </p:cBhvr>
                                    </p:animEffect>
                                    <p:anim calcmode="lin" valueType="num">
                                      <p:cBhvr>
                                        <p:cTn id="82" dur="1000" fill="hold"/>
                                        <p:tgtEl>
                                          <p:spTgt spid="55"/>
                                        </p:tgtEl>
                                        <p:attrNameLst>
                                          <p:attrName>ppt_x</p:attrName>
                                        </p:attrNameLst>
                                      </p:cBhvr>
                                      <p:tavLst>
                                        <p:tav tm="0">
                                          <p:val>
                                            <p:strVal val="#ppt_x"/>
                                          </p:val>
                                        </p:tav>
                                        <p:tav tm="100000">
                                          <p:val>
                                            <p:strVal val="#ppt_x"/>
                                          </p:val>
                                        </p:tav>
                                      </p:tavLst>
                                    </p:anim>
                                    <p:anim calcmode="lin" valueType="num">
                                      <p:cBhvr>
                                        <p:cTn id="83" dur="1000" fill="hold"/>
                                        <p:tgtEl>
                                          <p:spTgt spid="55"/>
                                        </p:tgtEl>
                                        <p:attrNameLst>
                                          <p:attrName>ppt_y</p:attrName>
                                        </p:attrNameLst>
                                      </p:cBhvr>
                                      <p:tavLst>
                                        <p:tav tm="0">
                                          <p:val>
                                            <p:strVal val="#ppt_y-.1"/>
                                          </p:val>
                                        </p:tav>
                                        <p:tav tm="100000">
                                          <p:val>
                                            <p:strVal val="#ppt_y"/>
                                          </p:val>
                                        </p:tav>
                                      </p:tavLst>
                                    </p:anim>
                                  </p:childTnLst>
                                </p:cTn>
                              </p:par>
                              <p:par>
                                <p:cTn id="84" presetID="47" presetClass="entr" presetSubtype="0" fill="hold"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1000"/>
                                        <p:tgtEl>
                                          <p:spTgt spid="14"/>
                                        </p:tgtEl>
                                      </p:cBhvr>
                                    </p:animEffect>
                                    <p:anim calcmode="lin" valueType="num">
                                      <p:cBhvr>
                                        <p:cTn id="87" dur="1000" fill="hold"/>
                                        <p:tgtEl>
                                          <p:spTgt spid="14"/>
                                        </p:tgtEl>
                                        <p:attrNameLst>
                                          <p:attrName>ppt_x</p:attrName>
                                        </p:attrNameLst>
                                      </p:cBhvr>
                                      <p:tavLst>
                                        <p:tav tm="0">
                                          <p:val>
                                            <p:strVal val="#ppt_x"/>
                                          </p:val>
                                        </p:tav>
                                        <p:tav tm="100000">
                                          <p:val>
                                            <p:strVal val="#ppt_x"/>
                                          </p:val>
                                        </p:tav>
                                      </p:tavLst>
                                    </p:anim>
                                    <p:anim calcmode="lin" valueType="num">
                                      <p:cBhvr>
                                        <p:cTn id="88" dur="1000" fill="hold"/>
                                        <p:tgtEl>
                                          <p:spTgt spid="14"/>
                                        </p:tgtEl>
                                        <p:attrNameLst>
                                          <p:attrName>ppt_y</p:attrName>
                                        </p:attrNameLst>
                                      </p:cBhvr>
                                      <p:tavLst>
                                        <p:tav tm="0">
                                          <p:val>
                                            <p:strVal val="#ppt_y-.1"/>
                                          </p:val>
                                        </p:tav>
                                        <p:tav tm="100000">
                                          <p:val>
                                            <p:strVal val="#ppt_y"/>
                                          </p:val>
                                        </p:tav>
                                      </p:tavLst>
                                    </p:anim>
                                  </p:childTnLst>
                                </p:cTn>
                              </p:par>
                              <p:par>
                                <p:cTn id="89" presetID="47" presetClass="entr" presetSubtype="0" fill="hold" nodeType="withEffect">
                                  <p:stCondLst>
                                    <p:cond delay="0"/>
                                  </p:stCondLst>
                                  <p:childTnLst>
                                    <p:set>
                                      <p:cBhvr>
                                        <p:cTn id="90" dur="1" fill="hold">
                                          <p:stCondLst>
                                            <p:cond delay="0"/>
                                          </p:stCondLst>
                                        </p:cTn>
                                        <p:tgtEl>
                                          <p:spTgt spid="10"/>
                                        </p:tgtEl>
                                        <p:attrNameLst>
                                          <p:attrName>style.visibility</p:attrName>
                                        </p:attrNameLst>
                                      </p:cBhvr>
                                      <p:to>
                                        <p:strVal val="visible"/>
                                      </p:to>
                                    </p:set>
                                    <p:animEffect transition="in" filter="fade">
                                      <p:cBhvr>
                                        <p:cTn id="91" dur="1000"/>
                                        <p:tgtEl>
                                          <p:spTgt spid="10"/>
                                        </p:tgtEl>
                                      </p:cBhvr>
                                    </p:animEffect>
                                    <p:anim calcmode="lin" valueType="num">
                                      <p:cBhvr>
                                        <p:cTn id="92" dur="1000" fill="hold"/>
                                        <p:tgtEl>
                                          <p:spTgt spid="10"/>
                                        </p:tgtEl>
                                        <p:attrNameLst>
                                          <p:attrName>ppt_x</p:attrName>
                                        </p:attrNameLst>
                                      </p:cBhvr>
                                      <p:tavLst>
                                        <p:tav tm="0">
                                          <p:val>
                                            <p:strVal val="#ppt_x"/>
                                          </p:val>
                                        </p:tav>
                                        <p:tav tm="100000">
                                          <p:val>
                                            <p:strVal val="#ppt_x"/>
                                          </p:val>
                                        </p:tav>
                                      </p:tavLst>
                                    </p:anim>
                                    <p:anim calcmode="lin" valueType="num">
                                      <p:cBhvr>
                                        <p:cTn id="9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7" presetClass="entr" presetSubtype="0" fill="hold" nodeType="clickEffect">
                                  <p:stCondLst>
                                    <p:cond delay="0"/>
                                  </p:stCondLst>
                                  <p:childTnLst>
                                    <p:set>
                                      <p:cBhvr>
                                        <p:cTn id="97" dur="1" fill="hold">
                                          <p:stCondLst>
                                            <p:cond delay="0"/>
                                          </p:stCondLst>
                                        </p:cTn>
                                        <p:tgtEl>
                                          <p:spTgt spid="4"/>
                                        </p:tgtEl>
                                        <p:attrNameLst>
                                          <p:attrName>style.visibility</p:attrName>
                                        </p:attrNameLst>
                                      </p:cBhvr>
                                      <p:to>
                                        <p:strVal val="visible"/>
                                      </p:to>
                                    </p:set>
                                    <p:animEffect transition="in" filter="fade">
                                      <p:cBhvr>
                                        <p:cTn id="98" dur="1000"/>
                                        <p:tgtEl>
                                          <p:spTgt spid="4"/>
                                        </p:tgtEl>
                                      </p:cBhvr>
                                    </p:animEffect>
                                    <p:anim calcmode="lin" valueType="num">
                                      <p:cBhvr>
                                        <p:cTn id="99" dur="1000" fill="hold"/>
                                        <p:tgtEl>
                                          <p:spTgt spid="4"/>
                                        </p:tgtEl>
                                        <p:attrNameLst>
                                          <p:attrName>ppt_x</p:attrName>
                                        </p:attrNameLst>
                                      </p:cBhvr>
                                      <p:tavLst>
                                        <p:tav tm="0">
                                          <p:val>
                                            <p:strVal val="#ppt_x"/>
                                          </p:val>
                                        </p:tav>
                                        <p:tav tm="100000">
                                          <p:val>
                                            <p:strVal val="#ppt_x"/>
                                          </p:val>
                                        </p:tav>
                                      </p:tavLst>
                                    </p:anim>
                                    <p:anim calcmode="lin" valueType="num">
                                      <p:cBhvr>
                                        <p:cTn id="10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2050"/>
                                        </p:tgtEl>
                                        <p:attrNameLst>
                                          <p:attrName>style.visibility</p:attrName>
                                        </p:attrNameLst>
                                      </p:cBhvr>
                                      <p:to>
                                        <p:strVal val="visible"/>
                                      </p:to>
                                    </p:set>
                                    <p:animEffect transition="in" filter="fade">
                                      <p:cBhvr>
                                        <p:cTn id="105" dur="1000"/>
                                        <p:tgtEl>
                                          <p:spTgt spid="2050"/>
                                        </p:tgtEl>
                                      </p:cBhvr>
                                    </p:animEffect>
                                    <p:anim calcmode="lin" valueType="num">
                                      <p:cBhvr>
                                        <p:cTn id="106" dur="1000" fill="hold"/>
                                        <p:tgtEl>
                                          <p:spTgt spid="2050"/>
                                        </p:tgtEl>
                                        <p:attrNameLst>
                                          <p:attrName>ppt_x</p:attrName>
                                        </p:attrNameLst>
                                      </p:cBhvr>
                                      <p:tavLst>
                                        <p:tav tm="0">
                                          <p:val>
                                            <p:strVal val="#ppt_x"/>
                                          </p:val>
                                        </p:tav>
                                        <p:tav tm="100000">
                                          <p:val>
                                            <p:strVal val="#ppt_x"/>
                                          </p:val>
                                        </p:tav>
                                      </p:tavLst>
                                    </p:anim>
                                    <p:anim calcmode="lin" valueType="num">
                                      <p:cBhvr>
                                        <p:cTn id="107" dur="1000" fill="hold"/>
                                        <p:tgtEl>
                                          <p:spTgt spid="2050"/>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2052"/>
                                        </p:tgtEl>
                                        <p:attrNameLst>
                                          <p:attrName>style.visibility</p:attrName>
                                        </p:attrNameLst>
                                      </p:cBhvr>
                                      <p:to>
                                        <p:strVal val="visible"/>
                                      </p:to>
                                    </p:set>
                                    <p:animEffect transition="in" filter="fade">
                                      <p:cBhvr>
                                        <p:cTn id="110" dur="1000"/>
                                        <p:tgtEl>
                                          <p:spTgt spid="2052"/>
                                        </p:tgtEl>
                                      </p:cBhvr>
                                    </p:animEffect>
                                    <p:anim calcmode="lin" valueType="num">
                                      <p:cBhvr>
                                        <p:cTn id="111" dur="1000" fill="hold"/>
                                        <p:tgtEl>
                                          <p:spTgt spid="2052"/>
                                        </p:tgtEl>
                                        <p:attrNameLst>
                                          <p:attrName>ppt_x</p:attrName>
                                        </p:attrNameLst>
                                      </p:cBhvr>
                                      <p:tavLst>
                                        <p:tav tm="0">
                                          <p:val>
                                            <p:strVal val="#ppt_x"/>
                                          </p:val>
                                        </p:tav>
                                        <p:tav tm="100000">
                                          <p:val>
                                            <p:strVal val="#ppt_x"/>
                                          </p:val>
                                        </p:tav>
                                      </p:tavLst>
                                    </p:anim>
                                    <p:anim calcmode="lin" valueType="num">
                                      <p:cBhvr>
                                        <p:cTn id="112"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0" grpId="0"/>
      <p:bldP spid="40" grpId="0"/>
      <p:bldP spid="44" grpId="0"/>
      <p:bldP spid="57" grpId="0" animBg="1"/>
      <p:bldP spid="58" grpId="0" animBg="1"/>
      <p:bldP spid="5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1 CuadroTexto"/>
          <p:cNvSpPr txBox="1"/>
          <p:nvPr/>
        </p:nvSpPr>
        <p:spPr>
          <a:xfrm>
            <a:off x="3547775" y="3035424"/>
            <a:ext cx="6092383" cy="675186"/>
          </a:xfrm>
          <a:prstGeom prst="rect">
            <a:avLst/>
          </a:prstGeom>
          <a:noFill/>
          <a:ln>
            <a:noFill/>
          </a:ln>
        </p:spPr>
        <p:txBody>
          <a:bodyPr vert="horz" wrap="square" lIns="51435" tIns="25718" rIns="51435" bIns="25718" anchor="t" anchorCtr="1" compatLnSpc="1">
            <a:spAutoFit/>
          </a:bodyPr>
          <a:lstStyle/>
          <a:p>
            <a:pPr algn="ctr" defTabSz="514350">
              <a:defRPr sz="1800" b="0" i="0" u="none" strike="noStrike" kern="0" cap="none" spc="0" baseline="0">
                <a:solidFill>
                  <a:srgbClr val="000000"/>
                </a:solidFill>
                <a:uFillTx/>
              </a:defRPr>
            </a:pPr>
            <a:r>
              <a:rPr lang="es-MX" sz="4050" b="1">
                <a:solidFill>
                  <a:srgbClr val="7F7F7F"/>
                </a:solidFill>
                <a:effectLst>
                  <a:outerShdw dist="38096" dir="2700000">
                    <a:srgbClr val="000000"/>
                  </a:outerShdw>
                </a:effectLst>
                <a:latin typeface="Courier New" pitchFamily="49"/>
                <a:cs typeface="Courier New" pitchFamily="49"/>
              </a:rPr>
              <a:t>Ciencia periférica</a:t>
            </a:r>
          </a:p>
        </p:txBody>
      </p:sp>
      <p:sp>
        <p:nvSpPr>
          <p:cNvPr id="4" name="11 CuadroTexto"/>
          <p:cNvSpPr txBox="1"/>
          <p:nvPr/>
        </p:nvSpPr>
        <p:spPr>
          <a:xfrm>
            <a:off x="3133216" y="3935899"/>
            <a:ext cx="6781232" cy="1298433"/>
          </a:xfrm>
          <a:prstGeom prst="rect">
            <a:avLst/>
          </a:prstGeom>
          <a:noFill/>
          <a:ln>
            <a:noFill/>
          </a:ln>
        </p:spPr>
        <p:txBody>
          <a:bodyPr vert="horz" wrap="square" lIns="51435" tIns="25718" rIns="51435" bIns="25718" anchor="t" anchorCtr="1" compatLnSpc="1">
            <a:spAutoFit/>
          </a:bodyPr>
          <a:lstStyle/>
          <a:p>
            <a:pPr algn="ctr" defTabSz="514350">
              <a:defRPr sz="1800" b="0" i="0" u="none" strike="noStrike" kern="0" cap="none" spc="0" baseline="0">
                <a:solidFill>
                  <a:srgbClr val="000000"/>
                </a:solidFill>
                <a:uFillTx/>
              </a:defRPr>
            </a:pPr>
            <a:r>
              <a:rPr lang="es-MX" sz="4050" b="1">
                <a:solidFill>
                  <a:srgbClr val="7F7F7F"/>
                </a:solidFill>
                <a:effectLst>
                  <a:outerShdw dist="38096" dir="2700000">
                    <a:srgbClr val="000000"/>
                  </a:outerShdw>
                </a:effectLst>
                <a:latin typeface="Courier New" pitchFamily="49"/>
                <a:cs typeface="Courier New" pitchFamily="49"/>
              </a:rPr>
              <a:t>Revistas no </a:t>
            </a:r>
            <a:br>
              <a:rPr lang="es-MX" sz="4050" b="1">
                <a:solidFill>
                  <a:srgbClr val="7F7F7F"/>
                </a:solidFill>
                <a:effectLst>
                  <a:outerShdw dist="38096" dir="2700000">
                    <a:srgbClr val="000000"/>
                  </a:outerShdw>
                </a:effectLst>
                <a:latin typeface="Courier New" pitchFamily="49"/>
                <a:cs typeface="Courier New" pitchFamily="49"/>
              </a:rPr>
            </a:br>
            <a:r>
              <a:rPr lang="es-MX" sz="4050" b="1">
                <a:solidFill>
                  <a:srgbClr val="7F7F7F"/>
                </a:solidFill>
                <a:effectLst>
                  <a:outerShdw dist="38096" dir="2700000">
                    <a:srgbClr val="000000"/>
                  </a:outerShdw>
                </a:effectLst>
                <a:latin typeface="Courier New" pitchFamily="49"/>
                <a:cs typeface="Courier New" pitchFamily="49"/>
              </a:rPr>
              <a:t>ISI-Scopus</a:t>
            </a:r>
          </a:p>
        </p:txBody>
      </p:sp>
      <p:grpSp>
        <p:nvGrpSpPr>
          <p:cNvPr id="6" name="Grupo 2"/>
          <p:cNvGrpSpPr/>
          <p:nvPr/>
        </p:nvGrpSpPr>
        <p:grpSpPr>
          <a:xfrm>
            <a:off x="2697079" y="920417"/>
            <a:ext cx="7434436" cy="4999121"/>
            <a:chOff x="1531016" y="1899894"/>
            <a:chExt cx="11704429" cy="4956614"/>
          </a:xfrm>
        </p:grpSpPr>
        <p:pic>
          <p:nvPicPr>
            <p:cNvPr id="7" name="Picture 4"/>
            <p:cNvPicPr>
              <a:picLocks noChangeAspect="1"/>
            </p:cNvPicPr>
            <p:nvPr/>
          </p:nvPicPr>
          <p:blipFill>
            <a:blip r:embed="rId2" cstate="print"/>
            <a:srcRect/>
            <a:stretch>
              <a:fillRect/>
            </a:stretch>
          </p:blipFill>
          <p:spPr>
            <a:xfrm>
              <a:off x="1531016" y="1899894"/>
              <a:ext cx="10626187" cy="4956614"/>
            </a:xfrm>
            <a:prstGeom prst="rect">
              <a:avLst/>
            </a:prstGeom>
            <a:noFill/>
            <a:ln>
              <a:noFill/>
            </a:ln>
            <a:effectLst>
              <a:outerShdw dist="317497" dir="5400000" algn="tl">
                <a:srgbClr val="000000">
                  <a:alpha val="15000"/>
                </a:srgbClr>
              </a:outerShdw>
            </a:effectLst>
          </p:spPr>
        </p:pic>
        <p:sp>
          <p:nvSpPr>
            <p:cNvPr id="8" name="9 CuadroTexto"/>
            <p:cNvSpPr txBox="1"/>
            <p:nvPr/>
          </p:nvSpPr>
          <p:spPr>
            <a:xfrm>
              <a:off x="9083264" y="3991593"/>
              <a:ext cx="4152181" cy="188819"/>
            </a:xfrm>
            <a:prstGeom prst="rect">
              <a:avLst/>
            </a:prstGeom>
            <a:noFill/>
            <a:ln>
              <a:noFill/>
            </a:ln>
          </p:spPr>
          <p:txBody>
            <a:bodyPr vert="horz" wrap="square" lIns="51435" tIns="25718" rIns="51435" bIns="25718" anchor="t" anchorCtr="0" compatLnSpc="1">
              <a:spAutoFit/>
            </a:bodyPr>
            <a:lstStyle/>
            <a:p>
              <a:pPr defTabSz="514350">
                <a:defRPr sz="1800" b="0" i="0" u="none" strike="noStrike" kern="0" cap="none" spc="0" baseline="0">
                  <a:solidFill>
                    <a:srgbClr val="000000"/>
                  </a:solidFill>
                  <a:uFillTx/>
                </a:defRPr>
              </a:pPr>
              <a:r>
                <a:rPr lang="es-MX" sz="900" b="1" i="1">
                  <a:solidFill>
                    <a:srgbClr val="000000"/>
                  </a:solidFill>
                  <a:latin typeface="Calibri"/>
                </a:rPr>
                <a:t>Scientific American </a:t>
              </a:r>
              <a:r>
                <a:rPr lang="es-MX" sz="900" b="1">
                  <a:solidFill>
                    <a:srgbClr val="000000"/>
                  </a:solidFill>
                  <a:latin typeface="Calibri"/>
                </a:rPr>
                <a:t>August 1995</a:t>
              </a:r>
            </a:p>
          </p:txBody>
        </p:sp>
      </p:grpSp>
      <p:sp>
        <p:nvSpPr>
          <p:cNvPr id="9" name="10 CuadroTexto"/>
          <p:cNvSpPr txBox="1"/>
          <p:nvPr/>
        </p:nvSpPr>
        <p:spPr>
          <a:xfrm>
            <a:off x="3161045" y="4053165"/>
            <a:ext cx="5821625" cy="744436"/>
          </a:xfrm>
          <a:prstGeom prst="rect">
            <a:avLst/>
          </a:prstGeom>
          <a:solidFill>
            <a:srgbClr val="000000"/>
          </a:solidFill>
          <a:ln>
            <a:noFill/>
          </a:ln>
        </p:spPr>
        <p:txBody>
          <a:bodyPr vert="horz" wrap="square" lIns="51435" tIns="25718" rIns="51435" bIns="25718" anchor="t" anchorCtr="1" compatLnSpc="1">
            <a:spAutoFit/>
          </a:bodyPr>
          <a:lstStyle/>
          <a:p>
            <a:pPr algn="ctr" defTabSz="514350">
              <a:defRPr sz="1800" b="0" i="0" u="none" strike="noStrike" kern="0" cap="none" spc="0" baseline="0">
                <a:solidFill>
                  <a:srgbClr val="000000"/>
                </a:solidFill>
                <a:uFillTx/>
              </a:defRPr>
            </a:pPr>
            <a:r>
              <a:rPr lang="es-MX" sz="4500" b="1" dirty="0">
                <a:solidFill>
                  <a:srgbClr val="7F7F7F"/>
                </a:solidFill>
                <a:effectLst>
                  <a:outerShdw dist="38096" dir="2700000">
                    <a:srgbClr val="000000"/>
                  </a:outerShdw>
                </a:effectLst>
                <a:latin typeface="Courier New" pitchFamily="49"/>
                <a:cs typeface="Courier New" pitchFamily="49"/>
              </a:rPr>
              <a:t>Ciencia perdida</a:t>
            </a:r>
          </a:p>
        </p:txBody>
      </p:sp>
      <p:pic>
        <p:nvPicPr>
          <p:cNvPr id="10" name="Picture 4" descr="http://www.thepanamadigest.com/wp-content/uploads/2013/01/latin_america_flags.jpg"/>
          <p:cNvPicPr>
            <a:picLocks noChangeAspect="1"/>
          </p:cNvPicPr>
          <p:nvPr/>
        </p:nvPicPr>
        <p:blipFill>
          <a:blip r:embed="rId3" cstate="print"/>
          <a:srcRect/>
          <a:stretch>
            <a:fillRect/>
          </a:stretch>
        </p:blipFill>
        <p:spPr>
          <a:xfrm>
            <a:off x="606056" y="434031"/>
            <a:ext cx="1709871" cy="2391510"/>
          </a:xfrm>
          <a:prstGeom prst="rect">
            <a:avLst/>
          </a:prstGeom>
          <a:noFill/>
          <a:ln>
            <a:noFill/>
          </a:ln>
        </p:spPr>
      </p:pic>
    </p:spTree>
    <p:extLst>
      <p:ext uri="{BB962C8B-B14F-4D97-AF65-F5344CB8AC3E}">
        <p14:creationId xmlns:p14="http://schemas.microsoft.com/office/powerpoint/2010/main" val="2609303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 xmlns:a16="http://schemas.microsoft.com/office/drawing/2014/main" id="{F6031B0A-02DD-41E4-BC70-B839B5791976}"/>
              </a:ext>
            </a:extLst>
          </p:cNvPr>
          <p:cNvSpPr txBox="1"/>
          <p:nvPr/>
        </p:nvSpPr>
        <p:spPr>
          <a:xfrm>
            <a:off x="1341120" y="3261360"/>
            <a:ext cx="2377440" cy="1077218"/>
          </a:xfrm>
          <a:prstGeom prst="rect">
            <a:avLst/>
          </a:prstGeom>
          <a:noFill/>
        </p:spPr>
        <p:txBody>
          <a:bodyPr wrap="square" rtlCol="0">
            <a:spAutoFit/>
          </a:bodyPr>
          <a:lstStyle/>
          <a:p>
            <a:pPr algn="ctr"/>
            <a:r>
              <a:rPr lang="es-MX" sz="3200" dirty="0"/>
              <a:t>122 revistas</a:t>
            </a:r>
          </a:p>
          <a:p>
            <a:pPr algn="ctr"/>
            <a:r>
              <a:rPr lang="es-MX" sz="3200" dirty="0"/>
              <a:t>34%</a:t>
            </a:r>
          </a:p>
        </p:txBody>
      </p:sp>
      <p:sp>
        <p:nvSpPr>
          <p:cNvPr id="6" name="CuadroTexto 5">
            <a:extLst>
              <a:ext uri="{FF2B5EF4-FFF2-40B4-BE49-F238E27FC236}">
                <a16:creationId xmlns="" xmlns:a16="http://schemas.microsoft.com/office/drawing/2014/main" id="{EA082988-F878-4223-9491-24CC1BDD2C08}"/>
              </a:ext>
            </a:extLst>
          </p:cNvPr>
          <p:cNvSpPr txBox="1"/>
          <p:nvPr/>
        </p:nvSpPr>
        <p:spPr>
          <a:xfrm>
            <a:off x="4800600" y="3261360"/>
            <a:ext cx="2377440" cy="1077218"/>
          </a:xfrm>
          <a:prstGeom prst="rect">
            <a:avLst/>
          </a:prstGeom>
          <a:noFill/>
        </p:spPr>
        <p:txBody>
          <a:bodyPr wrap="square" rtlCol="0">
            <a:spAutoFit/>
          </a:bodyPr>
          <a:lstStyle/>
          <a:p>
            <a:pPr algn="ctr"/>
            <a:r>
              <a:rPr lang="es-MX" sz="3200" dirty="0"/>
              <a:t>115 revistas</a:t>
            </a:r>
          </a:p>
          <a:p>
            <a:pPr algn="ctr"/>
            <a:r>
              <a:rPr lang="es-MX" sz="3200" dirty="0"/>
              <a:t>32%</a:t>
            </a:r>
          </a:p>
        </p:txBody>
      </p:sp>
      <p:grpSp>
        <p:nvGrpSpPr>
          <p:cNvPr id="15" name="Grupo 14">
            <a:extLst>
              <a:ext uri="{FF2B5EF4-FFF2-40B4-BE49-F238E27FC236}">
                <a16:creationId xmlns="" xmlns:a16="http://schemas.microsoft.com/office/drawing/2014/main" id="{AC06064E-04CD-49E0-A871-18A56E4C9454}"/>
              </a:ext>
            </a:extLst>
          </p:cNvPr>
          <p:cNvGrpSpPr/>
          <p:nvPr/>
        </p:nvGrpSpPr>
        <p:grpSpPr>
          <a:xfrm>
            <a:off x="382212" y="393125"/>
            <a:ext cx="11713535" cy="6280755"/>
            <a:chOff x="478465" y="669851"/>
            <a:chExt cx="11713535" cy="6280755"/>
          </a:xfrm>
        </p:grpSpPr>
        <mc:AlternateContent xmlns:mc="http://schemas.openxmlformats.org/markup-compatibility/2006">
          <mc:Choice xmlns="" xmlns:cx1="http://schemas.microsoft.com/office/drawing/2015/9/8/chartex" Requires="cx1">
            <p:graphicFrame>
              <p:nvGraphicFramePr>
                <p:cNvPr id="4" name="Gráfico 3">
                  <a:extLst>
                    <a:ext uri="{FF2B5EF4-FFF2-40B4-BE49-F238E27FC236}">
                      <a16:creationId xmlns:a16="http://schemas.microsoft.com/office/drawing/2014/main" id="{D73A156F-C478-4CE0-8735-4359F6C8F644}"/>
                    </a:ext>
                  </a:extLst>
                </p:cNvPr>
                <p:cNvGraphicFramePr/>
                <p:nvPr/>
              </p:nvGraphicFramePr>
              <p:xfrm>
                <a:off x="478465" y="669851"/>
                <a:ext cx="11504427" cy="5592726"/>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4" name="Gráfico 3">
                  <a:extLst>
                    <a:ext uri="{FF2B5EF4-FFF2-40B4-BE49-F238E27FC236}">
                      <a16:creationId xmlns:cx1="http://schemas.microsoft.com/office/drawing/2015/9/8/chartex" xmlns="" xmlns:a16="http://schemas.microsoft.com/office/drawing/2014/main" id="{D73A156F-C478-4CE0-8735-4359F6C8F644}"/>
                    </a:ext>
                  </a:extLst>
                </p:cNvPr>
                <p:cNvPicPr>
                  <a:picLocks noGrp="1" noRot="1" noChangeAspect="1" noMove="1" noResize="1" noEditPoints="1" noAdjustHandles="1" noChangeArrowheads="1" noChangeShapeType="1"/>
                </p:cNvPicPr>
                <p:nvPr/>
              </p:nvPicPr>
              <p:blipFill>
                <a:blip r:embed="rId3"/>
                <a:stretch>
                  <a:fillRect/>
                </a:stretch>
              </p:blipFill>
              <p:spPr>
                <a:xfrm>
                  <a:off x="382212" y="393125"/>
                  <a:ext cx="11504427" cy="5592726"/>
                </a:xfrm>
                <a:prstGeom prst="rect">
                  <a:avLst/>
                </a:prstGeom>
              </p:spPr>
            </p:pic>
          </mc:Fallback>
        </mc:AlternateContent>
        <p:sp>
          <p:nvSpPr>
            <p:cNvPr id="7" name="CuadroTexto 6">
              <a:extLst>
                <a:ext uri="{FF2B5EF4-FFF2-40B4-BE49-F238E27FC236}">
                  <a16:creationId xmlns="" xmlns:a16="http://schemas.microsoft.com/office/drawing/2014/main" id="{D6B7C214-A5C8-4F78-A661-139754ED1C09}"/>
                </a:ext>
              </a:extLst>
            </p:cNvPr>
            <p:cNvSpPr txBox="1"/>
            <p:nvPr/>
          </p:nvSpPr>
          <p:spPr>
            <a:xfrm>
              <a:off x="7802880" y="2042160"/>
              <a:ext cx="2377440" cy="830997"/>
            </a:xfrm>
            <a:prstGeom prst="rect">
              <a:avLst/>
            </a:prstGeom>
            <a:noFill/>
          </p:spPr>
          <p:txBody>
            <a:bodyPr wrap="square" rtlCol="0">
              <a:spAutoFit/>
            </a:bodyPr>
            <a:lstStyle/>
            <a:p>
              <a:pPr algn="ctr"/>
              <a:r>
                <a:rPr lang="es-MX" sz="2400" dirty="0"/>
                <a:t>39 revistas</a:t>
              </a:r>
            </a:p>
            <a:p>
              <a:pPr algn="ctr"/>
              <a:r>
                <a:rPr lang="es-MX" sz="2400" dirty="0"/>
                <a:t>11%</a:t>
              </a:r>
            </a:p>
          </p:txBody>
        </p:sp>
        <p:sp>
          <p:nvSpPr>
            <p:cNvPr id="8" name="CuadroTexto 7">
              <a:extLst>
                <a:ext uri="{FF2B5EF4-FFF2-40B4-BE49-F238E27FC236}">
                  <a16:creationId xmlns="" xmlns:a16="http://schemas.microsoft.com/office/drawing/2014/main" id="{FB966F90-DA47-4AAE-A662-7BBB9197E7BC}"/>
                </a:ext>
              </a:extLst>
            </p:cNvPr>
            <p:cNvSpPr txBox="1"/>
            <p:nvPr/>
          </p:nvSpPr>
          <p:spPr>
            <a:xfrm>
              <a:off x="9814560" y="2042159"/>
              <a:ext cx="2377440" cy="830997"/>
            </a:xfrm>
            <a:prstGeom prst="rect">
              <a:avLst/>
            </a:prstGeom>
            <a:noFill/>
          </p:spPr>
          <p:txBody>
            <a:bodyPr wrap="square" rtlCol="0">
              <a:spAutoFit/>
            </a:bodyPr>
            <a:lstStyle/>
            <a:p>
              <a:pPr algn="ctr"/>
              <a:r>
                <a:rPr lang="es-MX" sz="2400" dirty="0"/>
                <a:t>35 revistas</a:t>
              </a:r>
            </a:p>
            <a:p>
              <a:pPr algn="ctr"/>
              <a:r>
                <a:rPr lang="es-MX" sz="2400" dirty="0"/>
                <a:t>9.75%</a:t>
              </a:r>
            </a:p>
          </p:txBody>
        </p:sp>
        <p:sp>
          <p:nvSpPr>
            <p:cNvPr id="9" name="CuadroTexto 8">
              <a:extLst>
                <a:ext uri="{FF2B5EF4-FFF2-40B4-BE49-F238E27FC236}">
                  <a16:creationId xmlns="" xmlns:a16="http://schemas.microsoft.com/office/drawing/2014/main" id="{8544360F-33F0-4577-AB5B-ADA8E2B3EEE7}"/>
                </a:ext>
              </a:extLst>
            </p:cNvPr>
            <p:cNvSpPr txBox="1"/>
            <p:nvPr/>
          </p:nvSpPr>
          <p:spPr>
            <a:xfrm>
              <a:off x="7802880" y="4815839"/>
              <a:ext cx="1706880" cy="707886"/>
            </a:xfrm>
            <a:prstGeom prst="rect">
              <a:avLst/>
            </a:prstGeom>
            <a:noFill/>
          </p:spPr>
          <p:txBody>
            <a:bodyPr wrap="square" rtlCol="0">
              <a:spAutoFit/>
            </a:bodyPr>
            <a:lstStyle/>
            <a:p>
              <a:pPr algn="ctr"/>
              <a:r>
                <a:rPr lang="es-MX" sz="2000" dirty="0"/>
                <a:t>16 revistas</a:t>
              </a:r>
            </a:p>
            <a:p>
              <a:pPr algn="ctr"/>
              <a:r>
                <a:rPr lang="es-MX" sz="2000" dirty="0"/>
                <a:t>4.46%</a:t>
              </a:r>
              <a:endParaRPr lang="es-MX" sz="2400" dirty="0"/>
            </a:p>
          </p:txBody>
        </p:sp>
        <p:sp>
          <p:nvSpPr>
            <p:cNvPr id="11" name="CuadroTexto 10">
              <a:extLst>
                <a:ext uri="{FF2B5EF4-FFF2-40B4-BE49-F238E27FC236}">
                  <a16:creationId xmlns="" xmlns:a16="http://schemas.microsoft.com/office/drawing/2014/main" id="{3F2088A6-AA0B-4FC7-BCF6-0A9C0B2F248B}"/>
                </a:ext>
              </a:extLst>
            </p:cNvPr>
            <p:cNvSpPr txBox="1"/>
            <p:nvPr/>
          </p:nvSpPr>
          <p:spPr>
            <a:xfrm>
              <a:off x="9085166" y="4846560"/>
              <a:ext cx="1706880" cy="707886"/>
            </a:xfrm>
            <a:prstGeom prst="rect">
              <a:avLst/>
            </a:prstGeom>
            <a:noFill/>
          </p:spPr>
          <p:txBody>
            <a:bodyPr wrap="square" rtlCol="0">
              <a:spAutoFit/>
            </a:bodyPr>
            <a:lstStyle/>
            <a:p>
              <a:pPr algn="ctr"/>
              <a:r>
                <a:rPr lang="es-MX" sz="2000" dirty="0"/>
                <a:t>15 revistas</a:t>
              </a:r>
            </a:p>
            <a:p>
              <a:pPr algn="ctr"/>
              <a:r>
                <a:rPr lang="es-MX" sz="2000" dirty="0"/>
                <a:t>4.18%</a:t>
              </a:r>
              <a:endParaRPr lang="es-MX" sz="2400" dirty="0"/>
            </a:p>
          </p:txBody>
        </p:sp>
        <p:sp>
          <p:nvSpPr>
            <p:cNvPr id="12" name="CuadroTexto 11">
              <a:extLst>
                <a:ext uri="{FF2B5EF4-FFF2-40B4-BE49-F238E27FC236}">
                  <a16:creationId xmlns="" xmlns:a16="http://schemas.microsoft.com/office/drawing/2014/main" id="{3B5AE1A9-B098-4118-A4C3-B46354F8A071}"/>
                </a:ext>
              </a:extLst>
            </p:cNvPr>
            <p:cNvSpPr txBox="1"/>
            <p:nvPr/>
          </p:nvSpPr>
          <p:spPr>
            <a:xfrm>
              <a:off x="10367452" y="4213923"/>
              <a:ext cx="1706880" cy="584775"/>
            </a:xfrm>
            <a:prstGeom prst="rect">
              <a:avLst/>
            </a:prstGeom>
            <a:noFill/>
          </p:spPr>
          <p:txBody>
            <a:bodyPr wrap="square" rtlCol="0">
              <a:spAutoFit/>
            </a:bodyPr>
            <a:lstStyle/>
            <a:p>
              <a:pPr algn="ctr"/>
              <a:r>
                <a:rPr lang="es-MX" sz="1600" dirty="0"/>
                <a:t>8 revistas</a:t>
              </a:r>
            </a:p>
            <a:p>
              <a:pPr algn="ctr"/>
              <a:r>
                <a:rPr lang="es-MX" sz="1600" dirty="0"/>
                <a:t>4.18%</a:t>
              </a:r>
              <a:endParaRPr lang="es-MX" dirty="0"/>
            </a:p>
          </p:txBody>
        </p:sp>
        <p:sp>
          <p:nvSpPr>
            <p:cNvPr id="13" name="CuadroTexto 12">
              <a:extLst>
                <a:ext uri="{FF2B5EF4-FFF2-40B4-BE49-F238E27FC236}">
                  <a16:creationId xmlns="" xmlns:a16="http://schemas.microsoft.com/office/drawing/2014/main" id="{289D5CBC-98AB-4225-B2D4-56B4CFF34073}"/>
                </a:ext>
              </a:extLst>
            </p:cNvPr>
            <p:cNvSpPr txBox="1"/>
            <p:nvPr/>
          </p:nvSpPr>
          <p:spPr>
            <a:xfrm>
              <a:off x="10321732" y="5218188"/>
              <a:ext cx="1706880" cy="584775"/>
            </a:xfrm>
            <a:prstGeom prst="rect">
              <a:avLst/>
            </a:prstGeom>
            <a:noFill/>
          </p:spPr>
          <p:txBody>
            <a:bodyPr wrap="square" rtlCol="0">
              <a:spAutoFit/>
            </a:bodyPr>
            <a:lstStyle/>
            <a:p>
              <a:pPr algn="ctr"/>
              <a:r>
                <a:rPr lang="es-MX" sz="1600" dirty="0"/>
                <a:t>8 revistas</a:t>
              </a:r>
            </a:p>
            <a:p>
              <a:pPr algn="ctr"/>
              <a:r>
                <a:rPr lang="es-MX" sz="1600" dirty="0"/>
                <a:t>2.23%</a:t>
              </a:r>
              <a:endParaRPr lang="es-MX" dirty="0"/>
            </a:p>
          </p:txBody>
        </p:sp>
        <p:sp>
          <p:nvSpPr>
            <p:cNvPr id="14" name="CuadroTexto 13">
              <a:extLst>
                <a:ext uri="{FF2B5EF4-FFF2-40B4-BE49-F238E27FC236}">
                  <a16:creationId xmlns="" xmlns:a16="http://schemas.microsoft.com/office/drawing/2014/main" id="{5214B980-5AD2-4B46-86A0-91FEA3DFE610}"/>
                </a:ext>
              </a:extLst>
            </p:cNvPr>
            <p:cNvSpPr txBox="1"/>
            <p:nvPr/>
          </p:nvSpPr>
          <p:spPr>
            <a:xfrm>
              <a:off x="6509084" y="6581274"/>
              <a:ext cx="2707105" cy="369332"/>
            </a:xfrm>
            <a:prstGeom prst="rect">
              <a:avLst/>
            </a:prstGeom>
            <a:noFill/>
          </p:spPr>
          <p:txBody>
            <a:bodyPr wrap="square" rtlCol="0">
              <a:spAutoFit/>
            </a:bodyPr>
            <a:lstStyle/>
            <a:p>
              <a:endParaRPr lang="es-MX" dirty="0"/>
            </a:p>
          </p:txBody>
        </p:sp>
      </p:grpSp>
      <p:sp>
        <p:nvSpPr>
          <p:cNvPr id="16" name="CuadroTexto 15">
            <a:extLst>
              <a:ext uri="{FF2B5EF4-FFF2-40B4-BE49-F238E27FC236}">
                <a16:creationId xmlns="" xmlns:a16="http://schemas.microsoft.com/office/drawing/2014/main" id="{06BFBA9B-45BA-404D-BF9D-EABE6F8C018C}"/>
              </a:ext>
            </a:extLst>
          </p:cNvPr>
          <p:cNvSpPr txBox="1"/>
          <p:nvPr/>
        </p:nvSpPr>
        <p:spPr>
          <a:xfrm>
            <a:off x="10004137" y="6119882"/>
            <a:ext cx="2091610" cy="369332"/>
          </a:xfrm>
          <a:prstGeom prst="rect">
            <a:avLst/>
          </a:prstGeom>
          <a:noFill/>
        </p:spPr>
        <p:txBody>
          <a:bodyPr wrap="square" rtlCol="0">
            <a:spAutoFit/>
          </a:bodyPr>
          <a:lstStyle/>
          <a:p>
            <a:r>
              <a:rPr lang="es-MX" dirty="0"/>
              <a:t>Costa Rica: 1 revista </a:t>
            </a:r>
          </a:p>
        </p:txBody>
      </p:sp>
      <p:cxnSp>
        <p:nvCxnSpPr>
          <p:cNvPr id="18" name="Conector recto 17">
            <a:extLst>
              <a:ext uri="{FF2B5EF4-FFF2-40B4-BE49-F238E27FC236}">
                <a16:creationId xmlns="" xmlns:a16="http://schemas.microsoft.com/office/drawing/2014/main" id="{8E059006-D14B-4D4C-B1EE-967D0DB40F70}"/>
              </a:ext>
            </a:extLst>
          </p:cNvPr>
          <p:cNvCxnSpPr/>
          <p:nvPr/>
        </p:nvCxnSpPr>
        <p:spPr>
          <a:xfrm>
            <a:off x="11766884" y="5801186"/>
            <a:ext cx="0" cy="354064"/>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 xmlns:a16="http://schemas.microsoft.com/office/drawing/2014/main" id="{8FF04FBF-ADC0-488C-9A1A-883B5929CD4F}"/>
              </a:ext>
            </a:extLst>
          </p:cNvPr>
          <p:cNvSpPr txBox="1"/>
          <p:nvPr/>
        </p:nvSpPr>
        <p:spPr>
          <a:xfrm>
            <a:off x="1341120" y="2340534"/>
            <a:ext cx="2256322" cy="1077218"/>
          </a:xfrm>
          <a:prstGeom prst="rect">
            <a:avLst/>
          </a:prstGeom>
          <a:noFill/>
        </p:spPr>
        <p:txBody>
          <a:bodyPr wrap="square" rtlCol="0">
            <a:spAutoFit/>
          </a:bodyPr>
          <a:lstStyle/>
          <a:p>
            <a:pPr algn="ctr"/>
            <a:r>
              <a:rPr lang="es-MX" sz="3200" dirty="0"/>
              <a:t>122 revistas</a:t>
            </a:r>
          </a:p>
          <a:p>
            <a:pPr algn="ctr"/>
            <a:r>
              <a:rPr lang="es-MX" sz="3200" dirty="0"/>
              <a:t>34%</a:t>
            </a:r>
          </a:p>
        </p:txBody>
      </p:sp>
      <p:sp>
        <p:nvSpPr>
          <p:cNvPr id="20" name="CuadroTexto 19">
            <a:extLst>
              <a:ext uri="{FF2B5EF4-FFF2-40B4-BE49-F238E27FC236}">
                <a16:creationId xmlns="" xmlns:a16="http://schemas.microsoft.com/office/drawing/2014/main" id="{8A9BA505-7672-4BA2-BE9F-0398DECF88F7}"/>
              </a:ext>
            </a:extLst>
          </p:cNvPr>
          <p:cNvSpPr txBox="1"/>
          <p:nvPr/>
        </p:nvSpPr>
        <p:spPr>
          <a:xfrm>
            <a:off x="4967438" y="2340534"/>
            <a:ext cx="2256322" cy="1077218"/>
          </a:xfrm>
          <a:prstGeom prst="rect">
            <a:avLst/>
          </a:prstGeom>
          <a:noFill/>
        </p:spPr>
        <p:txBody>
          <a:bodyPr wrap="square" rtlCol="0">
            <a:spAutoFit/>
          </a:bodyPr>
          <a:lstStyle/>
          <a:p>
            <a:pPr algn="ctr"/>
            <a:r>
              <a:rPr lang="es-MX" sz="3200" dirty="0"/>
              <a:t>115 revistas</a:t>
            </a:r>
          </a:p>
          <a:p>
            <a:pPr algn="ctr"/>
            <a:r>
              <a:rPr lang="es-MX" sz="3200" dirty="0"/>
              <a:t>32%</a:t>
            </a:r>
          </a:p>
        </p:txBody>
      </p:sp>
    </p:spTree>
    <p:extLst>
      <p:ext uri="{BB962C8B-B14F-4D97-AF65-F5344CB8AC3E}">
        <p14:creationId xmlns:p14="http://schemas.microsoft.com/office/powerpoint/2010/main" val="3438782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 xmlns:a16="http://schemas.microsoft.com/office/drawing/2014/main" id="{99DB53E2-2D22-4E6D-9A8A-E1CF68955011}"/>
              </a:ext>
            </a:extLst>
          </p:cNvPr>
          <p:cNvSpPr txBox="1"/>
          <p:nvPr/>
        </p:nvSpPr>
        <p:spPr>
          <a:xfrm>
            <a:off x="6743699" y="4924023"/>
            <a:ext cx="2093493" cy="584775"/>
          </a:xfrm>
          <a:prstGeom prst="rect">
            <a:avLst/>
          </a:prstGeom>
          <a:noFill/>
        </p:spPr>
        <p:txBody>
          <a:bodyPr wrap="square" rtlCol="0">
            <a:spAutoFit/>
          </a:bodyPr>
          <a:lstStyle/>
          <a:p>
            <a:pPr algn="ctr"/>
            <a:r>
              <a:rPr lang="es-MX" sz="1600" dirty="0"/>
              <a:t>78 revistas</a:t>
            </a:r>
          </a:p>
          <a:p>
            <a:pPr algn="ctr"/>
            <a:r>
              <a:rPr lang="es-MX" sz="1600" dirty="0"/>
              <a:t>6.2 %</a:t>
            </a:r>
          </a:p>
        </p:txBody>
      </p:sp>
      <p:grpSp>
        <p:nvGrpSpPr>
          <p:cNvPr id="14" name="Grupo 13">
            <a:extLst>
              <a:ext uri="{FF2B5EF4-FFF2-40B4-BE49-F238E27FC236}">
                <a16:creationId xmlns="" xmlns:a16="http://schemas.microsoft.com/office/drawing/2014/main" id="{8C085B35-8D2E-4102-9D00-A5F6D37A198F}"/>
              </a:ext>
            </a:extLst>
          </p:cNvPr>
          <p:cNvGrpSpPr/>
          <p:nvPr/>
        </p:nvGrpSpPr>
        <p:grpSpPr>
          <a:xfrm>
            <a:off x="553453" y="493294"/>
            <a:ext cx="10777286" cy="5329990"/>
            <a:chOff x="553453" y="806115"/>
            <a:chExt cx="10777286" cy="5329990"/>
          </a:xfrm>
        </p:grpSpPr>
        <mc:AlternateContent xmlns:mc="http://schemas.openxmlformats.org/markup-compatibility/2006">
          <mc:Choice xmlns="" xmlns:cx1="http://schemas.microsoft.com/office/drawing/2015/9/8/chartex" Requires="cx1">
            <p:graphicFrame>
              <p:nvGraphicFramePr>
                <p:cNvPr id="4" name="Gráfico 3">
                  <a:extLst>
                    <a:ext uri="{FF2B5EF4-FFF2-40B4-BE49-F238E27FC236}">
                      <a16:creationId xmlns:a16="http://schemas.microsoft.com/office/drawing/2014/main" id="{1DAF0C36-C5A9-4A66-BAC3-AF416E467F2C}"/>
                    </a:ext>
                  </a:extLst>
                </p:cNvPr>
                <p:cNvGraphicFramePr/>
                <p:nvPr/>
              </p:nvGraphicFramePr>
              <p:xfrm>
                <a:off x="553453" y="806115"/>
                <a:ext cx="10287000" cy="5329990"/>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4" name="Gráfico 3">
                  <a:extLst>
                    <a:ext uri="{FF2B5EF4-FFF2-40B4-BE49-F238E27FC236}">
                      <a16:creationId xmlns:cx1="http://schemas.microsoft.com/office/drawing/2015/9/8/chartex" xmlns="" xmlns:a16="http://schemas.microsoft.com/office/drawing/2014/main" id="{1DAF0C36-C5A9-4A66-BAC3-AF416E467F2C}"/>
                    </a:ext>
                  </a:extLst>
                </p:cNvPr>
                <p:cNvPicPr>
                  <a:picLocks noGrp="1" noRot="1" noChangeAspect="1" noMove="1" noResize="1" noEditPoints="1" noAdjustHandles="1" noChangeArrowheads="1" noChangeShapeType="1"/>
                </p:cNvPicPr>
                <p:nvPr/>
              </p:nvPicPr>
              <p:blipFill>
                <a:blip r:embed="rId3"/>
                <a:stretch>
                  <a:fillRect/>
                </a:stretch>
              </p:blipFill>
              <p:spPr>
                <a:xfrm>
                  <a:off x="553453" y="493294"/>
                  <a:ext cx="10287000" cy="5329990"/>
                </a:xfrm>
                <a:prstGeom prst="rect">
                  <a:avLst/>
                </a:prstGeom>
              </p:spPr>
            </p:pic>
          </mc:Fallback>
        </mc:AlternateContent>
        <p:sp>
          <p:nvSpPr>
            <p:cNvPr id="5" name="CuadroTexto 4">
              <a:extLst>
                <a:ext uri="{FF2B5EF4-FFF2-40B4-BE49-F238E27FC236}">
                  <a16:creationId xmlns="" xmlns:a16="http://schemas.microsoft.com/office/drawing/2014/main" id="{D3D3A0D5-75C2-49DA-8000-6E2EF5114926}"/>
                </a:ext>
              </a:extLst>
            </p:cNvPr>
            <p:cNvSpPr txBox="1"/>
            <p:nvPr/>
          </p:nvSpPr>
          <p:spPr>
            <a:xfrm>
              <a:off x="1239253" y="2994056"/>
              <a:ext cx="2093493" cy="954107"/>
            </a:xfrm>
            <a:prstGeom prst="rect">
              <a:avLst/>
            </a:prstGeom>
            <a:noFill/>
          </p:spPr>
          <p:txBody>
            <a:bodyPr wrap="square" rtlCol="0">
              <a:spAutoFit/>
            </a:bodyPr>
            <a:lstStyle/>
            <a:p>
              <a:pPr algn="ctr"/>
              <a:r>
                <a:rPr lang="es-MX" sz="2800" dirty="0"/>
                <a:t>477 revistas</a:t>
              </a:r>
            </a:p>
            <a:p>
              <a:pPr algn="ctr"/>
              <a:r>
                <a:rPr lang="es-MX" sz="2800" dirty="0"/>
                <a:t>38%</a:t>
              </a:r>
            </a:p>
          </p:txBody>
        </p:sp>
        <p:sp>
          <p:nvSpPr>
            <p:cNvPr id="6" name="CuadroTexto 5">
              <a:extLst>
                <a:ext uri="{FF2B5EF4-FFF2-40B4-BE49-F238E27FC236}">
                  <a16:creationId xmlns="" xmlns:a16="http://schemas.microsoft.com/office/drawing/2014/main" id="{36EB1E6F-0191-4A3E-8B96-4B99E8B5FFDB}"/>
                </a:ext>
              </a:extLst>
            </p:cNvPr>
            <p:cNvSpPr txBox="1"/>
            <p:nvPr/>
          </p:nvSpPr>
          <p:spPr>
            <a:xfrm>
              <a:off x="4650206" y="2994056"/>
              <a:ext cx="2093493" cy="954107"/>
            </a:xfrm>
            <a:prstGeom prst="rect">
              <a:avLst/>
            </a:prstGeom>
            <a:noFill/>
          </p:spPr>
          <p:txBody>
            <a:bodyPr wrap="square" rtlCol="0">
              <a:spAutoFit/>
            </a:bodyPr>
            <a:lstStyle/>
            <a:p>
              <a:pPr algn="ctr"/>
              <a:r>
                <a:rPr lang="es-MX" sz="2800" dirty="0"/>
                <a:t>366 revistas</a:t>
              </a:r>
            </a:p>
            <a:p>
              <a:pPr algn="ctr"/>
              <a:r>
                <a:rPr lang="es-MX" sz="2800" dirty="0"/>
                <a:t>27%</a:t>
              </a:r>
            </a:p>
          </p:txBody>
        </p:sp>
        <p:sp>
          <p:nvSpPr>
            <p:cNvPr id="7" name="CuadroTexto 6">
              <a:extLst>
                <a:ext uri="{FF2B5EF4-FFF2-40B4-BE49-F238E27FC236}">
                  <a16:creationId xmlns="" xmlns:a16="http://schemas.microsoft.com/office/drawing/2014/main" id="{C3EE8223-429D-461A-A217-5897BE424239}"/>
                </a:ext>
              </a:extLst>
            </p:cNvPr>
            <p:cNvSpPr txBox="1"/>
            <p:nvPr/>
          </p:nvSpPr>
          <p:spPr>
            <a:xfrm>
              <a:off x="7016417" y="1738761"/>
              <a:ext cx="2093493" cy="707886"/>
            </a:xfrm>
            <a:prstGeom prst="rect">
              <a:avLst/>
            </a:prstGeom>
            <a:noFill/>
          </p:spPr>
          <p:txBody>
            <a:bodyPr wrap="square" rtlCol="0">
              <a:spAutoFit/>
            </a:bodyPr>
            <a:lstStyle/>
            <a:p>
              <a:pPr algn="ctr"/>
              <a:r>
                <a:rPr lang="es-MX" sz="2000" dirty="0"/>
                <a:t>97 revistas</a:t>
              </a:r>
            </a:p>
            <a:p>
              <a:pPr algn="ctr"/>
              <a:r>
                <a:rPr lang="es-MX" sz="2000" dirty="0"/>
                <a:t>7.7 %</a:t>
              </a:r>
            </a:p>
          </p:txBody>
        </p:sp>
        <p:sp>
          <p:nvSpPr>
            <p:cNvPr id="8" name="CuadroTexto 7">
              <a:extLst>
                <a:ext uri="{FF2B5EF4-FFF2-40B4-BE49-F238E27FC236}">
                  <a16:creationId xmlns="" xmlns:a16="http://schemas.microsoft.com/office/drawing/2014/main" id="{0CE2D2E7-BEFD-429E-9BBD-B3D50257F861}"/>
                </a:ext>
              </a:extLst>
            </p:cNvPr>
            <p:cNvSpPr txBox="1"/>
            <p:nvPr/>
          </p:nvSpPr>
          <p:spPr>
            <a:xfrm>
              <a:off x="8928435" y="1738761"/>
              <a:ext cx="2093493" cy="707886"/>
            </a:xfrm>
            <a:prstGeom prst="rect">
              <a:avLst/>
            </a:prstGeom>
            <a:noFill/>
          </p:spPr>
          <p:txBody>
            <a:bodyPr wrap="square" rtlCol="0">
              <a:spAutoFit/>
            </a:bodyPr>
            <a:lstStyle/>
            <a:p>
              <a:pPr algn="ctr"/>
              <a:r>
                <a:rPr lang="es-MX" sz="2000" dirty="0"/>
                <a:t>95 revistas</a:t>
              </a:r>
            </a:p>
            <a:p>
              <a:pPr algn="ctr"/>
              <a:r>
                <a:rPr lang="es-MX" sz="2000" dirty="0"/>
                <a:t>7.5 %</a:t>
              </a:r>
            </a:p>
          </p:txBody>
        </p:sp>
        <p:sp>
          <p:nvSpPr>
            <p:cNvPr id="10" name="CuadroTexto 9">
              <a:extLst>
                <a:ext uri="{FF2B5EF4-FFF2-40B4-BE49-F238E27FC236}">
                  <a16:creationId xmlns="" xmlns:a16="http://schemas.microsoft.com/office/drawing/2014/main" id="{C2A26ED9-33AF-48CD-B2E5-6D368A0BB7C2}"/>
                </a:ext>
              </a:extLst>
            </p:cNvPr>
            <p:cNvSpPr txBox="1"/>
            <p:nvPr/>
          </p:nvSpPr>
          <p:spPr>
            <a:xfrm>
              <a:off x="8061159" y="3711941"/>
              <a:ext cx="2093493" cy="584775"/>
            </a:xfrm>
            <a:prstGeom prst="rect">
              <a:avLst/>
            </a:prstGeom>
            <a:noFill/>
          </p:spPr>
          <p:txBody>
            <a:bodyPr wrap="square" rtlCol="0">
              <a:spAutoFit/>
            </a:bodyPr>
            <a:lstStyle/>
            <a:p>
              <a:pPr algn="ctr"/>
              <a:r>
                <a:rPr lang="es-MX" sz="1600" dirty="0"/>
                <a:t>52 revistas</a:t>
              </a:r>
            </a:p>
            <a:p>
              <a:pPr algn="ctr"/>
              <a:r>
                <a:rPr lang="es-MX" sz="1600" dirty="0"/>
                <a:t>4 %</a:t>
              </a:r>
            </a:p>
          </p:txBody>
        </p:sp>
        <p:sp>
          <p:nvSpPr>
            <p:cNvPr id="11" name="CuadroTexto 10">
              <a:extLst>
                <a:ext uri="{FF2B5EF4-FFF2-40B4-BE49-F238E27FC236}">
                  <a16:creationId xmlns="" xmlns:a16="http://schemas.microsoft.com/office/drawing/2014/main" id="{A1010515-7D4F-436F-BE2D-FB5F4D124BD4}"/>
                </a:ext>
              </a:extLst>
            </p:cNvPr>
            <p:cNvSpPr txBox="1"/>
            <p:nvPr/>
          </p:nvSpPr>
          <p:spPr>
            <a:xfrm>
              <a:off x="7881688" y="5067499"/>
              <a:ext cx="2093493" cy="584775"/>
            </a:xfrm>
            <a:prstGeom prst="rect">
              <a:avLst/>
            </a:prstGeom>
            <a:noFill/>
          </p:spPr>
          <p:txBody>
            <a:bodyPr wrap="square" rtlCol="0">
              <a:spAutoFit/>
            </a:bodyPr>
            <a:lstStyle/>
            <a:p>
              <a:pPr algn="ctr"/>
              <a:r>
                <a:rPr lang="es-MX" sz="1600" dirty="0"/>
                <a:t>39 revistas</a:t>
              </a:r>
            </a:p>
            <a:p>
              <a:pPr algn="ctr"/>
              <a:r>
                <a:rPr lang="es-MX" sz="1600" dirty="0"/>
                <a:t>3 %</a:t>
              </a:r>
            </a:p>
          </p:txBody>
        </p:sp>
        <p:sp>
          <p:nvSpPr>
            <p:cNvPr id="12" name="CuadroTexto 11">
              <a:extLst>
                <a:ext uri="{FF2B5EF4-FFF2-40B4-BE49-F238E27FC236}">
                  <a16:creationId xmlns="" xmlns:a16="http://schemas.microsoft.com/office/drawing/2014/main" id="{A12FC000-EB70-4EF6-B29F-80B2F32EB4C5}"/>
                </a:ext>
              </a:extLst>
            </p:cNvPr>
            <p:cNvSpPr txBox="1"/>
            <p:nvPr/>
          </p:nvSpPr>
          <p:spPr>
            <a:xfrm>
              <a:off x="9213183" y="3733207"/>
              <a:ext cx="2093493" cy="584775"/>
            </a:xfrm>
            <a:prstGeom prst="rect">
              <a:avLst/>
            </a:prstGeom>
            <a:noFill/>
          </p:spPr>
          <p:txBody>
            <a:bodyPr wrap="square" rtlCol="0">
              <a:spAutoFit/>
            </a:bodyPr>
            <a:lstStyle/>
            <a:p>
              <a:pPr algn="ctr"/>
              <a:r>
                <a:rPr lang="es-MX" sz="1600" dirty="0"/>
                <a:t>39 revistas</a:t>
              </a:r>
            </a:p>
            <a:p>
              <a:pPr algn="ctr"/>
              <a:r>
                <a:rPr lang="es-MX" sz="1600" dirty="0"/>
                <a:t>3 %</a:t>
              </a:r>
            </a:p>
          </p:txBody>
        </p:sp>
        <p:sp>
          <p:nvSpPr>
            <p:cNvPr id="13" name="CuadroTexto 12">
              <a:extLst>
                <a:ext uri="{FF2B5EF4-FFF2-40B4-BE49-F238E27FC236}">
                  <a16:creationId xmlns="" xmlns:a16="http://schemas.microsoft.com/office/drawing/2014/main" id="{AD0DA9B2-B30A-448C-BF6E-76B12874A44A}"/>
                </a:ext>
              </a:extLst>
            </p:cNvPr>
            <p:cNvSpPr txBox="1"/>
            <p:nvPr/>
          </p:nvSpPr>
          <p:spPr>
            <a:xfrm>
              <a:off x="9237246" y="4796377"/>
              <a:ext cx="2093493" cy="584775"/>
            </a:xfrm>
            <a:prstGeom prst="rect">
              <a:avLst/>
            </a:prstGeom>
            <a:noFill/>
          </p:spPr>
          <p:txBody>
            <a:bodyPr wrap="square" rtlCol="0">
              <a:spAutoFit/>
            </a:bodyPr>
            <a:lstStyle/>
            <a:p>
              <a:pPr algn="ctr"/>
              <a:r>
                <a:rPr lang="es-MX" sz="1600" dirty="0"/>
                <a:t>23 revistas</a:t>
              </a:r>
            </a:p>
            <a:p>
              <a:pPr algn="ctr"/>
              <a:r>
                <a:rPr lang="es-MX" sz="1600" dirty="0"/>
                <a:t>1.8 %</a:t>
              </a:r>
            </a:p>
          </p:txBody>
        </p:sp>
      </p:grpSp>
      <p:sp>
        <p:nvSpPr>
          <p:cNvPr id="15" name="CuadroTexto 14">
            <a:extLst>
              <a:ext uri="{FF2B5EF4-FFF2-40B4-BE49-F238E27FC236}">
                <a16:creationId xmlns="" xmlns:a16="http://schemas.microsoft.com/office/drawing/2014/main" id="{AFB8BBFE-1E11-4F63-8303-6BB8F123D483}"/>
              </a:ext>
            </a:extLst>
          </p:cNvPr>
          <p:cNvSpPr txBox="1"/>
          <p:nvPr/>
        </p:nvSpPr>
        <p:spPr>
          <a:xfrm>
            <a:off x="8334878" y="5817848"/>
            <a:ext cx="2228848" cy="369332"/>
          </a:xfrm>
          <a:prstGeom prst="rect">
            <a:avLst/>
          </a:prstGeom>
          <a:noFill/>
        </p:spPr>
        <p:txBody>
          <a:bodyPr wrap="square" rtlCol="0">
            <a:spAutoFit/>
          </a:bodyPr>
          <a:lstStyle/>
          <a:p>
            <a:r>
              <a:rPr lang="es-MX" dirty="0"/>
              <a:t>Perú = 6 revistas</a:t>
            </a:r>
          </a:p>
        </p:txBody>
      </p:sp>
      <p:cxnSp>
        <p:nvCxnSpPr>
          <p:cNvPr id="17" name="Conector recto 16">
            <a:extLst>
              <a:ext uri="{FF2B5EF4-FFF2-40B4-BE49-F238E27FC236}">
                <a16:creationId xmlns="" xmlns:a16="http://schemas.microsoft.com/office/drawing/2014/main" id="{FEB4E2FB-2BB6-4EF8-BD78-2BB3C44C962F}"/>
              </a:ext>
            </a:extLst>
          </p:cNvPr>
          <p:cNvCxnSpPr/>
          <p:nvPr/>
        </p:nvCxnSpPr>
        <p:spPr>
          <a:xfrm>
            <a:off x="9816767" y="5678143"/>
            <a:ext cx="0" cy="199672"/>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 xmlns:a16="http://schemas.microsoft.com/office/drawing/2014/main" id="{7E23BD68-57E2-450A-A5A7-BA6A76A4F142}"/>
              </a:ext>
            </a:extLst>
          </p:cNvPr>
          <p:cNvSpPr txBox="1"/>
          <p:nvPr/>
        </p:nvSpPr>
        <p:spPr>
          <a:xfrm>
            <a:off x="8334878" y="6110236"/>
            <a:ext cx="2596313" cy="369332"/>
          </a:xfrm>
          <a:prstGeom prst="rect">
            <a:avLst/>
          </a:prstGeom>
          <a:noFill/>
        </p:spPr>
        <p:txBody>
          <a:bodyPr wrap="square" rtlCol="0">
            <a:spAutoFit/>
          </a:bodyPr>
          <a:lstStyle/>
          <a:p>
            <a:r>
              <a:rPr lang="es-MX" dirty="0"/>
              <a:t>Puerto Rico = 4 revistas</a:t>
            </a:r>
          </a:p>
        </p:txBody>
      </p:sp>
      <p:cxnSp>
        <p:nvCxnSpPr>
          <p:cNvPr id="19" name="Conector recto 18">
            <a:extLst>
              <a:ext uri="{FF2B5EF4-FFF2-40B4-BE49-F238E27FC236}">
                <a16:creationId xmlns="" xmlns:a16="http://schemas.microsoft.com/office/drawing/2014/main" id="{3306BE56-5C66-43CC-9074-DE0F6118A95C}"/>
              </a:ext>
            </a:extLst>
          </p:cNvPr>
          <p:cNvCxnSpPr>
            <a:cxnSpLocks/>
          </p:cNvCxnSpPr>
          <p:nvPr/>
        </p:nvCxnSpPr>
        <p:spPr>
          <a:xfrm>
            <a:off x="10184232" y="5671366"/>
            <a:ext cx="0" cy="498837"/>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 xmlns:a16="http://schemas.microsoft.com/office/drawing/2014/main" id="{0600E76A-4897-497C-934C-5284C5751E41}"/>
              </a:ext>
            </a:extLst>
          </p:cNvPr>
          <p:cNvSpPr txBox="1"/>
          <p:nvPr/>
        </p:nvSpPr>
        <p:spPr>
          <a:xfrm>
            <a:off x="10739692" y="5116086"/>
            <a:ext cx="1845340" cy="369332"/>
          </a:xfrm>
          <a:prstGeom prst="rect">
            <a:avLst/>
          </a:prstGeom>
          <a:noFill/>
        </p:spPr>
        <p:txBody>
          <a:bodyPr wrap="square" rtlCol="0">
            <a:spAutoFit/>
          </a:bodyPr>
          <a:lstStyle/>
          <a:p>
            <a:r>
              <a:rPr lang="es-MX" dirty="0"/>
              <a:t>Costa Rica = 2</a:t>
            </a:r>
          </a:p>
        </p:txBody>
      </p:sp>
      <p:sp>
        <p:nvSpPr>
          <p:cNvPr id="26" name="CuadroTexto 25">
            <a:extLst>
              <a:ext uri="{FF2B5EF4-FFF2-40B4-BE49-F238E27FC236}">
                <a16:creationId xmlns="" xmlns:a16="http://schemas.microsoft.com/office/drawing/2014/main" id="{929E218B-9CD4-4929-8882-845F1F29B0BC}"/>
              </a:ext>
            </a:extLst>
          </p:cNvPr>
          <p:cNvSpPr txBox="1"/>
          <p:nvPr/>
        </p:nvSpPr>
        <p:spPr>
          <a:xfrm>
            <a:off x="10755727" y="5403038"/>
            <a:ext cx="1845340" cy="369332"/>
          </a:xfrm>
          <a:prstGeom prst="rect">
            <a:avLst/>
          </a:prstGeom>
          <a:noFill/>
        </p:spPr>
        <p:txBody>
          <a:bodyPr wrap="square" rtlCol="0">
            <a:spAutoFit/>
          </a:bodyPr>
          <a:lstStyle/>
          <a:p>
            <a:r>
              <a:rPr lang="es-MX" dirty="0"/>
              <a:t>Ecuador    = 2</a:t>
            </a:r>
          </a:p>
        </p:txBody>
      </p:sp>
      <p:sp>
        <p:nvSpPr>
          <p:cNvPr id="27" name="CuadroTexto 26">
            <a:extLst>
              <a:ext uri="{FF2B5EF4-FFF2-40B4-BE49-F238E27FC236}">
                <a16:creationId xmlns="" xmlns:a16="http://schemas.microsoft.com/office/drawing/2014/main" id="{DD601F9C-4F63-41D3-BCC4-7B4E69EC169B}"/>
              </a:ext>
            </a:extLst>
          </p:cNvPr>
          <p:cNvSpPr txBox="1"/>
          <p:nvPr/>
        </p:nvSpPr>
        <p:spPr>
          <a:xfrm>
            <a:off x="10739692" y="5712744"/>
            <a:ext cx="1845340" cy="369332"/>
          </a:xfrm>
          <a:prstGeom prst="rect">
            <a:avLst/>
          </a:prstGeom>
          <a:noFill/>
        </p:spPr>
        <p:txBody>
          <a:bodyPr wrap="square" rtlCol="0">
            <a:spAutoFit/>
          </a:bodyPr>
          <a:lstStyle/>
          <a:p>
            <a:r>
              <a:rPr lang="es-MX" dirty="0"/>
              <a:t>Uruguay    = 1</a:t>
            </a:r>
          </a:p>
        </p:txBody>
      </p:sp>
    </p:spTree>
    <p:extLst>
      <p:ext uri="{BB962C8B-B14F-4D97-AF65-F5344CB8AC3E}">
        <p14:creationId xmlns:p14="http://schemas.microsoft.com/office/powerpoint/2010/main" val="2196783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2988" r="12594" b="5201"/>
          <a:stretch/>
        </p:blipFill>
        <p:spPr>
          <a:xfrm>
            <a:off x="1524001" y="-1"/>
            <a:ext cx="9144000" cy="6741369"/>
          </a:xfrm>
          <a:prstGeom prst="rect">
            <a:avLst/>
          </a:prstGeom>
        </p:spPr>
      </p:pic>
      <p:sp>
        <p:nvSpPr>
          <p:cNvPr id="5" name="CuadroTexto 4"/>
          <p:cNvSpPr txBox="1"/>
          <p:nvPr/>
        </p:nvSpPr>
        <p:spPr>
          <a:xfrm>
            <a:off x="4367808" y="13647"/>
            <a:ext cx="7560840" cy="400110"/>
          </a:xfrm>
          <a:prstGeom prst="rect">
            <a:avLst/>
          </a:prstGeom>
          <a:noFill/>
        </p:spPr>
        <p:txBody>
          <a:bodyPr wrap="square" rtlCol="0">
            <a:spAutoFit/>
          </a:bodyPr>
          <a:lstStyle/>
          <a:p>
            <a:r>
              <a:rPr lang="es-MX" sz="2000" dirty="0"/>
              <a:t>https://www.slideshare.net/b-on_fccn/elsevier-why-scopus</a:t>
            </a:r>
          </a:p>
        </p:txBody>
      </p:sp>
    </p:spTree>
    <p:extLst>
      <p:ext uri="{BB962C8B-B14F-4D97-AF65-F5344CB8AC3E}">
        <p14:creationId xmlns:p14="http://schemas.microsoft.com/office/powerpoint/2010/main" val="3489939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3381" t="22000" r="38188" b="13601"/>
          <a:stretch/>
        </p:blipFill>
        <p:spPr>
          <a:xfrm>
            <a:off x="0" y="0"/>
            <a:ext cx="9130934" cy="6624736"/>
          </a:xfrm>
          <a:prstGeom prst="rect">
            <a:avLst/>
          </a:prstGeom>
        </p:spPr>
      </p:pic>
      <p:pic>
        <p:nvPicPr>
          <p:cNvPr id="2" name="Imagen 1">
            <a:extLst>
              <a:ext uri="{FF2B5EF4-FFF2-40B4-BE49-F238E27FC236}">
                <a16:creationId xmlns="" xmlns:a16="http://schemas.microsoft.com/office/drawing/2014/main" id="{C51E3D7F-8B4D-4F91-B80D-04C764BCEDD6}"/>
              </a:ext>
            </a:extLst>
          </p:cNvPr>
          <p:cNvPicPr>
            <a:picLocks noChangeAspect="1"/>
          </p:cNvPicPr>
          <p:nvPr/>
        </p:nvPicPr>
        <p:blipFill rotWithShape="1">
          <a:blip r:embed="rId3"/>
          <a:srcRect l="7238" t="16124" r="29709" b="6357"/>
          <a:stretch/>
        </p:blipFill>
        <p:spPr>
          <a:xfrm>
            <a:off x="3419239" y="1116419"/>
            <a:ext cx="8457328" cy="5508317"/>
          </a:xfrm>
          <a:prstGeom prst="rect">
            <a:avLst/>
          </a:prstGeom>
        </p:spPr>
      </p:pic>
      <p:sp>
        <p:nvSpPr>
          <p:cNvPr id="3" name="CuadroTexto 2">
            <a:extLst>
              <a:ext uri="{FF2B5EF4-FFF2-40B4-BE49-F238E27FC236}">
                <a16:creationId xmlns="" xmlns:a16="http://schemas.microsoft.com/office/drawing/2014/main" id="{2995AA58-FF40-4A0B-AEE5-E57F589447AD}"/>
              </a:ext>
            </a:extLst>
          </p:cNvPr>
          <p:cNvSpPr txBox="1"/>
          <p:nvPr/>
        </p:nvSpPr>
        <p:spPr>
          <a:xfrm>
            <a:off x="7432159" y="404706"/>
            <a:ext cx="4444408" cy="584775"/>
          </a:xfrm>
          <a:prstGeom prst="rect">
            <a:avLst/>
          </a:prstGeom>
          <a:noFill/>
        </p:spPr>
        <p:txBody>
          <a:bodyPr wrap="square" rtlCol="0">
            <a:spAutoFit/>
          </a:bodyPr>
          <a:lstStyle/>
          <a:p>
            <a:r>
              <a:rPr lang="es-MX" sz="3200" b="1" dirty="0" err="1">
                <a:solidFill>
                  <a:schemeClr val="accent5">
                    <a:lumMod val="60000"/>
                    <a:lumOff val="40000"/>
                  </a:schemeClr>
                </a:solidFill>
                <a:effectLst>
                  <a:outerShdw blurRad="38100" dist="38100" dir="2700000" algn="tl">
                    <a:srgbClr val="000000">
                      <a:alpha val="43137"/>
                    </a:srgbClr>
                  </a:outerShdw>
                </a:effectLst>
              </a:rPr>
              <a:t>Scopus</a:t>
            </a:r>
            <a:r>
              <a:rPr lang="es-MX" sz="3200" b="1" dirty="0">
                <a:solidFill>
                  <a:schemeClr val="accent5">
                    <a:lumMod val="60000"/>
                    <a:lumOff val="40000"/>
                  </a:schemeClr>
                </a:solidFill>
                <a:effectLst>
                  <a:outerShdw blurRad="38100" dist="38100" dir="2700000" algn="tl">
                    <a:srgbClr val="000000">
                      <a:alpha val="43137"/>
                    </a:srgbClr>
                  </a:outerShdw>
                </a:effectLst>
              </a:rPr>
              <a:t> </a:t>
            </a:r>
            <a:r>
              <a:rPr lang="es-MX" sz="2800" dirty="0"/>
              <a:t>vs </a:t>
            </a:r>
            <a:r>
              <a:rPr lang="es-MX" sz="2800" b="1" dirty="0">
                <a:solidFill>
                  <a:schemeClr val="bg2">
                    <a:lumMod val="75000"/>
                  </a:schemeClr>
                </a:solidFill>
                <a:effectLst>
                  <a:outerShdw blurRad="38100" dist="38100" dir="2700000" algn="tl">
                    <a:srgbClr val="000000">
                      <a:alpha val="43137"/>
                    </a:srgbClr>
                  </a:outerShdw>
                </a:effectLst>
              </a:rPr>
              <a:t>Web </a:t>
            </a:r>
            <a:r>
              <a:rPr lang="es-MX" sz="2800" b="1" dirty="0" err="1">
                <a:solidFill>
                  <a:schemeClr val="bg2">
                    <a:lumMod val="75000"/>
                  </a:schemeClr>
                </a:solidFill>
                <a:effectLst>
                  <a:outerShdw blurRad="38100" dist="38100" dir="2700000" algn="tl">
                    <a:srgbClr val="000000">
                      <a:alpha val="43137"/>
                    </a:srgbClr>
                  </a:outerShdw>
                </a:effectLst>
              </a:rPr>
              <a:t>of</a:t>
            </a:r>
            <a:r>
              <a:rPr lang="es-MX" sz="2800" b="1" dirty="0">
                <a:solidFill>
                  <a:schemeClr val="bg2">
                    <a:lumMod val="75000"/>
                  </a:schemeClr>
                </a:solidFill>
                <a:effectLst>
                  <a:outerShdw blurRad="38100" dist="38100" dir="2700000" algn="tl">
                    <a:srgbClr val="000000">
                      <a:alpha val="43137"/>
                    </a:srgbClr>
                  </a:outerShdw>
                </a:effectLst>
              </a:rPr>
              <a:t> </a:t>
            </a:r>
            <a:r>
              <a:rPr lang="es-MX" sz="2800" b="1" dirty="0" err="1">
                <a:solidFill>
                  <a:schemeClr val="bg2">
                    <a:lumMod val="75000"/>
                  </a:schemeClr>
                </a:solidFill>
                <a:effectLst>
                  <a:outerShdw blurRad="38100" dist="38100" dir="2700000" algn="tl">
                    <a:srgbClr val="000000">
                      <a:alpha val="43137"/>
                    </a:srgbClr>
                  </a:outerShdw>
                </a:effectLst>
              </a:rPr>
              <a:t>Science</a:t>
            </a:r>
            <a:endParaRPr lang="es-MX" sz="2800" b="1" dirty="0">
              <a:solidFill>
                <a:schemeClr val="bg2">
                  <a:lumMod val="75000"/>
                </a:schemeClr>
              </a:solidFill>
              <a:effectLst>
                <a:outerShdw blurRad="38100" dist="38100" dir="2700000" algn="tl">
                  <a:srgbClr val="000000">
                    <a:alpha val="43137"/>
                  </a:srgbClr>
                </a:outerShdw>
              </a:effectLst>
            </a:endParaRPr>
          </a:p>
        </p:txBody>
      </p:sp>
      <p:pic>
        <p:nvPicPr>
          <p:cNvPr id="5" name="Imagen 4">
            <a:extLst>
              <a:ext uri="{FF2B5EF4-FFF2-40B4-BE49-F238E27FC236}">
                <a16:creationId xmlns="" xmlns:a16="http://schemas.microsoft.com/office/drawing/2014/main" id="{F6D2B08C-158A-458C-BB0C-5C73060BFE17}"/>
              </a:ext>
            </a:extLst>
          </p:cNvPr>
          <p:cNvPicPr>
            <a:picLocks noChangeAspect="1"/>
          </p:cNvPicPr>
          <p:nvPr/>
        </p:nvPicPr>
        <p:blipFill rotWithShape="1">
          <a:blip r:embed="rId3"/>
          <a:srcRect l="30470" t="90290" r="59304" b="5221"/>
          <a:stretch/>
        </p:blipFill>
        <p:spPr>
          <a:xfrm>
            <a:off x="5879805" y="6166884"/>
            <a:ext cx="2743196" cy="637953"/>
          </a:xfrm>
          <a:prstGeom prst="rect">
            <a:avLst/>
          </a:prstGeom>
        </p:spPr>
      </p:pic>
      <p:pic>
        <p:nvPicPr>
          <p:cNvPr id="6" name="Imagen 5">
            <a:extLst>
              <a:ext uri="{FF2B5EF4-FFF2-40B4-BE49-F238E27FC236}">
                <a16:creationId xmlns="" xmlns:a16="http://schemas.microsoft.com/office/drawing/2014/main" id="{B19857F0-00EC-41CA-9B5E-8DC7D3C67BC6}"/>
              </a:ext>
            </a:extLst>
          </p:cNvPr>
          <p:cNvPicPr>
            <a:picLocks noChangeAspect="1"/>
          </p:cNvPicPr>
          <p:nvPr/>
        </p:nvPicPr>
        <p:blipFill rotWithShape="1">
          <a:blip r:embed="rId3"/>
          <a:srcRect l="8672" t="40614" r="72771" b="27514"/>
          <a:stretch/>
        </p:blipFill>
        <p:spPr>
          <a:xfrm>
            <a:off x="3508744" y="1531088"/>
            <a:ext cx="5465135" cy="4912242"/>
          </a:xfrm>
          <a:prstGeom prst="rect">
            <a:avLst/>
          </a:prstGeom>
        </p:spPr>
      </p:pic>
      <p:sp>
        <p:nvSpPr>
          <p:cNvPr id="7" name="Elipse 6">
            <a:extLst>
              <a:ext uri="{FF2B5EF4-FFF2-40B4-BE49-F238E27FC236}">
                <a16:creationId xmlns="" xmlns:a16="http://schemas.microsoft.com/office/drawing/2014/main" id="{6BC028C7-8456-4B2B-BB04-3B2DED592DA7}"/>
              </a:ext>
            </a:extLst>
          </p:cNvPr>
          <p:cNvSpPr/>
          <p:nvPr/>
        </p:nvSpPr>
        <p:spPr>
          <a:xfrm>
            <a:off x="4253023" y="1531088"/>
            <a:ext cx="2190306" cy="1242687"/>
          </a:xfrm>
          <a:prstGeom prst="ellipse">
            <a:avLst/>
          </a:prstGeom>
          <a:solidFill>
            <a:srgbClr val="C00000">
              <a:alpha val="3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Elipse 8">
            <a:extLst>
              <a:ext uri="{FF2B5EF4-FFF2-40B4-BE49-F238E27FC236}">
                <a16:creationId xmlns="" xmlns:a16="http://schemas.microsoft.com/office/drawing/2014/main" id="{1B8EF770-9DBE-426E-BA7F-193FB694E92A}"/>
              </a:ext>
            </a:extLst>
          </p:cNvPr>
          <p:cNvSpPr/>
          <p:nvPr/>
        </p:nvSpPr>
        <p:spPr>
          <a:xfrm>
            <a:off x="4747439" y="2473384"/>
            <a:ext cx="2828259" cy="1242687"/>
          </a:xfrm>
          <a:prstGeom prst="ellipse">
            <a:avLst/>
          </a:prstGeom>
          <a:solidFill>
            <a:srgbClr val="C00000">
              <a:alpha val="3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Rectángulo 9">
            <a:extLst>
              <a:ext uri="{FF2B5EF4-FFF2-40B4-BE49-F238E27FC236}">
                <a16:creationId xmlns="" xmlns:a16="http://schemas.microsoft.com/office/drawing/2014/main" id="{DD444265-4EA2-446D-9128-668AF7BBB56F}"/>
              </a:ext>
            </a:extLst>
          </p:cNvPr>
          <p:cNvSpPr/>
          <p:nvPr/>
        </p:nvSpPr>
        <p:spPr>
          <a:xfrm>
            <a:off x="5475767" y="3636335"/>
            <a:ext cx="3147234" cy="2806995"/>
          </a:xfrm>
          <a:prstGeom prst="rect">
            <a:avLst/>
          </a:prstGeom>
          <a:solidFill>
            <a:srgbClr val="FF0000">
              <a:alpha val="36863"/>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 xmlns:a16="http://schemas.microsoft.com/office/drawing/2014/main" id="{36851241-286E-4697-9C83-53E3147E6854}"/>
              </a:ext>
            </a:extLst>
          </p:cNvPr>
          <p:cNvPicPr>
            <a:picLocks noChangeAspect="1"/>
          </p:cNvPicPr>
          <p:nvPr/>
        </p:nvPicPr>
        <p:blipFill rotWithShape="1">
          <a:blip r:embed="rId3"/>
          <a:srcRect l="51093" t="67996" r="38650" b="26617"/>
          <a:stretch/>
        </p:blipFill>
        <p:spPr>
          <a:xfrm>
            <a:off x="8654898" y="4851256"/>
            <a:ext cx="2817628" cy="890326"/>
          </a:xfrm>
          <a:prstGeom prst="rect">
            <a:avLst/>
          </a:prstGeom>
        </p:spPr>
      </p:pic>
    </p:spTree>
    <p:extLst>
      <p:ext uri="{BB962C8B-B14F-4D97-AF65-F5344CB8AC3E}">
        <p14:creationId xmlns:p14="http://schemas.microsoft.com/office/powerpoint/2010/main" val="308865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strVal val="#ppt_h"/>
                                          </p:val>
                                        </p:tav>
                                        <p:tav tm="100000">
                                          <p:val>
                                            <p:strVal val="#ppt_h"/>
                                          </p:val>
                                        </p:tav>
                                      </p:tavLst>
                                    </p:anim>
                                  </p:childTnLst>
                                </p:cTn>
                              </p:par>
                              <p:par>
                                <p:cTn id="38" presetID="17" presetClass="entr" presetSubtype="1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6062" r="30263" b="4892"/>
          <a:stretch/>
        </p:blipFill>
        <p:spPr>
          <a:xfrm>
            <a:off x="1" y="-155275"/>
            <a:ext cx="12192000" cy="7013276"/>
          </a:xfrm>
          <a:prstGeom prst="rect">
            <a:avLst/>
          </a:prstGeom>
        </p:spPr>
      </p:pic>
      <p:pic>
        <p:nvPicPr>
          <p:cNvPr id="5" name="Imagen 4"/>
          <p:cNvPicPr>
            <a:picLocks noChangeAspect="1"/>
          </p:cNvPicPr>
          <p:nvPr/>
        </p:nvPicPr>
        <p:blipFill rotWithShape="1">
          <a:blip r:embed="rId3"/>
          <a:srcRect l="1184" t="44307" r="87530" b="4141"/>
          <a:stretch/>
        </p:blipFill>
        <p:spPr>
          <a:xfrm>
            <a:off x="1" y="121594"/>
            <a:ext cx="2513012" cy="6459537"/>
          </a:xfrm>
          <a:prstGeom prst="rect">
            <a:avLst/>
          </a:prstGeom>
          <a:effectLst>
            <a:outerShdw blurRad="50800" dist="330200" dir="2700000" algn="tl" rotWithShape="0">
              <a:prstClr val="black">
                <a:alpha val="40000"/>
              </a:prstClr>
            </a:outerShdw>
          </a:effectLst>
        </p:spPr>
      </p:pic>
      <p:pic>
        <p:nvPicPr>
          <p:cNvPr id="2" name="Imagen 1">
            <a:extLst>
              <a:ext uri="{FF2B5EF4-FFF2-40B4-BE49-F238E27FC236}">
                <a16:creationId xmlns="" xmlns:a16="http://schemas.microsoft.com/office/drawing/2014/main" id="{02579023-CA1A-4037-8C28-D35B894B5D78}"/>
              </a:ext>
            </a:extLst>
          </p:cNvPr>
          <p:cNvPicPr>
            <a:picLocks noChangeAspect="1"/>
          </p:cNvPicPr>
          <p:nvPr/>
        </p:nvPicPr>
        <p:blipFill rotWithShape="1">
          <a:blip r:embed="rId4"/>
          <a:srcRect l="50526" t="52164" r="34869" b="24645"/>
          <a:stretch/>
        </p:blipFill>
        <p:spPr>
          <a:xfrm>
            <a:off x="5967663" y="1487857"/>
            <a:ext cx="5101389" cy="4556432"/>
          </a:xfrm>
          <a:prstGeom prst="rect">
            <a:avLst/>
          </a:prstGeom>
          <a:effectLst>
            <a:outerShdw blurRad="50800" dist="431800" dir="2700000" algn="tl" rotWithShape="0">
              <a:prstClr val="black">
                <a:alpha val="40000"/>
              </a:prstClr>
            </a:outerShdw>
          </a:effectLst>
        </p:spPr>
      </p:pic>
      <p:pic>
        <p:nvPicPr>
          <p:cNvPr id="12" name="Imagen 11">
            <a:extLst>
              <a:ext uri="{FF2B5EF4-FFF2-40B4-BE49-F238E27FC236}">
                <a16:creationId xmlns="" xmlns:a16="http://schemas.microsoft.com/office/drawing/2014/main" id="{374FEA50-DD3B-4ECA-9C3F-1E8A6E0CC8FE}"/>
              </a:ext>
            </a:extLst>
          </p:cNvPr>
          <p:cNvPicPr>
            <a:picLocks noChangeAspect="1"/>
          </p:cNvPicPr>
          <p:nvPr/>
        </p:nvPicPr>
        <p:blipFill>
          <a:blip r:embed="rId5"/>
          <a:stretch>
            <a:fillRect/>
          </a:stretch>
        </p:blipFill>
        <p:spPr>
          <a:xfrm>
            <a:off x="5775158" y="3866148"/>
            <a:ext cx="5855368" cy="1123078"/>
          </a:xfrm>
          <a:prstGeom prst="rect">
            <a:avLst/>
          </a:prstGeom>
        </p:spPr>
      </p:pic>
      <p:pic>
        <p:nvPicPr>
          <p:cNvPr id="13" name="Imagen 12">
            <a:extLst>
              <a:ext uri="{FF2B5EF4-FFF2-40B4-BE49-F238E27FC236}">
                <a16:creationId xmlns="" xmlns:a16="http://schemas.microsoft.com/office/drawing/2014/main" id="{F277F651-7004-4AE1-BBA3-E2395C2926CB}"/>
              </a:ext>
            </a:extLst>
          </p:cNvPr>
          <p:cNvPicPr>
            <a:picLocks noChangeAspect="1"/>
          </p:cNvPicPr>
          <p:nvPr/>
        </p:nvPicPr>
        <p:blipFill>
          <a:blip r:embed="rId6"/>
          <a:stretch>
            <a:fillRect/>
          </a:stretch>
        </p:blipFill>
        <p:spPr>
          <a:xfrm>
            <a:off x="5687670" y="5001236"/>
            <a:ext cx="6030343" cy="1120515"/>
          </a:xfrm>
          <a:prstGeom prst="rect">
            <a:avLst/>
          </a:prstGeom>
        </p:spPr>
      </p:pic>
      <p:pic>
        <p:nvPicPr>
          <p:cNvPr id="14" name="Imagen 13">
            <a:extLst>
              <a:ext uri="{FF2B5EF4-FFF2-40B4-BE49-F238E27FC236}">
                <a16:creationId xmlns="" xmlns:a16="http://schemas.microsoft.com/office/drawing/2014/main" id="{638266EE-274A-4FA9-87F4-CC3CA57AB40C}"/>
              </a:ext>
            </a:extLst>
          </p:cNvPr>
          <p:cNvPicPr>
            <a:picLocks noChangeAspect="1"/>
          </p:cNvPicPr>
          <p:nvPr/>
        </p:nvPicPr>
        <p:blipFill>
          <a:blip r:embed="rId7"/>
          <a:stretch>
            <a:fillRect/>
          </a:stretch>
        </p:blipFill>
        <p:spPr>
          <a:xfrm>
            <a:off x="4628279" y="5740484"/>
            <a:ext cx="5047926" cy="1164437"/>
          </a:xfrm>
          <a:prstGeom prst="rect">
            <a:avLst/>
          </a:prstGeom>
        </p:spPr>
      </p:pic>
      <p:pic>
        <p:nvPicPr>
          <p:cNvPr id="15" name="Imagen 14">
            <a:extLst>
              <a:ext uri="{FF2B5EF4-FFF2-40B4-BE49-F238E27FC236}">
                <a16:creationId xmlns="" xmlns:a16="http://schemas.microsoft.com/office/drawing/2014/main" id="{6954F14D-F68D-48DC-9AF4-CF5DD3BDB19D}"/>
              </a:ext>
            </a:extLst>
          </p:cNvPr>
          <p:cNvPicPr>
            <a:picLocks noChangeAspect="1"/>
          </p:cNvPicPr>
          <p:nvPr/>
        </p:nvPicPr>
        <p:blipFill>
          <a:blip r:embed="rId8"/>
          <a:stretch>
            <a:fillRect/>
          </a:stretch>
        </p:blipFill>
        <p:spPr>
          <a:xfrm>
            <a:off x="9481116" y="4706858"/>
            <a:ext cx="1164437" cy="499915"/>
          </a:xfrm>
          <a:prstGeom prst="rect">
            <a:avLst/>
          </a:prstGeom>
        </p:spPr>
      </p:pic>
      <p:pic>
        <p:nvPicPr>
          <p:cNvPr id="16" name="Imagen 15">
            <a:extLst>
              <a:ext uri="{FF2B5EF4-FFF2-40B4-BE49-F238E27FC236}">
                <a16:creationId xmlns="" xmlns:a16="http://schemas.microsoft.com/office/drawing/2014/main" id="{C3CA121A-0A2F-44DF-A597-017A697E8FCE}"/>
              </a:ext>
            </a:extLst>
          </p:cNvPr>
          <p:cNvPicPr>
            <a:picLocks noChangeAspect="1"/>
          </p:cNvPicPr>
          <p:nvPr/>
        </p:nvPicPr>
        <p:blipFill>
          <a:blip r:embed="rId9"/>
          <a:stretch>
            <a:fillRect/>
          </a:stretch>
        </p:blipFill>
        <p:spPr>
          <a:xfrm>
            <a:off x="4628279" y="4659938"/>
            <a:ext cx="4852837" cy="749873"/>
          </a:xfrm>
          <a:prstGeom prst="rect">
            <a:avLst/>
          </a:prstGeom>
        </p:spPr>
      </p:pic>
    </p:spTree>
    <p:extLst>
      <p:ext uri="{BB962C8B-B14F-4D97-AF65-F5344CB8AC3E}">
        <p14:creationId xmlns:p14="http://schemas.microsoft.com/office/powerpoint/2010/main" val="96997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3"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036496" cy="65436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3 Flecha abajo"/>
          <p:cNvSpPr/>
          <p:nvPr/>
        </p:nvSpPr>
        <p:spPr>
          <a:xfrm rot="2870530">
            <a:off x="6539367" y="4813915"/>
            <a:ext cx="1080120" cy="115212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Elipse 4"/>
          <p:cNvSpPr/>
          <p:nvPr/>
        </p:nvSpPr>
        <p:spPr>
          <a:xfrm>
            <a:off x="4378912" y="5633749"/>
            <a:ext cx="2377488" cy="500063"/>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66670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o 10"/>
          <p:cNvGrpSpPr/>
          <p:nvPr/>
        </p:nvGrpSpPr>
        <p:grpSpPr>
          <a:xfrm>
            <a:off x="316203" y="3034463"/>
            <a:ext cx="2543195" cy="2285901"/>
            <a:chOff x="79572" y="2217990"/>
            <a:chExt cx="2979046" cy="3216422"/>
          </a:xfrm>
        </p:grpSpPr>
        <p:pic>
          <p:nvPicPr>
            <p:cNvPr id="1040" name="Picture 16" descr="http://www.lamarihuana.com/wp-content/uploads/2011/05/investigadores-trabajando-medico_sps0338.jpg"/>
            <p:cNvPicPr>
              <a:picLocks noChangeAspect="1" noChangeArrowheads="1"/>
            </p:cNvPicPr>
            <p:nvPr/>
          </p:nvPicPr>
          <p:blipFill rotWithShape="1">
            <a:blip r:embed="rId2">
              <a:extLst>
                <a:ext uri="{28A0092B-C50C-407E-A947-70E740481C1C}">
                  <a14:useLocalDpi xmlns:a14="http://schemas.microsoft.com/office/drawing/2010/main" val="0"/>
                </a:ext>
              </a:extLst>
            </a:blip>
            <a:srcRect b="7760"/>
            <a:stretch/>
          </p:blipFill>
          <p:spPr bwMode="auto">
            <a:xfrm>
              <a:off x="130588" y="2217990"/>
              <a:ext cx="2390966" cy="183051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p:cNvSpPr txBox="1"/>
            <p:nvPr/>
          </p:nvSpPr>
          <p:spPr>
            <a:xfrm>
              <a:off x="79572" y="4698205"/>
              <a:ext cx="2979046" cy="736207"/>
            </a:xfrm>
            <a:prstGeom prst="rect">
              <a:avLst/>
            </a:prstGeom>
            <a:noFill/>
          </p:spPr>
          <p:txBody>
            <a:bodyPr wrap="square" rtlCol="0">
              <a:spAutoFit/>
            </a:bodyPr>
            <a:lstStyle/>
            <a:p>
              <a:r>
                <a:rPr lang="es-MX" sz="2800" b="1" dirty="0"/>
                <a:t>Investigadores</a:t>
              </a:r>
            </a:p>
          </p:txBody>
        </p:sp>
      </p:grpSp>
      <p:grpSp>
        <p:nvGrpSpPr>
          <p:cNvPr id="13" name="Grupo 12"/>
          <p:cNvGrpSpPr/>
          <p:nvPr/>
        </p:nvGrpSpPr>
        <p:grpSpPr>
          <a:xfrm>
            <a:off x="4844797" y="2662979"/>
            <a:ext cx="1996675" cy="2711424"/>
            <a:chOff x="1021266" y="2101256"/>
            <a:chExt cx="1996675" cy="2711424"/>
          </a:xfrm>
        </p:grpSpPr>
        <p:pic>
          <p:nvPicPr>
            <p:cNvPr id="1048" name="Picture 24" descr="http://1.bp.blogspot.com/-7z1dCk_fKhU/UILfO7W5HmI/AAAAAAAAAQY/IhOsDHvXurU/s400/Captura%2Bde%2Bpantalla%2B2012-10-20%2Ba%2Blas%2B12.26.3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266" y="2101256"/>
              <a:ext cx="1996675" cy="2063746"/>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p:cNvSpPr txBox="1"/>
            <p:nvPr/>
          </p:nvSpPr>
          <p:spPr>
            <a:xfrm>
              <a:off x="1193434" y="4289460"/>
              <a:ext cx="1652337" cy="523220"/>
            </a:xfrm>
            <a:prstGeom prst="rect">
              <a:avLst/>
            </a:prstGeom>
            <a:noFill/>
          </p:spPr>
          <p:txBody>
            <a:bodyPr wrap="square" rtlCol="0">
              <a:spAutoFit/>
            </a:bodyPr>
            <a:lstStyle/>
            <a:p>
              <a:r>
                <a:rPr lang="es-MX" sz="2800" b="1" dirty="0"/>
                <a:t>Revistas</a:t>
              </a:r>
            </a:p>
          </p:txBody>
        </p:sp>
      </p:grpSp>
      <p:pic>
        <p:nvPicPr>
          <p:cNvPr id="1025" name="Imagen 1024"/>
          <p:cNvPicPr>
            <a:picLocks noChangeAspect="1"/>
          </p:cNvPicPr>
          <p:nvPr/>
        </p:nvPicPr>
        <p:blipFill>
          <a:blip r:embed="rId4"/>
          <a:stretch>
            <a:fillRect/>
          </a:stretch>
        </p:blipFill>
        <p:spPr>
          <a:xfrm>
            <a:off x="4223834" y="1538492"/>
            <a:ext cx="2894260" cy="2382831"/>
          </a:xfrm>
          <a:prstGeom prst="rect">
            <a:avLst/>
          </a:prstGeom>
        </p:spPr>
      </p:pic>
      <p:sp>
        <p:nvSpPr>
          <p:cNvPr id="1033" name="CuadroTexto 1032"/>
          <p:cNvSpPr txBox="1"/>
          <p:nvPr/>
        </p:nvSpPr>
        <p:spPr>
          <a:xfrm>
            <a:off x="9650676" y="4726725"/>
            <a:ext cx="1835846" cy="523220"/>
          </a:xfrm>
          <a:prstGeom prst="rect">
            <a:avLst/>
          </a:prstGeom>
          <a:noFill/>
        </p:spPr>
        <p:txBody>
          <a:bodyPr wrap="square" rtlCol="0">
            <a:spAutoFit/>
          </a:bodyPr>
          <a:lstStyle/>
          <a:p>
            <a:r>
              <a:rPr lang="es-MX" sz="2800" b="1" dirty="0"/>
              <a:t>Biblioteca</a:t>
            </a:r>
          </a:p>
        </p:txBody>
      </p:sp>
      <p:sp>
        <p:nvSpPr>
          <p:cNvPr id="1038" name="CuadroTexto 1037"/>
          <p:cNvSpPr txBox="1"/>
          <p:nvPr/>
        </p:nvSpPr>
        <p:spPr>
          <a:xfrm>
            <a:off x="563250" y="303724"/>
            <a:ext cx="4919962" cy="646331"/>
          </a:xfrm>
          <a:prstGeom prst="rect">
            <a:avLst/>
          </a:prstGeom>
          <a:solidFill>
            <a:schemeClr val="accent1">
              <a:lumMod val="60000"/>
              <a:lumOff val="40000"/>
            </a:schemeClr>
          </a:solidFill>
          <a:effectLst>
            <a:outerShdw blurRad="50800" dist="127000" dir="5400000" algn="t" rotWithShape="0">
              <a:prstClr val="black">
                <a:alpha val="40000"/>
              </a:prstClr>
            </a:outerShdw>
          </a:effectLst>
        </p:spPr>
        <p:txBody>
          <a:bodyPr wrap="square" rtlCol="0">
            <a:spAutoFit/>
          </a:bodyPr>
          <a:lstStyle/>
          <a:p>
            <a:pPr algn="ctr"/>
            <a:r>
              <a:rPr lang="es-MX" sz="3600" b="1" dirty="0"/>
              <a:t>Modelo de suscripción</a:t>
            </a:r>
          </a:p>
        </p:txBody>
      </p:sp>
      <p:pic>
        <p:nvPicPr>
          <p:cNvPr id="1053" name="Imagen 1052"/>
          <p:cNvPicPr>
            <a:picLocks noChangeAspect="1"/>
          </p:cNvPicPr>
          <p:nvPr/>
        </p:nvPicPr>
        <p:blipFill>
          <a:blip r:embed="rId5"/>
          <a:stretch>
            <a:fillRect/>
          </a:stretch>
        </p:blipFill>
        <p:spPr>
          <a:xfrm>
            <a:off x="4444069" y="6115491"/>
            <a:ext cx="2225233" cy="859611"/>
          </a:xfrm>
          <a:prstGeom prst="rect">
            <a:avLst/>
          </a:prstGeom>
        </p:spPr>
      </p:pic>
      <p:pic>
        <p:nvPicPr>
          <p:cNvPr id="1054" name="Imagen 1053"/>
          <p:cNvPicPr>
            <a:picLocks noChangeAspect="1"/>
          </p:cNvPicPr>
          <p:nvPr/>
        </p:nvPicPr>
        <p:blipFill>
          <a:blip r:embed="rId6"/>
          <a:stretch>
            <a:fillRect/>
          </a:stretch>
        </p:blipFill>
        <p:spPr>
          <a:xfrm>
            <a:off x="4553912" y="3897365"/>
            <a:ext cx="2316681" cy="2322777"/>
          </a:xfrm>
          <a:prstGeom prst="rect">
            <a:avLst/>
          </a:prstGeom>
        </p:spPr>
      </p:pic>
      <p:pic>
        <p:nvPicPr>
          <p:cNvPr id="1060" name="Picture 36" descr="http://worldartsme.com/images/stacks-of-money-clipart-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5089" y="4268018"/>
            <a:ext cx="2827190" cy="1963854"/>
          </a:xfrm>
          <a:prstGeom prst="rect">
            <a:avLst/>
          </a:prstGeom>
          <a:noFill/>
          <a:extLst>
            <a:ext uri="{909E8E84-426E-40DD-AFC4-6F175D3DCCD1}">
              <a14:hiddenFill xmlns:a14="http://schemas.microsoft.com/office/drawing/2010/main">
                <a:solidFill>
                  <a:srgbClr val="FFFFFF"/>
                </a:solidFill>
              </a14:hiddenFill>
            </a:ext>
          </a:extLst>
        </p:spPr>
      </p:pic>
      <p:sp>
        <p:nvSpPr>
          <p:cNvPr id="33" name="CuadroTexto 32"/>
          <p:cNvSpPr txBox="1"/>
          <p:nvPr/>
        </p:nvSpPr>
        <p:spPr>
          <a:xfrm>
            <a:off x="7465560" y="391960"/>
            <a:ext cx="4239083" cy="584775"/>
          </a:xfrm>
          <a:prstGeom prst="rect">
            <a:avLst/>
          </a:prstGeom>
          <a:solidFill>
            <a:schemeClr val="accent2"/>
          </a:solidFill>
        </p:spPr>
        <p:txBody>
          <a:bodyPr wrap="square" rtlCol="0">
            <a:spAutoFit/>
          </a:bodyPr>
          <a:lstStyle/>
          <a:p>
            <a:r>
              <a:rPr lang="es-MX" sz="3200" b="1" dirty="0"/>
              <a:t>Financiamiento público</a:t>
            </a:r>
            <a:endParaRPr lang="es-MX" sz="2400" dirty="0"/>
          </a:p>
        </p:txBody>
      </p:sp>
      <p:sp>
        <p:nvSpPr>
          <p:cNvPr id="79" name="CuadroTexto 78"/>
          <p:cNvSpPr txBox="1"/>
          <p:nvPr/>
        </p:nvSpPr>
        <p:spPr>
          <a:xfrm>
            <a:off x="151715" y="2989218"/>
            <a:ext cx="2731854" cy="1384995"/>
          </a:xfrm>
          <a:prstGeom prst="rect">
            <a:avLst/>
          </a:prstGeom>
          <a:solidFill>
            <a:schemeClr val="accent2"/>
          </a:solidFill>
        </p:spPr>
        <p:txBody>
          <a:bodyPr wrap="square" rtlCol="0">
            <a:spAutoFit/>
          </a:bodyPr>
          <a:lstStyle/>
          <a:p>
            <a:r>
              <a:rPr lang="es-MX" sz="2400" dirty="0"/>
              <a:t>• </a:t>
            </a:r>
            <a:r>
              <a:rPr lang="es-MX" sz="2800" dirty="0"/>
              <a:t>Salarios de investigadores - dictaminadores</a:t>
            </a:r>
            <a:endParaRPr lang="es-MX" dirty="0"/>
          </a:p>
        </p:txBody>
      </p:sp>
      <p:sp>
        <p:nvSpPr>
          <p:cNvPr id="81" name="CuadroTexto 80"/>
          <p:cNvSpPr txBox="1"/>
          <p:nvPr/>
        </p:nvSpPr>
        <p:spPr>
          <a:xfrm>
            <a:off x="151715" y="4374213"/>
            <a:ext cx="2751166" cy="2308324"/>
          </a:xfrm>
          <a:prstGeom prst="rect">
            <a:avLst/>
          </a:prstGeom>
          <a:solidFill>
            <a:schemeClr val="accent2"/>
          </a:solidFill>
        </p:spPr>
        <p:txBody>
          <a:bodyPr wrap="square" rtlCol="0">
            <a:spAutoFit/>
          </a:bodyPr>
          <a:lstStyle/>
          <a:p>
            <a:r>
              <a:rPr lang="es-MX" sz="2400" dirty="0"/>
              <a:t>•  </a:t>
            </a:r>
            <a:r>
              <a:rPr lang="es-MX" sz="2400" b="1" dirty="0"/>
              <a:t>Salarios </a:t>
            </a:r>
            <a:r>
              <a:rPr lang="es-MX" sz="2400" dirty="0"/>
              <a:t>de investigadores no provienen de la venta de artículos / </a:t>
            </a:r>
            <a:r>
              <a:rPr lang="es-MX" sz="2400" b="1" dirty="0"/>
              <a:t>escalafón</a:t>
            </a:r>
            <a:r>
              <a:rPr lang="es-MX" sz="2400" dirty="0"/>
              <a:t> universitario</a:t>
            </a:r>
            <a:endParaRPr lang="es-MX" sz="2000" dirty="0"/>
          </a:p>
        </p:txBody>
      </p:sp>
      <p:pic>
        <p:nvPicPr>
          <p:cNvPr id="4" name="Imagen 3">
            <a:extLst>
              <a:ext uri="{FF2B5EF4-FFF2-40B4-BE49-F238E27FC236}">
                <a16:creationId xmlns="" xmlns:a16="http://schemas.microsoft.com/office/drawing/2014/main" id="{C7BDE36B-104A-4ABE-9FAB-25BACE4C94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2310" y="2872234"/>
            <a:ext cx="3200400" cy="1428750"/>
          </a:xfrm>
          <a:prstGeom prst="rect">
            <a:avLst/>
          </a:prstGeom>
        </p:spPr>
      </p:pic>
      <p:pic>
        <p:nvPicPr>
          <p:cNvPr id="5" name="Imagen 4">
            <a:extLst>
              <a:ext uri="{FF2B5EF4-FFF2-40B4-BE49-F238E27FC236}">
                <a16:creationId xmlns="" xmlns:a16="http://schemas.microsoft.com/office/drawing/2014/main" id="{E2E06824-356C-4466-BEC6-912C189BF39E}"/>
              </a:ext>
            </a:extLst>
          </p:cNvPr>
          <p:cNvPicPr>
            <a:picLocks noChangeAspect="1"/>
          </p:cNvPicPr>
          <p:nvPr/>
        </p:nvPicPr>
        <p:blipFill>
          <a:blip r:embed="rId9"/>
          <a:stretch>
            <a:fillRect/>
          </a:stretch>
        </p:blipFill>
        <p:spPr>
          <a:xfrm>
            <a:off x="6424952" y="2241658"/>
            <a:ext cx="3042168" cy="2773920"/>
          </a:xfrm>
          <a:prstGeom prst="rect">
            <a:avLst/>
          </a:prstGeom>
        </p:spPr>
      </p:pic>
      <p:sp>
        <p:nvSpPr>
          <p:cNvPr id="15" name="Flecha: curvada hacia abajo 14">
            <a:extLst>
              <a:ext uri="{FF2B5EF4-FFF2-40B4-BE49-F238E27FC236}">
                <a16:creationId xmlns="" xmlns:a16="http://schemas.microsoft.com/office/drawing/2014/main" id="{24384FE5-3487-4F61-AFD4-709BE27DABCB}"/>
              </a:ext>
            </a:extLst>
          </p:cNvPr>
          <p:cNvSpPr/>
          <p:nvPr/>
        </p:nvSpPr>
        <p:spPr>
          <a:xfrm flipH="1">
            <a:off x="1542652" y="1057727"/>
            <a:ext cx="8721377" cy="1931491"/>
          </a:xfrm>
          <a:prstGeom prst="curvedDownArrow">
            <a:avLst/>
          </a:prstGeom>
          <a:effectLst>
            <a:outerShdw blurRad="50800" dist="177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32" name="Imagen 31">
            <a:extLst>
              <a:ext uri="{FF2B5EF4-FFF2-40B4-BE49-F238E27FC236}">
                <a16:creationId xmlns="" xmlns:a16="http://schemas.microsoft.com/office/drawing/2014/main" id="{FEEFDC3E-DCCA-4AE4-82EA-BD5414E427F5}"/>
              </a:ext>
            </a:extLst>
          </p:cNvPr>
          <p:cNvPicPr>
            <a:picLocks noChangeAspect="1"/>
          </p:cNvPicPr>
          <p:nvPr/>
        </p:nvPicPr>
        <p:blipFill>
          <a:blip r:embed="rId10"/>
          <a:stretch>
            <a:fillRect/>
          </a:stretch>
        </p:blipFill>
        <p:spPr>
          <a:xfrm>
            <a:off x="2461661" y="2821443"/>
            <a:ext cx="2066723" cy="1097375"/>
          </a:xfrm>
          <a:prstGeom prst="rect">
            <a:avLst/>
          </a:prstGeom>
        </p:spPr>
      </p:pic>
      <p:pic>
        <p:nvPicPr>
          <p:cNvPr id="35" name="Imagen 34">
            <a:extLst>
              <a:ext uri="{FF2B5EF4-FFF2-40B4-BE49-F238E27FC236}">
                <a16:creationId xmlns="" xmlns:a16="http://schemas.microsoft.com/office/drawing/2014/main" id="{93E047EB-6F80-48F8-A702-462BEF83E5E3}"/>
              </a:ext>
            </a:extLst>
          </p:cNvPr>
          <p:cNvPicPr>
            <a:picLocks noChangeAspect="1"/>
          </p:cNvPicPr>
          <p:nvPr/>
        </p:nvPicPr>
        <p:blipFill>
          <a:blip r:embed="rId11"/>
          <a:stretch>
            <a:fillRect/>
          </a:stretch>
        </p:blipFill>
        <p:spPr>
          <a:xfrm>
            <a:off x="2133218" y="3809979"/>
            <a:ext cx="2725148" cy="1176630"/>
          </a:xfrm>
          <a:prstGeom prst="rect">
            <a:avLst/>
          </a:prstGeom>
        </p:spPr>
      </p:pic>
      <p:pic>
        <p:nvPicPr>
          <p:cNvPr id="36" name="Imagen 35">
            <a:extLst>
              <a:ext uri="{FF2B5EF4-FFF2-40B4-BE49-F238E27FC236}">
                <a16:creationId xmlns="" xmlns:a16="http://schemas.microsoft.com/office/drawing/2014/main" id="{5258BFCE-0428-4C98-AF57-8FC5A4C41CF2}"/>
              </a:ext>
            </a:extLst>
          </p:cNvPr>
          <p:cNvPicPr>
            <a:picLocks noChangeAspect="1"/>
          </p:cNvPicPr>
          <p:nvPr/>
        </p:nvPicPr>
        <p:blipFill>
          <a:blip r:embed="rId12"/>
          <a:stretch>
            <a:fillRect/>
          </a:stretch>
        </p:blipFill>
        <p:spPr>
          <a:xfrm>
            <a:off x="8897813" y="3165564"/>
            <a:ext cx="3460365" cy="825013"/>
          </a:xfrm>
          <a:prstGeom prst="rect">
            <a:avLst/>
          </a:prstGeom>
        </p:spPr>
      </p:pic>
    </p:spTree>
    <p:extLst>
      <p:ext uri="{BB962C8B-B14F-4D97-AF65-F5344CB8AC3E}">
        <p14:creationId xmlns:p14="http://schemas.microsoft.com/office/powerpoint/2010/main" val="41516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60"/>
                                        </p:tgtEl>
                                        <p:attrNameLst>
                                          <p:attrName>style.visibility</p:attrName>
                                        </p:attrNameLst>
                                      </p:cBhvr>
                                      <p:to>
                                        <p:strVal val="visible"/>
                                      </p:to>
                                    </p:set>
                                    <p:anim calcmode="lin" valueType="num">
                                      <p:cBhvr>
                                        <p:cTn id="26" dur="500" fill="hold"/>
                                        <p:tgtEl>
                                          <p:spTgt spid="1060"/>
                                        </p:tgtEl>
                                        <p:attrNameLst>
                                          <p:attrName>ppt_w</p:attrName>
                                        </p:attrNameLst>
                                      </p:cBhvr>
                                      <p:tavLst>
                                        <p:tav tm="0">
                                          <p:val>
                                            <p:fltVal val="0"/>
                                          </p:val>
                                        </p:tav>
                                        <p:tav tm="100000">
                                          <p:val>
                                            <p:strVal val="#ppt_w"/>
                                          </p:val>
                                        </p:tav>
                                      </p:tavLst>
                                    </p:anim>
                                    <p:anim calcmode="lin" valueType="num">
                                      <p:cBhvr>
                                        <p:cTn id="27" dur="500" fill="hold"/>
                                        <p:tgtEl>
                                          <p:spTgt spid="1060"/>
                                        </p:tgtEl>
                                        <p:attrNameLst>
                                          <p:attrName>ppt_h</p:attrName>
                                        </p:attrNameLst>
                                      </p:cBhvr>
                                      <p:tavLst>
                                        <p:tav tm="0">
                                          <p:val>
                                            <p:fltVal val="0"/>
                                          </p:val>
                                        </p:tav>
                                        <p:tav tm="100000">
                                          <p:val>
                                            <p:strVal val="#ppt_h"/>
                                          </p:val>
                                        </p:tav>
                                      </p:tavLst>
                                    </p:anim>
                                    <p:animEffect transition="in" filter="fade">
                                      <p:cBhvr>
                                        <p:cTn id="28" dur="500"/>
                                        <p:tgtEl>
                                          <p:spTgt spid="1060"/>
                                        </p:tgtEl>
                                      </p:cBhvr>
                                    </p:animEffect>
                                  </p:childTnLst>
                                </p:cTn>
                              </p:par>
                            </p:childTnLst>
                          </p:cTn>
                        </p:par>
                      </p:childTnLst>
                    </p:cTn>
                  </p:par>
                  <p:par>
                    <p:cTn id="29" fill="hold">
                      <p:stCondLst>
                        <p:cond delay="indefinite"/>
                      </p:stCondLst>
                      <p:childTnLst>
                        <p:par>
                          <p:cTn id="30" fill="hold">
                            <p:stCondLst>
                              <p:cond delay="0"/>
                            </p:stCondLst>
                            <p:childTnLst>
                              <p:par>
                                <p:cTn id="31" presetID="63" presetClass="path" presetSubtype="0" accel="50000" decel="50000" fill="hold" nodeType="clickEffect">
                                  <p:stCondLst>
                                    <p:cond delay="0"/>
                                  </p:stCondLst>
                                  <p:childTnLst>
                                    <p:animMotion origin="layout" path="M 3.33333E-6 7.40741E-7 L -0.22722 -0.07639 " pathEditMode="relative" rAng="0" ptsTypes="AA">
                                      <p:cBhvr>
                                        <p:cTn id="32" dur="2000" fill="hold"/>
                                        <p:tgtEl>
                                          <p:spTgt spid="1060"/>
                                        </p:tgtEl>
                                        <p:attrNameLst>
                                          <p:attrName>ppt_x</p:attrName>
                                          <p:attrName>ppt_y</p:attrName>
                                        </p:attrNameLst>
                                      </p:cBhvr>
                                      <p:rCtr x="-11367" y="-3819"/>
                                    </p:animMotion>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054"/>
                                        </p:tgtEl>
                                        <p:attrNameLst>
                                          <p:attrName>style.visibility</p:attrName>
                                        </p:attrNameLst>
                                      </p:cBhvr>
                                      <p:to>
                                        <p:strVal val="visible"/>
                                      </p:to>
                                    </p:set>
                                    <p:animEffect transition="in" filter="wipe(down)">
                                      <p:cBhvr>
                                        <p:cTn id="44" dur="500"/>
                                        <p:tgtEl>
                                          <p:spTgt spid="1054"/>
                                        </p:tgtEl>
                                      </p:cBhvr>
                                    </p:animEffect>
                                  </p:childTnLst>
                                </p:cTn>
                              </p:par>
                              <p:par>
                                <p:cTn id="45" presetID="22" presetClass="entr" presetSubtype="4" fill="hold" nodeType="withEffect">
                                  <p:stCondLst>
                                    <p:cond delay="0"/>
                                  </p:stCondLst>
                                  <p:childTnLst>
                                    <p:set>
                                      <p:cBhvr>
                                        <p:cTn id="46" dur="1" fill="hold">
                                          <p:stCondLst>
                                            <p:cond delay="0"/>
                                          </p:stCondLst>
                                        </p:cTn>
                                        <p:tgtEl>
                                          <p:spTgt spid="1053"/>
                                        </p:tgtEl>
                                        <p:attrNameLst>
                                          <p:attrName>style.visibility</p:attrName>
                                        </p:attrNameLst>
                                      </p:cBhvr>
                                      <p:to>
                                        <p:strVal val="visible"/>
                                      </p:to>
                                    </p:set>
                                    <p:animEffect transition="in" filter="wipe(down)">
                                      <p:cBhvr>
                                        <p:cTn id="47" dur="500"/>
                                        <p:tgtEl>
                                          <p:spTgt spid="1053"/>
                                        </p:tgtEl>
                                      </p:cBhvr>
                                    </p:animEffect>
                                  </p:childTnLst>
                                </p:cTn>
                              </p:par>
                              <p:par>
                                <p:cTn id="48" presetID="22" presetClass="entr" presetSubtype="4" fill="hold" nodeType="withEffect">
                                  <p:stCondLst>
                                    <p:cond delay="0"/>
                                  </p:stCondLst>
                                  <p:childTnLst>
                                    <p:set>
                                      <p:cBhvr>
                                        <p:cTn id="49" dur="1" fill="hold">
                                          <p:stCondLst>
                                            <p:cond delay="0"/>
                                          </p:stCondLst>
                                        </p:cTn>
                                        <p:tgtEl>
                                          <p:spTgt spid="1025"/>
                                        </p:tgtEl>
                                        <p:attrNameLst>
                                          <p:attrName>style.visibility</p:attrName>
                                        </p:attrNameLst>
                                      </p:cBhvr>
                                      <p:to>
                                        <p:strVal val="visible"/>
                                      </p:to>
                                    </p:set>
                                    <p:animEffect transition="in" filter="wipe(down)">
                                      <p:cBhvr>
                                        <p:cTn id="50" dur="500"/>
                                        <p:tgtEl>
                                          <p:spTgt spid="1025"/>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5"/>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1"/>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79"/>
                                        </p:tgtEl>
                                        <p:attrNameLst>
                                          <p:attrName>style.visibility</p:attrName>
                                        </p:attrNameLst>
                                      </p:cBhvr>
                                      <p:to>
                                        <p:strVal val="visible"/>
                                      </p:to>
                                    </p:set>
                                    <p:anim calcmode="lin" valueType="num">
                                      <p:cBhvr>
                                        <p:cTn id="63" dur="500" fill="hold"/>
                                        <p:tgtEl>
                                          <p:spTgt spid="79"/>
                                        </p:tgtEl>
                                        <p:attrNameLst>
                                          <p:attrName>ppt_w</p:attrName>
                                        </p:attrNameLst>
                                      </p:cBhvr>
                                      <p:tavLst>
                                        <p:tav tm="0">
                                          <p:val>
                                            <p:fltVal val="0"/>
                                          </p:val>
                                        </p:tav>
                                        <p:tav tm="100000">
                                          <p:val>
                                            <p:strVal val="#ppt_w"/>
                                          </p:val>
                                        </p:tav>
                                      </p:tavLst>
                                    </p:anim>
                                    <p:anim calcmode="lin" valueType="num">
                                      <p:cBhvr>
                                        <p:cTn id="64" dur="500" fill="hold"/>
                                        <p:tgtEl>
                                          <p:spTgt spid="79"/>
                                        </p:tgtEl>
                                        <p:attrNameLst>
                                          <p:attrName>ppt_h</p:attrName>
                                        </p:attrNameLst>
                                      </p:cBhvr>
                                      <p:tavLst>
                                        <p:tav tm="0">
                                          <p:val>
                                            <p:fltVal val="0"/>
                                          </p:val>
                                        </p:tav>
                                        <p:tav tm="100000">
                                          <p:val>
                                            <p:strVal val="#ppt_h"/>
                                          </p:val>
                                        </p:tav>
                                      </p:tavLst>
                                    </p:anim>
                                    <p:animEffect transition="in" filter="fade">
                                      <p:cBhvr>
                                        <p:cTn id="65" dur="500"/>
                                        <p:tgtEl>
                                          <p:spTgt spid="79"/>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 calcmode="lin" valueType="num">
                                      <p:cBhvr>
                                        <p:cTn id="68" dur="500" fill="hold"/>
                                        <p:tgtEl>
                                          <p:spTgt spid="33"/>
                                        </p:tgtEl>
                                        <p:attrNameLst>
                                          <p:attrName>ppt_w</p:attrName>
                                        </p:attrNameLst>
                                      </p:cBhvr>
                                      <p:tavLst>
                                        <p:tav tm="0">
                                          <p:val>
                                            <p:fltVal val="0"/>
                                          </p:val>
                                        </p:tav>
                                        <p:tav tm="100000">
                                          <p:val>
                                            <p:strVal val="#ppt_w"/>
                                          </p:val>
                                        </p:tav>
                                      </p:tavLst>
                                    </p:anim>
                                    <p:anim calcmode="lin" valueType="num">
                                      <p:cBhvr>
                                        <p:cTn id="69" dur="500" fill="hold"/>
                                        <p:tgtEl>
                                          <p:spTgt spid="33"/>
                                        </p:tgtEl>
                                        <p:attrNameLst>
                                          <p:attrName>ppt_h</p:attrName>
                                        </p:attrNameLst>
                                      </p:cBhvr>
                                      <p:tavLst>
                                        <p:tav tm="0">
                                          <p:val>
                                            <p:fltVal val="0"/>
                                          </p:val>
                                        </p:tav>
                                        <p:tav tm="100000">
                                          <p:val>
                                            <p:strVal val="#ppt_h"/>
                                          </p:val>
                                        </p:tav>
                                      </p:tavLst>
                                    </p:anim>
                                    <p:animEffect transition="in" filter="fade">
                                      <p:cBhvr>
                                        <p:cTn id="70" dur="500"/>
                                        <p:tgtEl>
                                          <p:spTgt spid="33"/>
                                        </p:tgtEl>
                                      </p:cBhvr>
                                    </p:animEffect>
                                  </p:childTnLst>
                                </p:cTn>
                              </p:par>
                              <p:par>
                                <p:cTn id="71" presetID="53" presetClass="entr" presetSubtype="16"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p:cTn id="73" dur="500" fill="hold"/>
                                        <p:tgtEl>
                                          <p:spTgt spid="36"/>
                                        </p:tgtEl>
                                        <p:attrNameLst>
                                          <p:attrName>ppt_w</p:attrName>
                                        </p:attrNameLst>
                                      </p:cBhvr>
                                      <p:tavLst>
                                        <p:tav tm="0">
                                          <p:val>
                                            <p:fltVal val="0"/>
                                          </p:val>
                                        </p:tav>
                                        <p:tav tm="100000">
                                          <p:val>
                                            <p:strVal val="#ppt_w"/>
                                          </p:val>
                                        </p:tav>
                                      </p:tavLst>
                                    </p:anim>
                                    <p:anim calcmode="lin" valueType="num">
                                      <p:cBhvr>
                                        <p:cTn id="74" dur="500" fill="hold"/>
                                        <p:tgtEl>
                                          <p:spTgt spid="36"/>
                                        </p:tgtEl>
                                        <p:attrNameLst>
                                          <p:attrName>ppt_h</p:attrName>
                                        </p:attrNameLst>
                                      </p:cBhvr>
                                      <p:tavLst>
                                        <p:tav tm="0">
                                          <p:val>
                                            <p:fltVal val="0"/>
                                          </p:val>
                                        </p:tav>
                                        <p:tav tm="100000">
                                          <p:val>
                                            <p:strVal val="#ppt_h"/>
                                          </p:val>
                                        </p:tav>
                                      </p:tavLst>
                                    </p:anim>
                                    <p:animEffect transition="in" filter="fade">
                                      <p:cBhvr>
                                        <p:cTn id="75" dur="500"/>
                                        <p:tgtEl>
                                          <p:spTgt spid="36"/>
                                        </p:tgtEl>
                                      </p:cBhvr>
                                    </p:animEffect>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81"/>
                                        </p:tgtEl>
                                        <p:attrNameLst>
                                          <p:attrName>style.visibility</p:attrName>
                                        </p:attrNameLst>
                                      </p:cBhvr>
                                      <p:to>
                                        <p:strVal val="visible"/>
                                      </p:to>
                                    </p:set>
                                    <p:animEffect transition="in" filter="fade">
                                      <p:cBhvr>
                                        <p:cTn id="80" dur="1000"/>
                                        <p:tgtEl>
                                          <p:spTgt spid="81"/>
                                        </p:tgtEl>
                                      </p:cBhvr>
                                    </p:animEffect>
                                    <p:anim calcmode="lin" valueType="num">
                                      <p:cBhvr>
                                        <p:cTn id="81" dur="1000" fill="hold"/>
                                        <p:tgtEl>
                                          <p:spTgt spid="81"/>
                                        </p:tgtEl>
                                        <p:attrNameLst>
                                          <p:attrName>ppt_x</p:attrName>
                                        </p:attrNameLst>
                                      </p:cBhvr>
                                      <p:tavLst>
                                        <p:tav tm="0">
                                          <p:val>
                                            <p:strVal val="#ppt_x"/>
                                          </p:val>
                                        </p:tav>
                                        <p:tav tm="100000">
                                          <p:val>
                                            <p:strVal val="#ppt_x"/>
                                          </p:val>
                                        </p:tav>
                                      </p:tavLst>
                                    </p:anim>
                                    <p:anim calcmode="lin" valueType="num">
                                      <p:cBhvr>
                                        <p:cTn id="82"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79" grpId="0" animBg="1"/>
      <p:bldP spid="81" grpId="0" animBg="1"/>
      <p:bldP spid="15" grpId="0" animBg="1"/>
      <p:bldP spid="1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4199" t="9240" r="6027" b="5080"/>
          <a:stretch/>
        </p:blipFill>
        <p:spPr>
          <a:xfrm>
            <a:off x="1524000" y="0"/>
            <a:ext cx="9144000" cy="6858000"/>
          </a:xfrm>
          <a:prstGeom prst="rect">
            <a:avLst/>
          </a:prstGeom>
        </p:spPr>
      </p:pic>
      <p:pic>
        <p:nvPicPr>
          <p:cNvPr id="5" name="Imagen 4"/>
          <p:cNvPicPr>
            <a:picLocks noChangeAspect="1"/>
          </p:cNvPicPr>
          <p:nvPr/>
        </p:nvPicPr>
        <p:blipFill rotWithShape="1">
          <a:blip r:embed="rId2"/>
          <a:srcRect l="76575" t="34883" r="7441" b="13839"/>
          <a:stretch/>
        </p:blipFill>
        <p:spPr>
          <a:xfrm>
            <a:off x="7248128" y="274638"/>
            <a:ext cx="3240360" cy="6466730"/>
          </a:xfrm>
          <a:prstGeom prst="rect">
            <a:avLst/>
          </a:prstGeom>
        </p:spPr>
      </p:pic>
      <p:sp>
        <p:nvSpPr>
          <p:cNvPr id="6" name="CuadroTexto 5"/>
          <p:cNvSpPr txBox="1"/>
          <p:nvPr/>
        </p:nvSpPr>
        <p:spPr>
          <a:xfrm>
            <a:off x="5267400" y="3752696"/>
            <a:ext cx="1980728" cy="3046988"/>
          </a:xfrm>
          <a:prstGeom prst="rect">
            <a:avLst/>
          </a:prstGeom>
          <a:solidFill>
            <a:schemeClr val="bg1">
              <a:lumMod val="85000"/>
            </a:schemeClr>
          </a:solidFill>
          <a:ln>
            <a:solidFill>
              <a:schemeClr val="bg1">
                <a:lumMod val="85000"/>
              </a:schemeClr>
            </a:solidFill>
          </a:ln>
          <a:effectLst>
            <a:outerShdw blurRad="50800" dist="38100" dir="5400000" algn="t" rotWithShape="0">
              <a:prstClr val="black">
                <a:alpha val="40000"/>
              </a:prstClr>
            </a:outerShdw>
          </a:effectLst>
        </p:spPr>
        <p:txBody>
          <a:bodyPr wrap="square" rtlCol="0">
            <a:spAutoFit/>
          </a:bodyPr>
          <a:lstStyle/>
          <a:p>
            <a:r>
              <a:rPr lang="es-MX" sz="3200" b="1" dirty="0"/>
              <a:t>      7 </a:t>
            </a:r>
          </a:p>
          <a:p>
            <a:r>
              <a:rPr lang="es-MX" sz="3200" b="1" dirty="0"/>
              <a:t>+    6</a:t>
            </a:r>
          </a:p>
          <a:p>
            <a:r>
              <a:rPr lang="es-MX" sz="3200" b="1" dirty="0"/>
              <a:t>      5</a:t>
            </a:r>
          </a:p>
          <a:p>
            <a:r>
              <a:rPr lang="es-MX" sz="3200" b="1" dirty="0"/>
              <a:t>________</a:t>
            </a:r>
          </a:p>
          <a:p>
            <a:endParaRPr lang="es-MX" sz="3200" b="1" dirty="0"/>
          </a:p>
          <a:p>
            <a:r>
              <a:rPr lang="es-MX" sz="3200" b="1" dirty="0"/>
              <a:t>    10</a:t>
            </a:r>
          </a:p>
        </p:txBody>
      </p:sp>
      <p:sp>
        <p:nvSpPr>
          <p:cNvPr id="2" name="Elipse 1"/>
          <p:cNvSpPr/>
          <p:nvPr/>
        </p:nvSpPr>
        <p:spPr>
          <a:xfrm>
            <a:off x="7132785" y="4828674"/>
            <a:ext cx="439089" cy="401052"/>
          </a:xfrm>
          <a:prstGeom prst="ellipse">
            <a:avLst/>
          </a:prstGeom>
          <a:solidFill>
            <a:srgbClr val="FF0000">
              <a:alpha val="3098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Elipse 6"/>
          <p:cNvSpPr/>
          <p:nvPr/>
        </p:nvSpPr>
        <p:spPr>
          <a:xfrm>
            <a:off x="7143926" y="5103312"/>
            <a:ext cx="439089" cy="401052"/>
          </a:xfrm>
          <a:prstGeom prst="ellipse">
            <a:avLst/>
          </a:prstGeom>
          <a:solidFill>
            <a:srgbClr val="FF0000">
              <a:alpha val="3098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Elipse 7"/>
          <p:cNvSpPr/>
          <p:nvPr/>
        </p:nvSpPr>
        <p:spPr>
          <a:xfrm>
            <a:off x="7159968" y="6256422"/>
            <a:ext cx="439089" cy="401052"/>
          </a:xfrm>
          <a:prstGeom prst="ellipse">
            <a:avLst/>
          </a:prstGeom>
          <a:solidFill>
            <a:srgbClr val="FF0000">
              <a:alpha val="3098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9" name="Conector recto de flecha 8"/>
          <p:cNvCxnSpPr>
            <a:stCxn id="2" idx="1"/>
          </p:cNvCxnSpPr>
          <p:nvPr/>
        </p:nvCxnSpPr>
        <p:spPr>
          <a:xfrm flipH="1" flipV="1">
            <a:off x="6038221" y="4090160"/>
            <a:ext cx="1158867" cy="7972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a:stCxn id="7" idx="2"/>
          </p:cNvCxnSpPr>
          <p:nvPr/>
        </p:nvCxnSpPr>
        <p:spPr>
          <a:xfrm flipH="1" flipV="1">
            <a:off x="6096001" y="4596736"/>
            <a:ext cx="1047925" cy="7071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a:stCxn id="8" idx="1"/>
          </p:cNvCxnSpPr>
          <p:nvPr/>
        </p:nvCxnSpPr>
        <p:spPr>
          <a:xfrm flipH="1" flipV="1">
            <a:off x="6101572" y="5119346"/>
            <a:ext cx="1122699" cy="11958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58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par>
                                <p:cTn id="28" presetID="2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Grp="1" noChangeAspect="1" noChangeArrowheads="1"/>
          </p:cNvPicPr>
          <p:nvPr>
            <p:ph idx="1"/>
          </p:nvPr>
        </p:nvPicPr>
        <p:blipFill>
          <a:blip r:embed="rId2" cstate="print"/>
          <a:srcRect l="10707" r="58749" b="6316"/>
          <a:stretch>
            <a:fillRect/>
          </a:stretch>
        </p:blipFill>
        <p:spPr>
          <a:xfrm>
            <a:off x="1388715" y="0"/>
            <a:ext cx="4859338" cy="6858000"/>
          </a:xfrm>
        </p:spPr>
      </p:pic>
      <p:pic>
        <p:nvPicPr>
          <p:cNvPr id="7" name="Picture 1"/>
          <p:cNvPicPr>
            <a:picLocks noChangeAspect="1" noChangeArrowheads="1"/>
          </p:cNvPicPr>
          <p:nvPr/>
        </p:nvPicPr>
        <p:blipFill>
          <a:blip r:embed="rId3" cstate="print"/>
          <a:srcRect l="9973" r="61375" b="23814"/>
          <a:stretch>
            <a:fillRect/>
          </a:stretch>
        </p:blipFill>
        <p:spPr bwMode="auto">
          <a:xfrm>
            <a:off x="6167438" y="0"/>
            <a:ext cx="4500562" cy="6858000"/>
          </a:xfrm>
          <a:prstGeom prst="rect">
            <a:avLst/>
          </a:prstGeom>
          <a:noFill/>
          <a:ln w="9525">
            <a:noFill/>
            <a:miter lim="800000"/>
            <a:headEnd/>
            <a:tailEnd/>
          </a:ln>
        </p:spPr>
      </p:pic>
      <p:sp>
        <p:nvSpPr>
          <p:cNvPr id="2" name="Rectángulo 1"/>
          <p:cNvSpPr/>
          <p:nvPr/>
        </p:nvSpPr>
        <p:spPr>
          <a:xfrm>
            <a:off x="1524000" y="1196752"/>
            <a:ext cx="4283968" cy="648072"/>
          </a:xfrm>
          <a:prstGeom prst="rect">
            <a:avLst/>
          </a:prstGeom>
          <a:noFill/>
          <a:ln w="57150"/>
          <a:effectLst>
            <a:glow rad="63500">
              <a:schemeClr val="accent5">
                <a:satMod val="175000"/>
                <a:alpha val="40000"/>
              </a:schemeClr>
            </a:glow>
            <a:outerShdw blurRad="508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p:cNvSpPr/>
          <p:nvPr/>
        </p:nvSpPr>
        <p:spPr>
          <a:xfrm>
            <a:off x="1524000" y="1844825"/>
            <a:ext cx="4283968" cy="552257"/>
          </a:xfrm>
          <a:prstGeom prst="rect">
            <a:avLst/>
          </a:prstGeom>
          <a:noFill/>
          <a:ln w="57150"/>
          <a:effectLst>
            <a:glow rad="63500">
              <a:schemeClr val="accent5">
                <a:satMod val="175000"/>
                <a:alpha val="40000"/>
              </a:schemeClr>
            </a:glow>
            <a:outerShdw blurRad="508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p:cNvSpPr/>
          <p:nvPr/>
        </p:nvSpPr>
        <p:spPr>
          <a:xfrm>
            <a:off x="1524000" y="2397082"/>
            <a:ext cx="4283968" cy="552257"/>
          </a:xfrm>
          <a:prstGeom prst="rect">
            <a:avLst/>
          </a:prstGeom>
          <a:noFill/>
          <a:ln w="57150"/>
          <a:effectLst>
            <a:glow rad="63500">
              <a:schemeClr val="accent5">
                <a:satMod val="175000"/>
                <a:alpha val="40000"/>
              </a:schemeClr>
            </a:glow>
            <a:outerShdw blurRad="508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p:cNvSpPr/>
          <p:nvPr/>
        </p:nvSpPr>
        <p:spPr>
          <a:xfrm>
            <a:off x="3742184" y="107126"/>
            <a:ext cx="1201688" cy="537370"/>
          </a:xfrm>
          <a:prstGeom prst="rect">
            <a:avLst/>
          </a:prstGeom>
          <a:noFill/>
          <a:ln w="57150"/>
          <a:effectLst>
            <a:glow rad="63500">
              <a:schemeClr val="accent5">
                <a:satMod val="175000"/>
                <a:alpha val="40000"/>
              </a:schemeClr>
            </a:glow>
            <a:outerShdw blurRad="508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p:cNvSpPr/>
          <p:nvPr/>
        </p:nvSpPr>
        <p:spPr>
          <a:xfrm>
            <a:off x="6456041" y="692697"/>
            <a:ext cx="2042419" cy="504056"/>
          </a:xfrm>
          <a:prstGeom prst="rect">
            <a:avLst/>
          </a:prstGeom>
          <a:noFill/>
          <a:ln w="57150">
            <a:solidFill>
              <a:srgbClr val="C00000"/>
            </a:solidFill>
          </a:ln>
          <a:effectLst>
            <a:glow rad="63500">
              <a:schemeClr val="accent2">
                <a:satMod val="175000"/>
                <a:alpha val="40000"/>
              </a:schemeClr>
            </a:glow>
            <a:outerShdw blurRad="50800" dist="76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p:cNvSpPr/>
          <p:nvPr/>
        </p:nvSpPr>
        <p:spPr>
          <a:xfrm>
            <a:off x="2565897" y="5114654"/>
            <a:ext cx="3107613" cy="931188"/>
          </a:xfrm>
          <a:prstGeom prst="rect">
            <a:avLst/>
          </a:prstGeom>
          <a:noFill/>
          <a:ln w="57150"/>
          <a:effectLst>
            <a:glow rad="63500">
              <a:schemeClr val="accent5">
                <a:satMod val="175000"/>
                <a:alpha val="40000"/>
              </a:schemeClr>
            </a:glow>
            <a:outerShdw blurRad="508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Rectángulo 12"/>
          <p:cNvSpPr/>
          <p:nvPr/>
        </p:nvSpPr>
        <p:spPr>
          <a:xfrm>
            <a:off x="1613889" y="3423212"/>
            <a:ext cx="950494" cy="653860"/>
          </a:xfrm>
          <a:prstGeom prst="rect">
            <a:avLst/>
          </a:prstGeom>
          <a:noFill/>
          <a:ln w="57150"/>
          <a:effectLst>
            <a:glow rad="63500">
              <a:schemeClr val="accent5">
                <a:satMod val="175000"/>
                <a:alpha val="40000"/>
              </a:schemeClr>
            </a:glow>
            <a:outerShdw blurRad="508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p:cNvSpPr/>
          <p:nvPr/>
        </p:nvSpPr>
        <p:spPr>
          <a:xfrm>
            <a:off x="2564383" y="3453674"/>
            <a:ext cx="3109126" cy="1492889"/>
          </a:xfrm>
          <a:prstGeom prst="rect">
            <a:avLst/>
          </a:prstGeom>
          <a:noFill/>
          <a:ln w="57150"/>
          <a:effectLst>
            <a:glow rad="63500">
              <a:schemeClr val="accent5">
                <a:satMod val="175000"/>
                <a:alpha val="40000"/>
              </a:schemeClr>
            </a:glow>
            <a:outerShdw blurRad="508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Rectángulo 14"/>
          <p:cNvSpPr/>
          <p:nvPr/>
        </p:nvSpPr>
        <p:spPr>
          <a:xfrm>
            <a:off x="1605183" y="5098962"/>
            <a:ext cx="950494" cy="653860"/>
          </a:xfrm>
          <a:prstGeom prst="rect">
            <a:avLst/>
          </a:prstGeom>
          <a:noFill/>
          <a:ln w="57150"/>
          <a:effectLst>
            <a:glow rad="63500">
              <a:schemeClr val="accent5">
                <a:satMod val="175000"/>
                <a:alpha val="40000"/>
              </a:schemeClr>
            </a:glow>
            <a:outerShdw blurRad="508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Rectángulo 16"/>
          <p:cNvSpPr/>
          <p:nvPr/>
        </p:nvSpPr>
        <p:spPr>
          <a:xfrm>
            <a:off x="6444978" y="1196752"/>
            <a:ext cx="2042419" cy="432048"/>
          </a:xfrm>
          <a:prstGeom prst="rect">
            <a:avLst/>
          </a:prstGeom>
          <a:noFill/>
          <a:ln w="57150">
            <a:solidFill>
              <a:srgbClr val="C00000"/>
            </a:solidFill>
          </a:ln>
          <a:effectLst>
            <a:glow rad="63500">
              <a:schemeClr val="accent2">
                <a:satMod val="175000"/>
                <a:alpha val="40000"/>
              </a:schemeClr>
            </a:glow>
            <a:outerShdw blurRad="50800" dist="76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Rectángulo 17"/>
          <p:cNvSpPr/>
          <p:nvPr/>
        </p:nvSpPr>
        <p:spPr>
          <a:xfrm>
            <a:off x="8460063" y="2244351"/>
            <a:ext cx="2087435" cy="488465"/>
          </a:xfrm>
          <a:prstGeom prst="rect">
            <a:avLst/>
          </a:prstGeom>
          <a:noFill/>
          <a:ln w="57150">
            <a:solidFill>
              <a:srgbClr val="C00000"/>
            </a:solidFill>
          </a:ln>
          <a:effectLst>
            <a:glow rad="63500">
              <a:schemeClr val="accent2">
                <a:satMod val="175000"/>
                <a:alpha val="40000"/>
              </a:schemeClr>
            </a:glow>
            <a:outerShdw blurRad="50800" dist="76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Rectángulo 18"/>
          <p:cNvSpPr/>
          <p:nvPr/>
        </p:nvSpPr>
        <p:spPr>
          <a:xfrm>
            <a:off x="8478492" y="2769377"/>
            <a:ext cx="2069006" cy="432048"/>
          </a:xfrm>
          <a:prstGeom prst="rect">
            <a:avLst/>
          </a:prstGeom>
          <a:noFill/>
          <a:ln w="57150">
            <a:solidFill>
              <a:srgbClr val="C00000"/>
            </a:solidFill>
          </a:ln>
          <a:effectLst>
            <a:glow rad="63500">
              <a:schemeClr val="accent2">
                <a:satMod val="175000"/>
                <a:alpha val="40000"/>
              </a:schemeClr>
            </a:glow>
            <a:outerShdw blurRad="50800" dist="76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Rectángulo 19"/>
          <p:cNvSpPr/>
          <p:nvPr/>
        </p:nvSpPr>
        <p:spPr>
          <a:xfrm>
            <a:off x="8478493" y="3247244"/>
            <a:ext cx="2058372" cy="316911"/>
          </a:xfrm>
          <a:prstGeom prst="rect">
            <a:avLst/>
          </a:prstGeom>
          <a:noFill/>
          <a:ln w="57150">
            <a:solidFill>
              <a:srgbClr val="C00000"/>
            </a:solidFill>
          </a:ln>
          <a:effectLst>
            <a:glow rad="63500">
              <a:schemeClr val="accent2">
                <a:satMod val="175000"/>
                <a:alpha val="40000"/>
              </a:schemeClr>
            </a:glow>
            <a:outerShdw blurRad="50800" dist="76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Rectángulo 20"/>
          <p:cNvSpPr/>
          <p:nvPr/>
        </p:nvSpPr>
        <p:spPr>
          <a:xfrm>
            <a:off x="8478493" y="3552044"/>
            <a:ext cx="2042419" cy="432048"/>
          </a:xfrm>
          <a:prstGeom prst="rect">
            <a:avLst/>
          </a:prstGeom>
          <a:noFill/>
          <a:ln w="57150">
            <a:solidFill>
              <a:srgbClr val="C00000"/>
            </a:solidFill>
          </a:ln>
          <a:effectLst>
            <a:glow rad="63500">
              <a:schemeClr val="accent2">
                <a:satMod val="175000"/>
                <a:alpha val="40000"/>
              </a:schemeClr>
            </a:glow>
            <a:outerShdw blurRad="50800" dist="76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Rectángulo 21"/>
          <p:cNvSpPr/>
          <p:nvPr/>
        </p:nvSpPr>
        <p:spPr>
          <a:xfrm>
            <a:off x="8488185" y="3984093"/>
            <a:ext cx="2042419" cy="525027"/>
          </a:xfrm>
          <a:prstGeom prst="rect">
            <a:avLst/>
          </a:prstGeom>
          <a:noFill/>
          <a:ln w="57150">
            <a:solidFill>
              <a:srgbClr val="C00000"/>
            </a:solidFill>
          </a:ln>
          <a:effectLst>
            <a:glow rad="63500">
              <a:schemeClr val="accent2">
                <a:satMod val="175000"/>
                <a:alpha val="40000"/>
              </a:schemeClr>
            </a:glow>
            <a:outerShdw blurRad="50800" dist="76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Rectángulo 22"/>
          <p:cNvSpPr/>
          <p:nvPr/>
        </p:nvSpPr>
        <p:spPr>
          <a:xfrm>
            <a:off x="8519669" y="688504"/>
            <a:ext cx="2042419" cy="432048"/>
          </a:xfrm>
          <a:prstGeom prst="rect">
            <a:avLst/>
          </a:prstGeom>
          <a:noFill/>
          <a:ln w="57150">
            <a:solidFill>
              <a:srgbClr val="C00000"/>
            </a:solidFill>
          </a:ln>
          <a:effectLst>
            <a:glow rad="63500">
              <a:schemeClr val="accent2">
                <a:satMod val="175000"/>
                <a:alpha val="40000"/>
              </a:schemeClr>
            </a:glow>
            <a:outerShdw blurRad="50800" dist="76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Rectángulo 23"/>
          <p:cNvSpPr/>
          <p:nvPr/>
        </p:nvSpPr>
        <p:spPr>
          <a:xfrm>
            <a:off x="6432698" y="1669990"/>
            <a:ext cx="2025329" cy="432048"/>
          </a:xfrm>
          <a:prstGeom prst="rect">
            <a:avLst/>
          </a:prstGeom>
          <a:noFill/>
          <a:ln w="57150">
            <a:solidFill>
              <a:srgbClr val="C00000"/>
            </a:solidFill>
          </a:ln>
          <a:effectLst>
            <a:glow rad="63500">
              <a:schemeClr val="accent2">
                <a:satMod val="175000"/>
                <a:alpha val="40000"/>
              </a:schemeClr>
            </a:glow>
            <a:outerShdw blurRad="50800" dist="76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Rectángulo 24"/>
          <p:cNvSpPr/>
          <p:nvPr/>
        </p:nvSpPr>
        <p:spPr>
          <a:xfrm>
            <a:off x="8500619" y="4977166"/>
            <a:ext cx="2035453" cy="243420"/>
          </a:xfrm>
          <a:prstGeom prst="rect">
            <a:avLst/>
          </a:prstGeom>
          <a:noFill/>
          <a:ln w="57150">
            <a:solidFill>
              <a:srgbClr val="C00000"/>
            </a:solidFill>
          </a:ln>
          <a:effectLst>
            <a:glow rad="63500">
              <a:schemeClr val="accent2">
                <a:satMod val="175000"/>
                <a:alpha val="40000"/>
              </a:schemeClr>
            </a:glow>
            <a:outerShdw blurRad="50800" dist="76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Rectángulo 25"/>
          <p:cNvSpPr/>
          <p:nvPr/>
        </p:nvSpPr>
        <p:spPr>
          <a:xfrm>
            <a:off x="8488185" y="4545450"/>
            <a:ext cx="2042419" cy="401112"/>
          </a:xfrm>
          <a:prstGeom prst="rect">
            <a:avLst/>
          </a:prstGeom>
          <a:noFill/>
          <a:ln w="57150">
            <a:solidFill>
              <a:srgbClr val="C00000"/>
            </a:solidFill>
          </a:ln>
          <a:effectLst>
            <a:glow rad="63500">
              <a:schemeClr val="accent2">
                <a:satMod val="175000"/>
                <a:alpha val="40000"/>
              </a:schemeClr>
            </a:glow>
            <a:outerShdw blurRad="50800" dist="76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Rectángulo 26"/>
          <p:cNvSpPr/>
          <p:nvPr/>
        </p:nvSpPr>
        <p:spPr>
          <a:xfrm>
            <a:off x="6441742" y="6042214"/>
            <a:ext cx="2056717" cy="467300"/>
          </a:xfrm>
          <a:prstGeom prst="rect">
            <a:avLst/>
          </a:prstGeom>
          <a:noFill/>
          <a:ln w="57150">
            <a:solidFill>
              <a:srgbClr val="C00000"/>
            </a:solidFill>
          </a:ln>
          <a:effectLst>
            <a:glow rad="63500">
              <a:schemeClr val="accent2">
                <a:satMod val="175000"/>
                <a:alpha val="40000"/>
              </a:schemeClr>
            </a:glow>
            <a:outerShdw blurRad="50800" dist="76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8" name="Rectángulo 27"/>
          <p:cNvSpPr/>
          <p:nvPr/>
        </p:nvSpPr>
        <p:spPr>
          <a:xfrm>
            <a:off x="6442223" y="5259547"/>
            <a:ext cx="2042419" cy="386766"/>
          </a:xfrm>
          <a:prstGeom prst="rect">
            <a:avLst/>
          </a:prstGeom>
          <a:noFill/>
          <a:ln w="57150">
            <a:solidFill>
              <a:srgbClr val="C00000"/>
            </a:solidFill>
          </a:ln>
          <a:effectLst>
            <a:glow rad="63500">
              <a:schemeClr val="accent2">
                <a:satMod val="175000"/>
                <a:alpha val="40000"/>
              </a:schemeClr>
            </a:glow>
            <a:outerShdw blurRad="50800" dist="76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9" name="Rectángulo 28"/>
          <p:cNvSpPr/>
          <p:nvPr/>
        </p:nvSpPr>
        <p:spPr>
          <a:xfrm>
            <a:off x="8510837" y="5204419"/>
            <a:ext cx="2025235" cy="432048"/>
          </a:xfrm>
          <a:prstGeom prst="rect">
            <a:avLst/>
          </a:prstGeom>
          <a:noFill/>
          <a:ln w="57150">
            <a:solidFill>
              <a:srgbClr val="C00000"/>
            </a:solidFill>
          </a:ln>
          <a:effectLst>
            <a:glow rad="63500">
              <a:schemeClr val="accent2">
                <a:satMod val="175000"/>
                <a:alpha val="40000"/>
              </a:schemeClr>
            </a:glow>
            <a:outerShdw blurRad="50800" dist="76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0" name="Rectángulo 29"/>
          <p:cNvSpPr/>
          <p:nvPr/>
        </p:nvSpPr>
        <p:spPr>
          <a:xfrm>
            <a:off x="8519668" y="5650300"/>
            <a:ext cx="2017197" cy="432048"/>
          </a:xfrm>
          <a:prstGeom prst="rect">
            <a:avLst/>
          </a:prstGeom>
          <a:noFill/>
          <a:ln w="57150">
            <a:solidFill>
              <a:srgbClr val="C00000"/>
            </a:solidFill>
          </a:ln>
          <a:effectLst>
            <a:glow rad="63500">
              <a:schemeClr val="accent2">
                <a:satMod val="175000"/>
                <a:alpha val="40000"/>
              </a:schemeClr>
            </a:glow>
            <a:outerShdw blurRad="50800" dist="76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Rectángulo 30"/>
          <p:cNvSpPr/>
          <p:nvPr/>
        </p:nvSpPr>
        <p:spPr>
          <a:xfrm>
            <a:off x="8498459" y="6111051"/>
            <a:ext cx="2042419" cy="384028"/>
          </a:xfrm>
          <a:prstGeom prst="rect">
            <a:avLst/>
          </a:prstGeom>
          <a:noFill/>
          <a:ln w="57150">
            <a:solidFill>
              <a:srgbClr val="C00000"/>
            </a:solidFill>
          </a:ln>
          <a:effectLst>
            <a:glow rad="63500">
              <a:schemeClr val="accent2">
                <a:satMod val="175000"/>
                <a:alpha val="40000"/>
              </a:schemeClr>
            </a:glow>
            <a:outerShdw blurRad="50800" dist="76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2" name="Rectángulo 31"/>
          <p:cNvSpPr/>
          <p:nvPr/>
        </p:nvSpPr>
        <p:spPr>
          <a:xfrm>
            <a:off x="6444978" y="5658476"/>
            <a:ext cx="2042419" cy="359415"/>
          </a:xfrm>
          <a:prstGeom prst="rect">
            <a:avLst/>
          </a:prstGeom>
          <a:noFill/>
          <a:ln w="57150">
            <a:solidFill>
              <a:srgbClr val="C00000"/>
            </a:solidFill>
          </a:ln>
          <a:effectLst>
            <a:glow rad="63500">
              <a:schemeClr val="accent2">
                <a:satMod val="175000"/>
                <a:alpha val="40000"/>
              </a:schemeClr>
            </a:glow>
            <a:outerShdw blurRad="50800" dist="76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3" name="Rectángulo 32"/>
          <p:cNvSpPr/>
          <p:nvPr/>
        </p:nvSpPr>
        <p:spPr>
          <a:xfrm>
            <a:off x="6428097" y="4819396"/>
            <a:ext cx="2056546" cy="386766"/>
          </a:xfrm>
          <a:prstGeom prst="rect">
            <a:avLst/>
          </a:prstGeom>
          <a:noFill/>
          <a:ln w="57150">
            <a:solidFill>
              <a:srgbClr val="C00000"/>
            </a:solidFill>
          </a:ln>
          <a:effectLst>
            <a:glow rad="63500">
              <a:schemeClr val="accent2">
                <a:satMod val="175000"/>
                <a:alpha val="40000"/>
              </a:schemeClr>
            </a:glow>
            <a:outerShdw blurRad="50800" dist="76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4" name="Rectángulo 33"/>
          <p:cNvSpPr/>
          <p:nvPr/>
        </p:nvSpPr>
        <p:spPr>
          <a:xfrm>
            <a:off x="6427963" y="4420468"/>
            <a:ext cx="2042419" cy="386766"/>
          </a:xfrm>
          <a:prstGeom prst="rect">
            <a:avLst/>
          </a:prstGeom>
          <a:noFill/>
          <a:ln w="57150">
            <a:solidFill>
              <a:srgbClr val="C00000"/>
            </a:solidFill>
          </a:ln>
          <a:effectLst>
            <a:glow rad="63500">
              <a:schemeClr val="accent2">
                <a:satMod val="175000"/>
                <a:alpha val="40000"/>
              </a:schemeClr>
            </a:glow>
            <a:outerShdw blurRad="50800" dist="76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Rectángulo 34"/>
          <p:cNvSpPr/>
          <p:nvPr/>
        </p:nvSpPr>
        <p:spPr>
          <a:xfrm>
            <a:off x="6414449" y="4160160"/>
            <a:ext cx="2045696" cy="275498"/>
          </a:xfrm>
          <a:prstGeom prst="rect">
            <a:avLst/>
          </a:prstGeom>
          <a:noFill/>
          <a:ln w="57150">
            <a:solidFill>
              <a:srgbClr val="C00000"/>
            </a:solidFill>
          </a:ln>
          <a:effectLst>
            <a:glow rad="63500">
              <a:schemeClr val="accent2">
                <a:satMod val="175000"/>
                <a:alpha val="40000"/>
              </a:schemeClr>
            </a:glow>
            <a:outerShdw blurRad="50800" dist="76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Rectángulo 35"/>
          <p:cNvSpPr/>
          <p:nvPr/>
        </p:nvSpPr>
        <p:spPr>
          <a:xfrm>
            <a:off x="6415608" y="3699659"/>
            <a:ext cx="2042419" cy="432048"/>
          </a:xfrm>
          <a:prstGeom prst="rect">
            <a:avLst/>
          </a:prstGeom>
          <a:noFill/>
          <a:ln w="57150">
            <a:solidFill>
              <a:srgbClr val="C00000"/>
            </a:solidFill>
          </a:ln>
          <a:effectLst>
            <a:glow rad="63500">
              <a:schemeClr val="accent2">
                <a:satMod val="175000"/>
                <a:alpha val="40000"/>
              </a:schemeClr>
            </a:glow>
            <a:outerShdw blurRad="50800" dist="76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Rectángulo 36"/>
          <p:cNvSpPr/>
          <p:nvPr/>
        </p:nvSpPr>
        <p:spPr>
          <a:xfrm>
            <a:off x="6415608" y="3223645"/>
            <a:ext cx="2042419" cy="432048"/>
          </a:xfrm>
          <a:prstGeom prst="rect">
            <a:avLst/>
          </a:prstGeom>
          <a:noFill/>
          <a:ln w="57150">
            <a:solidFill>
              <a:srgbClr val="C00000"/>
            </a:solidFill>
          </a:ln>
          <a:effectLst>
            <a:glow rad="63500">
              <a:schemeClr val="accent2">
                <a:satMod val="175000"/>
                <a:alpha val="40000"/>
              </a:schemeClr>
            </a:glow>
            <a:outerShdw blurRad="50800" dist="76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Rectángulo 37"/>
          <p:cNvSpPr/>
          <p:nvPr/>
        </p:nvSpPr>
        <p:spPr>
          <a:xfrm>
            <a:off x="6421272" y="2993123"/>
            <a:ext cx="2036755" cy="243558"/>
          </a:xfrm>
          <a:prstGeom prst="rect">
            <a:avLst/>
          </a:prstGeom>
          <a:noFill/>
          <a:ln w="57150">
            <a:solidFill>
              <a:srgbClr val="C00000"/>
            </a:solidFill>
          </a:ln>
          <a:effectLst>
            <a:glow rad="63500">
              <a:schemeClr val="accent2">
                <a:satMod val="175000"/>
                <a:alpha val="40000"/>
              </a:schemeClr>
            </a:glow>
            <a:outerShdw blurRad="50800" dist="76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Rectángulo 38"/>
          <p:cNvSpPr/>
          <p:nvPr/>
        </p:nvSpPr>
        <p:spPr>
          <a:xfrm>
            <a:off x="6427787" y="2574111"/>
            <a:ext cx="2042419" cy="367288"/>
          </a:xfrm>
          <a:prstGeom prst="rect">
            <a:avLst/>
          </a:prstGeom>
          <a:noFill/>
          <a:ln w="57150">
            <a:solidFill>
              <a:srgbClr val="C00000"/>
            </a:solidFill>
          </a:ln>
          <a:effectLst>
            <a:glow rad="63500">
              <a:schemeClr val="accent2">
                <a:satMod val="175000"/>
                <a:alpha val="40000"/>
              </a:schemeClr>
            </a:glow>
            <a:outerShdw blurRad="50800" dist="76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 name="Rectángulo 39"/>
          <p:cNvSpPr/>
          <p:nvPr/>
        </p:nvSpPr>
        <p:spPr>
          <a:xfrm>
            <a:off x="6428096" y="2128976"/>
            <a:ext cx="2029931" cy="432048"/>
          </a:xfrm>
          <a:prstGeom prst="rect">
            <a:avLst/>
          </a:prstGeom>
          <a:noFill/>
          <a:ln w="57150">
            <a:solidFill>
              <a:srgbClr val="C00000"/>
            </a:solidFill>
          </a:ln>
          <a:effectLst>
            <a:glow rad="63500">
              <a:schemeClr val="accent2">
                <a:satMod val="175000"/>
                <a:alpha val="40000"/>
              </a:schemeClr>
            </a:glow>
            <a:outerShdw blurRad="50800" dist="76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 name="Rectángulo 40"/>
          <p:cNvSpPr/>
          <p:nvPr/>
        </p:nvSpPr>
        <p:spPr>
          <a:xfrm>
            <a:off x="8478492" y="1877661"/>
            <a:ext cx="2074764" cy="366866"/>
          </a:xfrm>
          <a:prstGeom prst="rect">
            <a:avLst/>
          </a:prstGeom>
          <a:noFill/>
          <a:ln w="57150">
            <a:solidFill>
              <a:srgbClr val="C00000"/>
            </a:solidFill>
          </a:ln>
          <a:effectLst>
            <a:glow rad="63500">
              <a:schemeClr val="accent2">
                <a:satMod val="175000"/>
                <a:alpha val="40000"/>
              </a:schemeClr>
            </a:glow>
            <a:outerShdw blurRad="50800" dist="76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Rectángulo 42"/>
          <p:cNvSpPr/>
          <p:nvPr/>
        </p:nvSpPr>
        <p:spPr>
          <a:xfrm>
            <a:off x="8519669" y="1135790"/>
            <a:ext cx="2038462" cy="533287"/>
          </a:xfrm>
          <a:prstGeom prst="rect">
            <a:avLst/>
          </a:prstGeom>
          <a:noFill/>
          <a:ln w="57150">
            <a:solidFill>
              <a:srgbClr val="C00000"/>
            </a:solidFill>
          </a:ln>
          <a:effectLst>
            <a:glow rad="63500">
              <a:schemeClr val="accent2">
                <a:satMod val="175000"/>
                <a:alpha val="40000"/>
              </a:schemeClr>
            </a:glow>
            <a:outerShdw blurRad="50800" dist="762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 name="CuadroTexto 43"/>
          <p:cNvSpPr txBox="1"/>
          <p:nvPr/>
        </p:nvSpPr>
        <p:spPr>
          <a:xfrm>
            <a:off x="6383339" y="257943"/>
            <a:ext cx="4178747" cy="369332"/>
          </a:xfrm>
          <a:prstGeom prst="rect">
            <a:avLst/>
          </a:prstGeom>
          <a:solidFill>
            <a:srgbClr val="C00000"/>
          </a:solidFill>
          <a:effectLst>
            <a:outerShdw blurRad="76200" dir="13500000" sy="23000" kx="1200000" algn="br" rotWithShape="0">
              <a:prstClr val="black">
                <a:alpha val="20000"/>
              </a:prstClr>
            </a:outerShdw>
          </a:effectLst>
        </p:spPr>
        <p:txBody>
          <a:bodyPr wrap="square" rtlCol="0">
            <a:spAutoFit/>
          </a:bodyPr>
          <a:lstStyle/>
          <a:p>
            <a:pPr algn="ctr"/>
            <a:r>
              <a:rPr lang="es-MX" b="1" dirty="0">
                <a:solidFill>
                  <a:schemeClr val="bg1"/>
                </a:solidFill>
              </a:rPr>
              <a:t>Indicadores de impacto</a:t>
            </a:r>
          </a:p>
        </p:txBody>
      </p:sp>
      <p:sp>
        <p:nvSpPr>
          <p:cNvPr id="3" name="CuadroTexto 2"/>
          <p:cNvSpPr txBox="1"/>
          <p:nvPr/>
        </p:nvSpPr>
        <p:spPr>
          <a:xfrm>
            <a:off x="59876" y="-14857"/>
            <a:ext cx="2463965" cy="584775"/>
          </a:xfrm>
          <a:prstGeom prst="rect">
            <a:avLst/>
          </a:prstGeom>
          <a:solidFill>
            <a:srgbClr val="FFC000"/>
          </a:solidFill>
          <a:scene3d>
            <a:camera prst="orthographicFront"/>
            <a:lightRig rig="threePt" dir="t"/>
          </a:scene3d>
          <a:sp3d>
            <a:bevelT/>
          </a:sp3d>
        </p:spPr>
        <p:txBody>
          <a:bodyPr wrap="square" rtlCol="0">
            <a:spAutoFit/>
          </a:bodyPr>
          <a:lstStyle/>
          <a:p>
            <a:r>
              <a:rPr lang="es-MX" sz="3200" b="1" dirty="0"/>
              <a:t>Indización </a:t>
            </a:r>
          </a:p>
        </p:txBody>
      </p:sp>
      <p:sp>
        <p:nvSpPr>
          <p:cNvPr id="51" name="CuadroTexto 50"/>
          <p:cNvSpPr txBox="1"/>
          <p:nvPr/>
        </p:nvSpPr>
        <p:spPr>
          <a:xfrm>
            <a:off x="31621" y="535777"/>
            <a:ext cx="2463965" cy="584775"/>
          </a:xfrm>
          <a:prstGeom prst="rect">
            <a:avLst/>
          </a:prstGeom>
          <a:solidFill>
            <a:srgbClr val="FFC000"/>
          </a:solidFill>
          <a:scene3d>
            <a:camera prst="orthographicFront"/>
            <a:lightRig rig="threePt" dir="t"/>
          </a:scene3d>
          <a:sp3d>
            <a:bevelT/>
          </a:sp3d>
        </p:spPr>
        <p:txBody>
          <a:bodyPr wrap="square" rtlCol="0">
            <a:spAutoFit/>
          </a:bodyPr>
          <a:lstStyle/>
          <a:p>
            <a:r>
              <a:rPr lang="es-MX" sz="3200" b="1" dirty="0"/>
              <a:t>Indicadores </a:t>
            </a:r>
          </a:p>
        </p:txBody>
      </p:sp>
      <p:sp>
        <p:nvSpPr>
          <p:cNvPr id="52" name="CuadroTexto 51"/>
          <p:cNvSpPr txBox="1"/>
          <p:nvPr/>
        </p:nvSpPr>
        <p:spPr>
          <a:xfrm>
            <a:off x="2940238" y="0"/>
            <a:ext cx="2195736" cy="1200329"/>
          </a:xfrm>
          <a:prstGeom prst="rect">
            <a:avLst/>
          </a:prstGeom>
          <a:solidFill>
            <a:schemeClr val="accent1">
              <a:lumMod val="75000"/>
            </a:schemeClr>
          </a:solidFill>
          <a:effectLst>
            <a:outerShdw blurRad="76200" dir="13500000" sy="23000" kx="1200000" algn="br" rotWithShape="0">
              <a:prstClr val="black">
                <a:alpha val="20000"/>
              </a:prstClr>
            </a:outerShdw>
          </a:effectLst>
        </p:spPr>
        <p:txBody>
          <a:bodyPr wrap="square" rtlCol="0">
            <a:spAutoFit/>
          </a:bodyPr>
          <a:lstStyle/>
          <a:p>
            <a:pPr algn="ctr"/>
            <a:r>
              <a:rPr lang="es-MX" b="1" dirty="0">
                <a:solidFill>
                  <a:schemeClr val="bg1"/>
                </a:solidFill>
              </a:rPr>
              <a:t>Indicadores de actividad </a:t>
            </a:r>
          </a:p>
          <a:p>
            <a:pPr algn="ctr"/>
            <a:r>
              <a:rPr lang="es-MX" b="1" dirty="0">
                <a:solidFill>
                  <a:schemeClr val="bg1"/>
                </a:solidFill>
              </a:rPr>
              <a:t>o</a:t>
            </a:r>
          </a:p>
          <a:p>
            <a:pPr algn="ctr"/>
            <a:r>
              <a:rPr lang="es-MX" b="1" dirty="0">
                <a:solidFill>
                  <a:schemeClr val="bg1"/>
                </a:solidFill>
              </a:rPr>
              <a:t>Producción</a:t>
            </a:r>
          </a:p>
        </p:txBody>
      </p:sp>
    </p:spTree>
    <p:extLst>
      <p:ext uri="{BB962C8B-B14F-4D97-AF65-F5344CB8AC3E}">
        <p14:creationId xmlns:p14="http://schemas.microsoft.com/office/powerpoint/2010/main" val="343436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1"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childTnLst>
                                </p:cTn>
                              </p:par>
                              <p:par>
                                <p:cTn id="32" presetID="23" presetClass="entr" presetSubtype="16" fill="hold" grpId="1"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childTnLst>
                                </p:cTn>
                              </p:par>
                              <p:par>
                                <p:cTn id="36" presetID="23" presetClass="entr" presetSubtype="16" fill="hold" grpId="1"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childTnLst>
                                </p:cTn>
                              </p:par>
                              <p:par>
                                <p:cTn id="40" presetID="23" presetClass="entr" presetSubtype="16" fill="hold" grpId="1"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childTnLst>
                                </p:cTn>
                              </p:par>
                              <p:par>
                                <p:cTn id="44" presetID="23" presetClass="entr" presetSubtype="16" fill="hold" grpId="1"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childTnLst>
                                </p:cTn>
                              </p:par>
                              <p:par>
                                <p:cTn id="48" presetID="23" presetClass="entr" presetSubtype="16" fill="hold" grpId="1" nodeType="with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500" fill="hold"/>
                                        <p:tgtEl>
                                          <p:spTgt spid="6"/>
                                        </p:tgtEl>
                                        <p:attrNameLst>
                                          <p:attrName>ppt_w</p:attrName>
                                        </p:attrNameLst>
                                      </p:cBhvr>
                                      <p:tavLst>
                                        <p:tav tm="0">
                                          <p:val>
                                            <p:fltVal val="0"/>
                                          </p:val>
                                        </p:tav>
                                        <p:tav tm="100000">
                                          <p:val>
                                            <p:strVal val="#ppt_w"/>
                                          </p:val>
                                        </p:tav>
                                      </p:tavLst>
                                    </p:anim>
                                    <p:anim calcmode="lin" valueType="num">
                                      <p:cBhvr>
                                        <p:cTn id="51" dur="500" fill="hold"/>
                                        <p:tgtEl>
                                          <p:spTgt spid="6"/>
                                        </p:tgtEl>
                                        <p:attrNameLst>
                                          <p:attrName>ppt_h</p:attrName>
                                        </p:attrNameLst>
                                      </p:cBhvr>
                                      <p:tavLst>
                                        <p:tav tm="0">
                                          <p:val>
                                            <p:fltVal val="0"/>
                                          </p:val>
                                        </p:tav>
                                        <p:tav tm="100000">
                                          <p:val>
                                            <p:strVal val="#ppt_h"/>
                                          </p:val>
                                        </p:tav>
                                      </p:tavLst>
                                    </p:anim>
                                  </p:childTnLst>
                                </p:cTn>
                              </p:par>
                              <p:par>
                                <p:cTn id="52" presetID="23" presetClass="entr" presetSubtype="16" fill="hold" grpId="1" nodeType="with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500" fill="hold"/>
                                        <p:tgtEl>
                                          <p:spTgt spid="2"/>
                                        </p:tgtEl>
                                        <p:attrNameLst>
                                          <p:attrName>ppt_w</p:attrName>
                                        </p:attrNameLst>
                                      </p:cBhvr>
                                      <p:tavLst>
                                        <p:tav tm="0">
                                          <p:val>
                                            <p:fltVal val="0"/>
                                          </p:val>
                                        </p:tav>
                                        <p:tav tm="100000">
                                          <p:val>
                                            <p:strVal val="#ppt_w"/>
                                          </p:val>
                                        </p:tav>
                                      </p:tavLst>
                                    </p:anim>
                                    <p:anim calcmode="lin" valueType="num">
                                      <p:cBhvr>
                                        <p:cTn id="55" dur="500" fill="hold"/>
                                        <p:tgtEl>
                                          <p:spTgt spid="2"/>
                                        </p:tgtEl>
                                        <p:attrNameLst>
                                          <p:attrName>ppt_h</p:attrName>
                                        </p:attrNameLst>
                                      </p:cBhvr>
                                      <p:tavLst>
                                        <p:tav tm="0">
                                          <p:val>
                                            <p:fltVal val="0"/>
                                          </p:val>
                                        </p:tav>
                                        <p:tav tm="100000">
                                          <p:val>
                                            <p:strVal val="#ppt_h"/>
                                          </p:val>
                                        </p:tav>
                                      </p:tavLst>
                                    </p:anim>
                                  </p:childTnLst>
                                </p:cTn>
                              </p:par>
                              <p:par>
                                <p:cTn id="56" presetID="23" presetClass="entr" presetSubtype="16"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p:cTn id="58" dur="500" fill="hold"/>
                                        <p:tgtEl>
                                          <p:spTgt spid="9"/>
                                        </p:tgtEl>
                                        <p:attrNameLst>
                                          <p:attrName>ppt_w</p:attrName>
                                        </p:attrNameLst>
                                      </p:cBhvr>
                                      <p:tavLst>
                                        <p:tav tm="0">
                                          <p:val>
                                            <p:fltVal val="0"/>
                                          </p:val>
                                        </p:tav>
                                        <p:tav tm="100000">
                                          <p:val>
                                            <p:strVal val="#ppt_w"/>
                                          </p:val>
                                        </p:tav>
                                      </p:tavLst>
                                    </p:anim>
                                    <p:anim calcmode="lin" valueType="num">
                                      <p:cBhvr>
                                        <p:cTn id="59"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23" presetClass="entr" presetSubtype="16"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p:cTn id="64" dur="500" fill="hold"/>
                                        <p:tgtEl>
                                          <p:spTgt spid="27"/>
                                        </p:tgtEl>
                                        <p:attrNameLst>
                                          <p:attrName>ppt_w</p:attrName>
                                        </p:attrNameLst>
                                      </p:cBhvr>
                                      <p:tavLst>
                                        <p:tav tm="0">
                                          <p:val>
                                            <p:fltVal val="0"/>
                                          </p:val>
                                        </p:tav>
                                        <p:tav tm="100000">
                                          <p:val>
                                            <p:strVal val="#ppt_w"/>
                                          </p:val>
                                        </p:tav>
                                      </p:tavLst>
                                    </p:anim>
                                    <p:anim calcmode="lin" valueType="num">
                                      <p:cBhvr>
                                        <p:cTn id="65" dur="500" fill="hold"/>
                                        <p:tgtEl>
                                          <p:spTgt spid="27"/>
                                        </p:tgtEl>
                                        <p:attrNameLst>
                                          <p:attrName>ppt_h</p:attrName>
                                        </p:attrNameLst>
                                      </p:cBhvr>
                                      <p:tavLst>
                                        <p:tav tm="0">
                                          <p:val>
                                            <p:fltVal val="0"/>
                                          </p:val>
                                        </p:tav>
                                        <p:tav tm="100000">
                                          <p:val>
                                            <p:strVal val="#ppt_h"/>
                                          </p:val>
                                        </p:tav>
                                      </p:tavLst>
                                    </p:anim>
                                  </p:childTnLst>
                                </p:cTn>
                              </p:par>
                              <p:par>
                                <p:cTn id="66" presetID="23" presetClass="entr" presetSubtype="16" fill="hold" grpId="0" nodeType="with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p:cTn id="68" dur="500" fill="hold"/>
                                        <p:tgtEl>
                                          <p:spTgt spid="32"/>
                                        </p:tgtEl>
                                        <p:attrNameLst>
                                          <p:attrName>ppt_w</p:attrName>
                                        </p:attrNameLst>
                                      </p:cBhvr>
                                      <p:tavLst>
                                        <p:tav tm="0">
                                          <p:val>
                                            <p:fltVal val="0"/>
                                          </p:val>
                                        </p:tav>
                                        <p:tav tm="100000">
                                          <p:val>
                                            <p:strVal val="#ppt_w"/>
                                          </p:val>
                                        </p:tav>
                                      </p:tavLst>
                                    </p:anim>
                                    <p:anim calcmode="lin" valueType="num">
                                      <p:cBhvr>
                                        <p:cTn id="69" dur="500" fill="hold"/>
                                        <p:tgtEl>
                                          <p:spTgt spid="32"/>
                                        </p:tgtEl>
                                        <p:attrNameLst>
                                          <p:attrName>ppt_h</p:attrName>
                                        </p:attrNameLst>
                                      </p:cBhvr>
                                      <p:tavLst>
                                        <p:tav tm="0">
                                          <p:val>
                                            <p:fltVal val="0"/>
                                          </p:val>
                                        </p:tav>
                                        <p:tav tm="100000">
                                          <p:val>
                                            <p:strVal val="#ppt_h"/>
                                          </p:val>
                                        </p:tav>
                                      </p:tavLst>
                                    </p:anim>
                                  </p:childTnLst>
                                </p:cTn>
                              </p:par>
                              <p:par>
                                <p:cTn id="70" presetID="23" presetClass="entr" presetSubtype="16"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500" fill="hold"/>
                                        <p:tgtEl>
                                          <p:spTgt spid="28"/>
                                        </p:tgtEl>
                                        <p:attrNameLst>
                                          <p:attrName>ppt_w</p:attrName>
                                        </p:attrNameLst>
                                      </p:cBhvr>
                                      <p:tavLst>
                                        <p:tav tm="0">
                                          <p:val>
                                            <p:fltVal val="0"/>
                                          </p:val>
                                        </p:tav>
                                        <p:tav tm="100000">
                                          <p:val>
                                            <p:strVal val="#ppt_w"/>
                                          </p:val>
                                        </p:tav>
                                      </p:tavLst>
                                    </p:anim>
                                    <p:anim calcmode="lin" valueType="num">
                                      <p:cBhvr>
                                        <p:cTn id="73" dur="500" fill="hold"/>
                                        <p:tgtEl>
                                          <p:spTgt spid="28"/>
                                        </p:tgtEl>
                                        <p:attrNameLst>
                                          <p:attrName>ppt_h</p:attrName>
                                        </p:attrNameLst>
                                      </p:cBhvr>
                                      <p:tavLst>
                                        <p:tav tm="0">
                                          <p:val>
                                            <p:fltVal val="0"/>
                                          </p:val>
                                        </p:tav>
                                        <p:tav tm="100000">
                                          <p:val>
                                            <p:strVal val="#ppt_h"/>
                                          </p:val>
                                        </p:tav>
                                      </p:tavLst>
                                    </p:anim>
                                  </p:childTnLst>
                                </p:cTn>
                              </p:par>
                              <p:par>
                                <p:cTn id="74" presetID="23" presetClass="entr" presetSubtype="16" fill="hold" grpId="0" nodeType="withEffect">
                                  <p:stCondLst>
                                    <p:cond delay="0"/>
                                  </p:stCondLst>
                                  <p:childTnLst>
                                    <p:set>
                                      <p:cBhvr>
                                        <p:cTn id="75" dur="1" fill="hold">
                                          <p:stCondLst>
                                            <p:cond delay="0"/>
                                          </p:stCondLst>
                                        </p:cTn>
                                        <p:tgtEl>
                                          <p:spTgt spid="33"/>
                                        </p:tgtEl>
                                        <p:attrNameLst>
                                          <p:attrName>style.visibility</p:attrName>
                                        </p:attrNameLst>
                                      </p:cBhvr>
                                      <p:to>
                                        <p:strVal val="visible"/>
                                      </p:to>
                                    </p:set>
                                    <p:anim calcmode="lin" valueType="num">
                                      <p:cBhvr>
                                        <p:cTn id="76" dur="500" fill="hold"/>
                                        <p:tgtEl>
                                          <p:spTgt spid="33"/>
                                        </p:tgtEl>
                                        <p:attrNameLst>
                                          <p:attrName>ppt_w</p:attrName>
                                        </p:attrNameLst>
                                      </p:cBhvr>
                                      <p:tavLst>
                                        <p:tav tm="0">
                                          <p:val>
                                            <p:fltVal val="0"/>
                                          </p:val>
                                        </p:tav>
                                        <p:tav tm="100000">
                                          <p:val>
                                            <p:strVal val="#ppt_w"/>
                                          </p:val>
                                        </p:tav>
                                      </p:tavLst>
                                    </p:anim>
                                    <p:anim calcmode="lin" valueType="num">
                                      <p:cBhvr>
                                        <p:cTn id="77" dur="500" fill="hold"/>
                                        <p:tgtEl>
                                          <p:spTgt spid="33"/>
                                        </p:tgtEl>
                                        <p:attrNameLst>
                                          <p:attrName>ppt_h</p:attrName>
                                        </p:attrNameLst>
                                      </p:cBhvr>
                                      <p:tavLst>
                                        <p:tav tm="0">
                                          <p:val>
                                            <p:fltVal val="0"/>
                                          </p:val>
                                        </p:tav>
                                        <p:tav tm="100000">
                                          <p:val>
                                            <p:strVal val="#ppt_h"/>
                                          </p:val>
                                        </p:tav>
                                      </p:tavLst>
                                    </p:anim>
                                  </p:childTnLst>
                                </p:cTn>
                              </p:par>
                              <p:par>
                                <p:cTn id="78" presetID="23" presetClass="entr" presetSubtype="16" fill="hold" grpId="0" nodeType="withEffect">
                                  <p:stCondLst>
                                    <p:cond delay="0"/>
                                  </p:stCondLst>
                                  <p:childTnLst>
                                    <p:set>
                                      <p:cBhvr>
                                        <p:cTn id="79" dur="1" fill="hold">
                                          <p:stCondLst>
                                            <p:cond delay="0"/>
                                          </p:stCondLst>
                                        </p:cTn>
                                        <p:tgtEl>
                                          <p:spTgt spid="34"/>
                                        </p:tgtEl>
                                        <p:attrNameLst>
                                          <p:attrName>style.visibility</p:attrName>
                                        </p:attrNameLst>
                                      </p:cBhvr>
                                      <p:to>
                                        <p:strVal val="visible"/>
                                      </p:to>
                                    </p:set>
                                    <p:anim calcmode="lin" valueType="num">
                                      <p:cBhvr>
                                        <p:cTn id="80" dur="500" fill="hold"/>
                                        <p:tgtEl>
                                          <p:spTgt spid="34"/>
                                        </p:tgtEl>
                                        <p:attrNameLst>
                                          <p:attrName>ppt_w</p:attrName>
                                        </p:attrNameLst>
                                      </p:cBhvr>
                                      <p:tavLst>
                                        <p:tav tm="0">
                                          <p:val>
                                            <p:fltVal val="0"/>
                                          </p:val>
                                        </p:tav>
                                        <p:tav tm="100000">
                                          <p:val>
                                            <p:strVal val="#ppt_w"/>
                                          </p:val>
                                        </p:tav>
                                      </p:tavLst>
                                    </p:anim>
                                    <p:anim calcmode="lin" valueType="num">
                                      <p:cBhvr>
                                        <p:cTn id="81" dur="500" fill="hold"/>
                                        <p:tgtEl>
                                          <p:spTgt spid="34"/>
                                        </p:tgtEl>
                                        <p:attrNameLst>
                                          <p:attrName>ppt_h</p:attrName>
                                        </p:attrNameLst>
                                      </p:cBhvr>
                                      <p:tavLst>
                                        <p:tav tm="0">
                                          <p:val>
                                            <p:fltVal val="0"/>
                                          </p:val>
                                        </p:tav>
                                        <p:tav tm="100000">
                                          <p:val>
                                            <p:strVal val="#ppt_h"/>
                                          </p:val>
                                        </p:tav>
                                      </p:tavLst>
                                    </p:anim>
                                  </p:childTnLst>
                                </p:cTn>
                              </p:par>
                              <p:par>
                                <p:cTn id="82" presetID="23" presetClass="entr" presetSubtype="16" fill="hold" grpId="0" nodeType="withEffect">
                                  <p:stCondLst>
                                    <p:cond delay="0"/>
                                  </p:stCondLst>
                                  <p:childTnLst>
                                    <p:set>
                                      <p:cBhvr>
                                        <p:cTn id="83" dur="1" fill="hold">
                                          <p:stCondLst>
                                            <p:cond delay="0"/>
                                          </p:stCondLst>
                                        </p:cTn>
                                        <p:tgtEl>
                                          <p:spTgt spid="35"/>
                                        </p:tgtEl>
                                        <p:attrNameLst>
                                          <p:attrName>style.visibility</p:attrName>
                                        </p:attrNameLst>
                                      </p:cBhvr>
                                      <p:to>
                                        <p:strVal val="visible"/>
                                      </p:to>
                                    </p:set>
                                    <p:anim calcmode="lin" valueType="num">
                                      <p:cBhvr>
                                        <p:cTn id="84" dur="500" fill="hold"/>
                                        <p:tgtEl>
                                          <p:spTgt spid="35"/>
                                        </p:tgtEl>
                                        <p:attrNameLst>
                                          <p:attrName>ppt_w</p:attrName>
                                        </p:attrNameLst>
                                      </p:cBhvr>
                                      <p:tavLst>
                                        <p:tav tm="0">
                                          <p:val>
                                            <p:fltVal val="0"/>
                                          </p:val>
                                        </p:tav>
                                        <p:tav tm="100000">
                                          <p:val>
                                            <p:strVal val="#ppt_w"/>
                                          </p:val>
                                        </p:tav>
                                      </p:tavLst>
                                    </p:anim>
                                    <p:anim calcmode="lin" valueType="num">
                                      <p:cBhvr>
                                        <p:cTn id="85" dur="500" fill="hold"/>
                                        <p:tgtEl>
                                          <p:spTgt spid="35"/>
                                        </p:tgtEl>
                                        <p:attrNameLst>
                                          <p:attrName>ppt_h</p:attrName>
                                        </p:attrNameLst>
                                      </p:cBhvr>
                                      <p:tavLst>
                                        <p:tav tm="0">
                                          <p:val>
                                            <p:fltVal val="0"/>
                                          </p:val>
                                        </p:tav>
                                        <p:tav tm="100000">
                                          <p:val>
                                            <p:strVal val="#ppt_h"/>
                                          </p:val>
                                        </p:tav>
                                      </p:tavLst>
                                    </p:anim>
                                  </p:childTnLst>
                                </p:cTn>
                              </p:par>
                              <p:par>
                                <p:cTn id="86" presetID="23" presetClass="entr" presetSubtype="16"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 calcmode="lin" valueType="num">
                                      <p:cBhvr>
                                        <p:cTn id="88" dur="500" fill="hold"/>
                                        <p:tgtEl>
                                          <p:spTgt spid="36"/>
                                        </p:tgtEl>
                                        <p:attrNameLst>
                                          <p:attrName>ppt_w</p:attrName>
                                        </p:attrNameLst>
                                      </p:cBhvr>
                                      <p:tavLst>
                                        <p:tav tm="0">
                                          <p:val>
                                            <p:fltVal val="0"/>
                                          </p:val>
                                        </p:tav>
                                        <p:tav tm="100000">
                                          <p:val>
                                            <p:strVal val="#ppt_w"/>
                                          </p:val>
                                        </p:tav>
                                      </p:tavLst>
                                    </p:anim>
                                    <p:anim calcmode="lin" valueType="num">
                                      <p:cBhvr>
                                        <p:cTn id="89" dur="500" fill="hold"/>
                                        <p:tgtEl>
                                          <p:spTgt spid="36"/>
                                        </p:tgtEl>
                                        <p:attrNameLst>
                                          <p:attrName>ppt_h</p:attrName>
                                        </p:attrNameLst>
                                      </p:cBhvr>
                                      <p:tavLst>
                                        <p:tav tm="0">
                                          <p:val>
                                            <p:fltVal val="0"/>
                                          </p:val>
                                        </p:tav>
                                        <p:tav tm="100000">
                                          <p:val>
                                            <p:strVal val="#ppt_h"/>
                                          </p:val>
                                        </p:tav>
                                      </p:tavLst>
                                    </p:anim>
                                  </p:childTnLst>
                                </p:cTn>
                              </p:par>
                              <p:par>
                                <p:cTn id="90" presetID="23" presetClass="entr" presetSubtype="16" fill="hold" grpId="0" nodeType="withEffect">
                                  <p:stCondLst>
                                    <p:cond delay="0"/>
                                  </p:stCondLst>
                                  <p:childTnLst>
                                    <p:set>
                                      <p:cBhvr>
                                        <p:cTn id="91" dur="1" fill="hold">
                                          <p:stCondLst>
                                            <p:cond delay="0"/>
                                          </p:stCondLst>
                                        </p:cTn>
                                        <p:tgtEl>
                                          <p:spTgt spid="37"/>
                                        </p:tgtEl>
                                        <p:attrNameLst>
                                          <p:attrName>style.visibility</p:attrName>
                                        </p:attrNameLst>
                                      </p:cBhvr>
                                      <p:to>
                                        <p:strVal val="visible"/>
                                      </p:to>
                                    </p:set>
                                    <p:anim calcmode="lin" valueType="num">
                                      <p:cBhvr>
                                        <p:cTn id="92" dur="500" fill="hold"/>
                                        <p:tgtEl>
                                          <p:spTgt spid="37"/>
                                        </p:tgtEl>
                                        <p:attrNameLst>
                                          <p:attrName>ppt_w</p:attrName>
                                        </p:attrNameLst>
                                      </p:cBhvr>
                                      <p:tavLst>
                                        <p:tav tm="0">
                                          <p:val>
                                            <p:fltVal val="0"/>
                                          </p:val>
                                        </p:tav>
                                        <p:tav tm="100000">
                                          <p:val>
                                            <p:strVal val="#ppt_w"/>
                                          </p:val>
                                        </p:tav>
                                      </p:tavLst>
                                    </p:anim>
                                    <p:anim calcmode="lin" valueType="num">
                                      <p:cBhvr>
                                        <p:cTn id="93" dur="500" fill="hold"/>
                                        <p:tgtEl>
                                          <p:spTgt spid="37"/>
                                        </p:tgtEl>
                                        <p:attrNameLst>
                                          <p:attrName>ppt_h</p:attrName>
                                        </p:attrNameLst>
                                      </p:cBhvr>
                                      <p:tavLst>
                                        <p:tav tm="0">
                                          <p:val>
                                            <p:fltVal val="0"/>
                                          </p:val>
                                        </p:tav>
                                        <p:tav tm="100000">
                                          <p:val>
                                            <p:strVal val="#ppt_h"/>
                                          </p:val>
                                        </p:tav>
                                      </p:tavLst>
                                    </p:anim>
                                  </p:childTnLst>
                                </p:cTn>
                              </p:par>
                              <p:par>
                                <p:cTn id="94" presetID="23" presetClass="entr" presetSubtype="16" fill="hold" grpId="0" nodeType="withEffect">
                                  <p:stCondLst>
                                    <p:cond delay="0"/>
                                  </p:stCondLst>
                                  <p:childTnLst>
                                    <p:set>
                                      <p:cBhvr>
                                        <p:cTn id="95" dur="1" fill="hold">
                                          <p:stCondLst>
                                            <p:cond delay="0"/>
                                          </p:stCondLst>
                                        </p:cTn>
                                        <p:tgtEl>
                                          <p:spTgt spid="38"/>
                                        </p:tgtEl>
                                        <p:attrNameLst>
                                          <p:attrName>style.visibility</p:attrName>
                                        </p:attrNameLst>
                                      </p:cBhvr>
                                      <p:to>
                                        <p:strVal val="visible"/>
                                      </p:to>
                                    </p:set>
                                    <p:anim calcmode="lin" valueType="num">
                                      <p:cBhvr>
                                        <p:cTn id="96" dur="500" fill="hold"/>
                                        <p:tgtEl>
                                          <p:spTgt spid="38"/>
                                        </p:tgtEl>
                                        <p:attrNameLst>
                                          <p:attrName>ppt_w</p:attrName>
                                        </p:attrNameLst>
                                      </p:cBhvr>
                                      <p:tavLst>
                                        <p:tav tm="0">
                                          <p:val>
                                            <p:fltVal val="0"/>
                                          </p:val>
                                        </p:tav>
                                        <p:tav tm="100000">
                                          <p:val>
                                            <p:strVal val="#ppt_w"/>
                                          </p:val>
                                        </p:tav>
                                      </p:tavLst>
                                    </p:anim>
                                    <p:anim calcmode="lin" valueType="num">
                                      <p:cBhvr>
                                        <p:cTn id="97" dur="500" fill="hold"/>
                                        <p:tgtEl>
                                          <p:spTgt spid="38"/>
                                        </p:tgtEl>
                                        <p:attrNameLst>
                                          <p:attrName>ppt_h</p:attrName>
                                        </p:attrNameLst>
                                      </p:cBhvr>
                                      <p:tavLst>
                                        <p:tav tm="0">
                                          <p:val>
                                            <p:fltVal val="0"/>
                                          </p:val>
                                        </p:tav>
                                        <p:tav tm="100000">
                                          <p:val>
                                            <p:strVal val="#ppt_h"/>
                                          </p:val>
                                        </p:tav>
                                      </p:tavLst>
                                    </p:anim>
                                  </p:childTnLst>
                                </p:cTn>
                              </p:par>
                              <p:par>
                                <p:cTn id="98" presetID="23" presetClass="entr" presetSubtype="16" fill="hold" grpId="0" nodeType="withEffect">
                                  <p:stCondLst>
                                    <p:cond delay="0"/>
                                  </p:stCondLst>
                                  <p:childTnLst>
                                    <p:set>
                                      <p:cBhvr>
                                        <p:cTn id="99" dur="1" fill="hold">
                                          <p:stCondLst>
                                            <p:cond delay="0"/>
                                          </p:stCondLst>
                                        </p:cTn>
                                        <p:tgtEl>
                                          <p:spTgt spid="39"/>
                                        </p:tgtEl>
                                        <p:attrNameLst>
                                          <p:attrName>style.visibility</p:attrName>
                                        </p:attrNameLst>
                                      </p:cBhvr>
                                      <p:to>
                                        <p:strVal val="visible"/>
                                      </p:to>
                                    </p:set>
                                    <p:anim calcmode="lin" valueType="num">
                                      <p:cBhvr>
                                        <p:cTn id="100" dur="500" fill="hold"/>
                                        <p:tgtEl>
                                          <p:spTgt spid="39"/>
                                        </p:tgtEl>
                                        <p:attrNameLst>
                                          <p:attrName>ppt_w</p:attrName>
                                        </p:attrNameLst>
                                      </p:cBhvr>
                                      <p:tavLst>
                                        <p:tav tm="0">
                                          <p:val>
                                            <p:fltVal val="0"/>
                                          </p:val>
                                        </p:tav>
                                        <p:tav tm="100000">
                                          <p:val>
                                            <p:strVal val="#ppt_w"/>
                                          </p:val>
                                        </p:tav>
                                      </p:tavLst>
                                    </p:anim>
                                    <p:anim calcmode="lin" valueType="num">
                                      <p:cBhvr>
                                        <p:cTn id="101" dur="500" fill="hold"/>
                                        <p:tgtEl>
                                          <p:spTgt spid="39"/>
                                        </p:tgtEl>
                                        <p:attrNameLst>
                                          <p:attrName>ppt_h</p:attrName>
                                        </p:attrNameLst>
                                      </p:cBhvr>
                                      <p:tavLst>
                                        <p:tav tm="0">
                                          <p:val>
                                            <p:fltVal val="0"/>
                                          </p:val>
                                        </p:tav>
                                        <p:tav tm="100000">
                                          <p:val>
                                            <p:strVal val="#ppt_h"/>
                                          </p:val>
                                        </p:tav>
                                      </p:tavLst>
                                    </p:anim>
                                  </p:childTnLst>
                                </p:cTn>
                              </p:par>
                              <p:par>
                                <p:cTn id="102" presetID="23" presetClass="entr" presetSubtype="16" fill="hold" grpId="0" nodeType="withEffect">
                                  <p:stCondLst>
                                    <p:cond delay="0"/>
                                  </p:stCondLst>
                                  <p:childTnLst>
                                    <p:set>
                                      <p:cBhvr>
                                        <p:cTn id="103" dur="1" fill="hold">
                                          <p:stCondLst>
                                            <p:cond delay="0"/>
                                          </p:stCondLst>
                                        </p:cTn>
                                        <p:tgtEl>
                                          <p:spTgt spid="40"/>
                                        </p:tgtEl>
                                        <p:attrNameLst>
                                          <p:attrName>style.visibility</p:attrName>
                                        </p:attrNameLst>
                                      </p:cBhvr>
                                      <p:to>
                                        <p:strVal val="visible"/>
                                      </p:to>
                                    </p:set>
                                    <p:anim calcmode="lin" valueType="num">
                                      <p:cBhvr>
                                        <p:cTn id="104" dur="500" fill="hold"/>
                                        <p:tgtEl>
                                          <p:spTgt spid="40"/>
                                        </p:tgtEl>
                                        <p:attrNameLst>
                                          <p:attrName>ppt_w</p:attrName>
                                        </p:attrNameLst>
                                      </p:cBhvr>
                                      <p:tavLst>
                                        <p:tav tm="0">
                                          <p:val>
                                            <p:fltVal val="0"/>
                                          </p:val>
                                        </p:tav>
                                        <p:tav tm="100000">
                                          <p:val>
                                            <p:strVal val="#ppt_w"/>
                                          </p:val>
                                        </p:tav>
                                      </p:tavLst>
                                    </p:anim>
                                    <p:anim calcmode="lin" valueType="num">
                                      <p:cBhvr>
                                        <p:cTn id="105" dur="500" fill="hold"/>
                                        <p:tgtEl>
                                          <p:spTgt spid="40"/>
                                        </p:tgtEl>
                                        <p:attrNameLst>
                                          <p:attrName>ppt_h</p:attrName>
                                        </p:attrNameLst>
                                      </p:cBhvr>
                                      <p:tavLst>
                                        <p:tav tm="0">
                                          <p:val>
                                            <p:fltVal val="0"/>
                                          </p:val>
                                        </p:tav>
                                        <p:tav tm="100000">
                                          <p:val>
                                            <p:strVal val="#ppt_h"/>
                                          </p:val>
                                        </p:tav>
                                      </p:tavLst>
                                    </p:anim>
                                  </p:childTnLst>
                                </p:cTn>
                              </p:par>
                              <p:par>
                                <p:cTn id="106" presetID="23" presetClass="entr" presetSubtype="16" fill="hold" grpId="0" nodeType="withEffect">
                                  <p:stCondLst>
                                    <p:cond delay="0"/>
                                  </p:stCondLst>
                                  <p:childTnLst>
                                    <p:set>
                                      <p:cBhvr>
                                        <p:cTn id="107" dur="1" fill="hold">
                                          <p:stCondLst>
                                            <p:cond delay="0"/>
                                          </p:stCondLst>
                                        </p:cTn>
                                        <p:tgtEl>
                                          <p:spTgt spid="24"/>
                                        </p:tgtEl>
                                        <p:attrNameLst>
                                          <p:attrName>style.visibility</p:attrName>
                                        </p:attrNameLst>
                                      </p:cBhvr>
                                      <p:to>
                                        <p:strVal val="visible"/>
                                      </p:to>
                                    </p:set>
                                    <p:anim calcmode="lin" valueType="num">
                                      <p:cBhvr>
                                        <p:cTn id="108" dur="500" fill="hold"/>
                                        <p:tgtEl>
                                          <p:spTgt spid="24"/>
                                        </p:tgtEl>
                                        <p:attrNameLst>
                                          <p:attrName>ppt_w</p:attrName>
                                        </p:attrNameLst>
                                      </p:cBhvr>
                                      <p:tavLst>
                                        <p:tav tm="0">
                                          <p:val>
                                            <p:fltVal val="0"/>
                                          </p:val>
                                        </p:tav>
                                        <p:tav tm="100000">
                                          <p:val>
                                            <p:strVal val="#ppt_w"/>
                                          </p:val>
                                        </p:tav>
                                      </p:tavLst>
                                    </p:anim>
                                    <p:anim calcmode="lin" valueType="num">
                                      <p:cBhvr>
                                        <p:cTn id="109" dur="500" fill="hold"/>
                                        <p:tgtEl>
                                          <p:spTgt spid="24"/>
                                        </p:tgtEl>
                                        <p:attrNameLst>
                                          <p:attrName>ppt_h</p:attrName>
                                        </p:attrNameLst>
                                      </p:cBhvr>
                                      <p:tavLst>
                                        <p:tav tm="0">
                                          <p:val>
                                            <p:fltVal val="0"/>
                                          </p:val>
                                        </p:tav>
                                        <p:tav tm="100000">
                                          <p:val>
                                            <p:strVal val="#ppt_h"/>
                                          </p:val>
                                        </p:tav>
                                      </p:tavLst>
                                    </p:anim>
                                  </p:childTnLst>
                                </p:cTn>
                              </p:par>
                              <p:par>
                                <p:cTn id="110" presetID="23" presetClass="entr" presetSubtype="16" fill="hold" grpId="0" nodeType="withEffect">
                                  <p:stCondLst>
                                    <p:cond delay="0"/>
                                  </p:stCondLst>
                                  <p:childTnLst>
                                    <p:set>
                                      <p:cBhvr>
                                        <p:cTn id="111" dur="1" fill="hold">
                                          <p:stCondLst>
                                            <p:cond delay="0"/>
                                          </p:stCondLst>
                                        </p:cTn>
                                        <p:tgtEl>
                                          <p:spTgt spid="17"/>
                                        </p:tgtEl>
                                        <p:attrNameLst>
                                          <p:attrName>style.visibility</p:attrName>
                                        </p:attrNameLst>
                                      </p:cBhvr>
                                      <p:to>
                                        <p:strVal val="visible"/>
                                      </p:to>
                                    </p:set>
                                    <p:anim calcmode="lin" valueType="num">
                                      <p:cBhvr>
                                        <p:cTn id="112" dur="500" fill="hold"/>
                                        <p:tgtEl>
                                          <p:spTgt spid="17"/>
                                        </p:tgtEl>
                                        <p:attrNameLst>
                                          <p:attrName>ppt_w</p:attrName>
                                        </p:attrNameLst>
                                      </p:cBhvr>
                                      <p:tavLst>
                                        <p:tav tm="0">
                                          <p:val>
                                            <p:fltVal val="0"/>
                                          </p:val>
                                        </p:tav>
                                        <p:tav tm="100000">
                                          <p:val>
                                            <p:strVal val="#ppt_w"/>
                                          </p:val>
                                        </p:tav>
                                      </p:tavLst>
                                    </p:anim>
                                    <p:anim calcmode="lin" valueType="num">
                                      <p:cBhvr>
                                        <p:cTn id="113" dur="500" fill="hold"/>
                                        <p:tgtEl>
                                          <p:spTgt spid="17"/>
                                        </p:tgtEl>
                                        <p:attrNameLst>
                                          <p:attrName>ppt_h</p:attrName>
                                        </p:attrNameLst>
                                      </p:cBhvr>
                                      <p:tavLst>
                                        <p:tav tm="0">
                                          <p:val>
                                            <p:fltVal val="0"/>
                                          </p:val>
                                        </p:tav>
                                        <p:tav tm="100000">
                                          <p:val>
                                            <p:strVal val="#ppt_h"/>
                                          </p:val>
                                        </p:tav>
                                      </p:tavLst>
                                    </p:anim>
                                  </p:childTnLst>
                                </p:cTn>
                              </p:par>
                              <p:par>
                                <p:cTn id="114" presetID="23" presetClass="entr" presetSubtype="16" fill="hold" grpId="0" nodeType="withEffect">
                                  <p:stCondLst>
                                    <p:cond delay="0"/>
                                  </p:stCondLst>
                                  <p:childTnLst>
                                    <p:set>
                                      <p:cBhvr>
                                        <p:cTn id="115" dur="1" fill="hold">
                                          <p:stCondLst>
                                            <p:cond delay="0"/>
                                          </p:stCondLst>
                                        </p:cTn>
                                        <p:tgtEl>
                                          <p:spTgt spid="43"/>
                                        </p:tgtEl>
                                        <p:attrNameLst>
                                          <p:attrName>style.visibility</p:attrName>
                                        </p:attrNameLst>
                                      </p:cBhvr>
                                      <p:to>
                                        <p:strVal val="visible"/>
                                      </p:to>
                                    </p:set>
                                    <p:anim calcmode="lin" valueType="num">
                                      <p:cBhvr>
                                        <p:cTn id="116" dur="500" fill="hold"/>
                                        <p:tgtEl>
                                          <p:spTgt spid="43"/>
                                        </p:tgtEl>
                                        <p:attrNameLst>
                                          <p:attrName>ppt_w</p:attrName>
                                        </p:attrNameLst>
                                      </p:cBhvr>
                                      <p:tavLst>
                                        <p:tav tm="0">
                                          <p:val>
                                            <p:fltVal val="0"/>
                                          </p:val>
                                        </p:tav>
                                        <p:tav tm="100000">
                                          <p:val>
                                            <p:strVal val="#ppt_w"/>
                                          </p:val>
                                        </p:tav>
                                      </p:tavLst>
                                    </p:anim>
                                    <p:anim calcmode="lin" valueType="num">
                                      <p:cBhvr>
                                        <p:cTn id="117" dur="500" fill="hold"/>
                                        <p:tgtEl>
                                          <p:spTgt spid="43"/>
                                        </p:tgtEl>
                                        <p:attrNameLst>
                                          <p:attrName>ppt_h</p:attrName>
                                        </p:attrNameLst>
                                      </p:cBhvr>
                                      <p:tavLst>
                                        <p:tav tm="0">
                                          <p:val>
                                            <p:fltVal val="0"/>
                                          </p:val>
                                        </p:tav>
                                        <p:tav tm="100000">
                                          <p:val>
                                            <p:strVal val="#ppt_h"/>
                                          </p:val>
                                        </p:tav>
                                      </p:tavLst>
                                    </p:anim>
                                  </p:childTnLst>
                                </p:cTn>
                              </p:par>
                              <p:par>
                                <p:cTn id="118" presetID="23" presetClass="entr" presetSubtype="16" fill="hold" grpId="0" nodeType="withEffect">
                                  <p:stCondLst>
                                    <p:cond delay="0"/>
                                  </p:stCondLst>
                                  <p:childTnLst>
                                    <p:set>
                                      <p:cBhvr>
                                        <p:cTn id="119" dur="1" fill="hold">
                                          <p:stCondLst>
                                            <p:cond delay="0"/>
                                          </p:stCondLst>
                                        </p:cTn>
                                        <p:tgtEl>
                                          <p:spTgt spid="41"/>
                                        </p:tgtEl>
                                        <p:attrNameLst>
                                          <p:attrName>style.visibility</p:attrName>
                                        </p:attrNameLst>
                                      </p:cBhvr>
                                      <p:to>
                                        <p:strVal val="visible"/>
                                      </p:to>
                                    </p:set>
                                    <p:anim calcmode="lin" valueType="num">
                                      <p:cBhvr>
                                        <p:cTn id="120" dur="500" fill="hold"/>
                                        <p:tgtEl>
                                          <p:spTgt spid="41"/>
                                        </p:tgtEl>
                                        <p:attrNameLst>
                                          <p:attrName>ppt_w</p:attrName>
                                        </p:attrNameLst>
                                      </p:cBhvr>
                                      <p:tavLst>
                                        <p:tav tm="0">
                                          <p:val>
                                            <p:fltVal val="0"/>
                                          </p:val>
                                        </p:tav>
                                        <p:tav tm="100000">
                                          <p:val>
                                            <p:strVal val="#ppt_w"/>
                                          </p:val>
                                        </p:tav>
                                      </p:tavLst>
                                    </p:anim>
                                    <p:anim calcmode="lin" valueType="num">
                                      <p:cBhvr>
                                        <p:cTn id="121" dur="500" fill="hold"/>
                                        <p:tgtEl>
                                          <p:spTgt spid="41"/>
                                        </p:tgtEl>
                                        <p:attrNameLst>
                                          <p:attrName>ppt_h</p:attrName>
                                        </p:attrNameLst>
                                      </p:cBhvr>
                                      <p:tavLst>
                                        <p:tav tm="0">
                                          <p:val>
                                            <p:fltVal val="0"/>
                                          </p:val>
                                        </p:tav>
                                        <p:tav tm="100000">
                                          <p:val>
                                            <p:strVal val="#ppt_h"/>
                                          </p:val>
                                        </p:tav>
                                      </p:tavLst>
                                    </p:anim>
                                  </p:childTnLst>
                                </p:cTn>
                              </p:par>
                              <p:par>
                                <p:cTn id="122" presetID="23" presetClass="entr" presetSubtype="16" fill="hold" grpId="0" nodeType="withEffect">
                                  <p:stCondLst>
                                    <p:cond delay="0"/>
                                  </p:stCondLst>
                                  <p:childTnLst>
                                    <p:set>
                                      <p:cBhvr>
                                        <p:cTn id="123" dur="1" fill="hold">
                                          <p:stCondLst>
                                            <p:cond delay="0"/>
                                          </p:stCondLst>
                                        </p:cTn>
                                        <p:tgtEl>
                                          <p:spTgt spid="18"/>
                                        </p:tgtEl>
                                        <p:attrNameLst>
                                          <p:attrName>style.visibility</p:attrName>
                                        </p:attrNameLst>
                                      </p:cBhvr>
                                      <p:to>
                                        <p:strVal val="visible"/>
                                      </p:to>
                                    </p:set>
                                    <p:anim calcmode="lin" valueType="num">
                                      <p:cBhvr>
                                        <p:cTn id="124" dur="500" fill="hold"/>
                                        <p:tgtEl>
                                          <p:spTgt spid="18"/>
                                        </p:tgtEl>
                                        <p:attrNameLst>
                                          <p:attrName>ppt_w</p:attrName>
                                        </p:attrNameLst>
                                      </p:cBhvr>
                                      <p:tavLst>
                                        <p:tav tm="0">
                                          <p:val>
                                            <p:fltVal val="0"/>
                                          </p:val>
                                        </p:tav>
                                        <p:tav tm="100000">
                                          <p:val>
                                            <p:strVal val="#ppt_w"/>
                                          </p:val>
                                        </p:tav>
                                      </p:tavLst>
                                    </p:anim>
                                    <p:anim calcmode="lin" valueType="num">
                                      <p:cBhvr>
                                        <p:cTn id="125" dur="500" fill="hold"/>
                                        <p:tgtEl>
                                          <p:spTgt spid="18"/>
                                        </p:tgtEl>
                                        <p:attrNameLst>
                                          <p:attrName>ppt_h</p:attrName>
                                        </p:attrNameLst>
                                      </p:cBhvr>
                                      <p:tavLst>
                                        <p:tav tm="0">
                                          <p:val>
                                            <p:fltVal val="0"/>
                                          </p:val>
                                        </p:tav>
                                        <p:tav tm="100000">
                                          <p:val>
                                            <p:strVal val="#ppt_h"/>
                                          </p:val>
                                        </p:tav>
                                      </p:tavLst>
                                    </p:anim>
                                  </p:childTnLst>
                                </p:cTn>
                              </p:par>
                              <p:par>
                                <p:cTn id="126" presetID="23" presetClass="entr" presetSubtype="16" fill="hold" grpId="0" nodeType="withEffect">
                                  <p:stCondLst>
                                    <p:cond delay="0"/>
                                  </p:stCondLst>
                                  <p:childTnLst>
                                    <p:set>
                                      <p:cBhvr>
                                        <p:cTn id="127" dur="1" fill="hold">
                                          <p:stCondLst>
                                            <p:cond delay="0"/>
                                          </p:stCondLst>
                                        </p:cTn>
                                        <p:tgtEl>
                                          <p:spTgt spid="19"/>
                                        </p:tgtEl>
                                        <p:attrNameLst>
                                          <p:attrName>style.visibility</p:attrName>
                                        </p:attrNameLst>
                                      </p:cBhvr>
                                      <p:to>
                                        <p:strVal val="visible"/>
                                      </p:to>
                                    </p:set>
                                    <p:anim calcmode="lin" valueType="num">
                                      <p:cBhvr>
                                        <p:cTn id="128" dur="500" fill="hold"/>
                                        <p:tgtEl>
                                          <p:spTgt spid="19"/>
                                        </p:tgtEl>
                                        <p:attrNameLst>
                                          <p:attrName>ppt_w</p:attrName>
                                        </p:attrNameLst>
                                      </p:cBhvr>
                                      <p:tavLst>
                                        <p:tav tm="0">
                                          <p:val>
                                            <p:fltVal val="0"/>
                                          </p:val>
                                        </p:tav>
                                        <p:tav tm="100000">
                                          <p:val>
                                            <p:strVal val="#ppt_w"/>
                                          </p:val>
                                        </p:tav>
                                      </p:tavLst>
                                    </p:anim>
                                    <p:anim calcmode="lin" valueType="num">
                                      <p:cBhvr>
                                        <p:cTn id="129" dur="500" fill="hold"/>
                                        <p:tgtEl>
                                          <p:spTgt spid="19"/>
                                        </p:tgtEl>
                                        <p:attrNameLst>
                                          <p:attrName>ppt_h</p:attrName>
                                        </p:attrNameLst>
                                      </p:cBhvr>
                                      <p:tavLst>
                                        <p:tav tm="0">
                                          <p:val>
                                            <p:fltVal val="0"/>
                                          </p:val>
                                        </p:tav>
                                        <p:tav tm="100000">
                                          <p:val>
                                            <p:strVal val="#ppt_h"/>
                                          </p:val>
                                        </p:tav>
                                      </p:tavLst>
                                    </p:anim>
                                  </p:childTnLst>
                                </p:cTn>
                              </p:par>
                              <p:par>
                                <p:cTn id="130" presetID="23" presetClass="entr" presetSubtype="16" fill="hold" grpId="0" nodeType="withEffect">
                                  <p:stCondLst>
                                    <p:cond delay="0"/>
                                  </p:stCondLst>
                                  <p:childTnLst>
                                    <p:set>
                                      <p:cBhvr>
                                        <p:cTn id="131" dur="1" fill="hold">
                                          <p:stCondLst>
                                            <p:cond delay="0"/>
                                          </p:stCondLst>
                                        </p:cTn>
                                        <p:tgtEl>
                                          <p:spTgt spid="20"/>
                                        </p:tgtEl>
                                        <p:attrNameLst>
                                          <p:attrName>style.visibility</p:attrName>
                                        </p:attrNameLst>
                                      </p:cBhvr>
                                      <p:to>
                                        <p:strVal val="visible"/>
                                      </p:to>
                                    </p:set>
                                    <p:anim calcmode="lin" valueType="num">
                                      <p:cBhvr>
                                        <p:cTn id="132" dur="500" fill="hold"/>
                                        <p:tgtEl>
                                          <p:spTgt spid="20"/>
                                        </p:tgtEl>
                                        <p:attrNameLst>
                                          <p:attrName>ppt_w</p:attrName>
                                        </p:attrNameLst>
                                      </p:cBhvr>
                                      <p:tavLst>
                                        <p:tav tm="0">
                                          <p:val>
                                            <p:fltVal val="0"/>
                                          </p:val>
                                        </p:tav>
                                        <p:tav tm="100000">
                                          <p:val>
                                            <p:strVal val="#ppt_w"/>
                                          </p:val>
                                        </p:tav>
                                      </p:tavLst>
                                    </p:anim>
                                    <p:anim calcmode="lin" valueType="num">
                                      <p:cBhvr>
                                        <p:cTn id="133" dur="500" fill="hold"/>
                                        <p:tgtEl>
                                          <p:spTgt spid="20"/>
                                        </p:tgtEl>
                                        <p:attrNameLst>
                                          <p:attrName>ppt_h</p:attrName>
                                        </p:attrNameLst>
                                      </p:cBhvr>
                                      <p:tavLst>
                                        <p:tav tm="0">
                                          <p:val>
                                            <p:fltVal val="0"/>
                                          </p:val>
                                        </p:tav>
                                        <p:tav tm="100000">
                                          <p:val>
                                            <p:strVal val="#ppt_h"/>
                                          </p:val>
                                        </p:tav>
                                      </p:tavLst>
                                    </p:anim>
                                  </p:childTnLst>
                                </p:cTn>
                              </p:par>
                              <p:par>
                                <p:cTn id="134" presetID="23" presetClass="entr" presetSubtype="16" fill="hold" grpId="0" nodeType="withEffect">
                                  <p:stCondLst>
                                    <p:cond delay="0"/>
                                  </p:stCondLst>
                                  <p:childTnLst>
                                    <p:set>
                                      <p:cBhvr>
                                        <p:cTn id="135" dur="1" fill="hold">
                                          <p:stCondLst>
                                            <p:cond delay="0"/>
                                          </p:stCondLst>
                                        </p:cTn>
                                        <p:tgtEl>
                                          <p:spTgt spid="21"/>
                                        </p:tgtEl>
                                        <p:attrNameLst>
                                          <p:attrName>style.visibility</p:attrName>
                                        </p:attrNameLst>
                                      </p:cBhvr>
                                      <p:to>
                                        <p:strVal val="visible"/>
                                      </p:to>
                                    </p:set>
                                    <p:anim calcmode="lin" valueType="num">
                                      <p:cBhvr>
                                        <p:cTn id="136" dur="500" fill="hold"/>
                                        <p:tgtEl>
                                          <p:spTgt spid="21"/>
                                        </p:tgtEl>
                                        <p:attrNameLst>
                                          <p:attrName>ppt_w</p:attrName>
                                        </p:attrNameLst>
                                      </p:cBhvr>
                                      <p:tavLst>
                                        <p:tav tm="0">
                                          <p:val>
                                            <p:fltVal val="0"/>
                                          </p:val>
                                        </p:tav>
                                        <p:tav tm="100000">
                                          <p:val>
                                            <p:strVal val="#ppt_w"/>
                                          </p:val>
                                        </p:tav>
                                      </p:tavLst>
                                    </p:anim>
                                    <p:anim calcmode="lin" valueType="num">
                                      <p:cBhvr>
                                        <p:cTn id="137" dur="500" fill="hold"/>
                                        <p:tgtEl>
                                          <p:spTgt spid="21"/>
                                        </p:tgtEl>
                                        <p:attrNameLst>
                                          <p:attrName>ppt_h</p:attrName>
                                        </p:attrNameLst>
                                      </p:cBhvr>
                                      <p:tavLst>
                                        <p:tav tm="0">
                                          <p:val>
                                            <p:fltVal val="0"/>
                                          </p:val>
                                        </p:tav>
                                        <p:tav tm="100000">
                                          <p:val>
                                            <p:strVal val="#ppt_h"/>
                                          </p:val>
                                        </p:tav>
                                      </p:tavLst>
                                    </p:anim>
                                  </p:childTnLst>
                                </p:cTn>
                              </p:par>
                              <p:par>
                                <p:cTn id="138" presetID="23" presetClass="entr" presetSubtype="16" fill="hold" grpId="0" nodeType="withEffect">
                                  <p:stCondLst>
                                    <p:cond delay="0"/>
                                  </p:stCondLst>
                                  <p:childTnLst>
                                    <p:set>
                                      <p:cBhvr>
                                        <p:cTn id="139" dur="1" fill="hold">
                                          <p:stCondLst>
                                            <p:cond delay="0"/>
                                          </p:stCondLst>
                                        </p:cTn>
                                        <p:tgtEl>
                                          <p:spTgt spid="22"/>
                                        </p:tgtEl>
                                        <p:attrNameLst>
                                          <p:attrName>style.visibility</p:attrName>
                                        </p:attrNameLst>
                                      </p:cBhvr>
                                      <p:to>
                                        <p:strVal val="visible"/>
                                      </p:to>
                                    </p:set>
                                    <p:anim calcmode="lin" valueType="num">
                                      <p:cBhvr>
                                        <p:cTn id="140" dur="500" fill="hold"/>
                                        <p:tgtEl>
                                          <p:spTgt spid="22"/>
                                        </p:tgtEl>
                                        <p:attrNameLst>
                                          <p:attrName>ppt_w</p:attrName>
                                        </p:attrNameLst>
                                      </p:cBhvr>
                                      <p:tavLst>
                                        <p:tav tm="0">
                                          <p:val>
                                            <p:fltVal val="0"/>
                                          </p:val>
                                        </p:tav>
                                        <p:tav tm="100000">
                                          <p:val>
                                            <p:strVal val="#ppt_w"/>
                                          </p:val>
                                        </p:tav>
                                      </p:tavLst>
                                    </p:anim>
                                    <p:anim calcmode="lin" valueType="num">
                                      <p:cBhvr>
                                        <p:cTn id="141" dur="500" fill="hold"/>
                                        <p:tgtEl>
                                          <p:spTgt spid="22"/>
                                        </p:tgtEl>
                                        <p:attrNameLst>
                                          <p:attrName>ppt_h</p:attrName>
                                        </p:attrNameLst>
                                      </p:cBhvr>
                                      <p:tavLst>
                                        <p:tav tm="0">
                                          <p:val>
                                            <p:fltVal val="0"/>
                                          </p:val>
                                        </p:tav>
                                        <p:tav tm="100000">
                                          <p:val>
                                            <p:strVal val="#ppt_h"/>
                                          </p:val>
                                        </p:tav>
                                      </p:tavLst>
                                    </p:anim>
                                  </p:childTnLst>
                                </p:cTn>
                              </p:par>
                              <p:par>
                                <p:cTn id="142" presetID="23" presetClass="entr" presetSubtype="16" fill="hold" grpId="0" nodeType="withEffect">
                                  <p:stCondLst>
                                    <p:cond delay="0"/>
                                  </p:stCondLst>
                                  <p:childTnLst>
                                    <p:set>
                                      <p:cBhvr>
                                        <p:cTn id="143" dur="1" fill="hold">
                                          <p:stCondLst>
                                            <p:cond delay="0"/>
                                          </p:stCondLst>
                                        </p:cTn>
                                        <p:tgtEl>
                                          <p:spTgt spid="26"/>
                                        </p:tgtEl>
                                        <p:attrNameLst>
                                          <p:attrName>style.visibility</p:attrName>
                                        </p:attrNameLst>
                                      </p:cBhvr>
                                      <p:to>
                                        <p:strVal val="visible"/>
                                      </p:to>
                                    </p:set>
                                    <p:anim calcmode="lin" valueType="num">
                                      <p:cBhvr>
                                        <p:cTn id="144" dur="500" fill="hold"/>
                                        <p:tgtEl>
                                          <p:spTgt spid="26"/>
                                        </p:tgtEl>
                                        <p:attrNameLst>
                                          <p:attrName>ppt_w</p:attrName>
                                        </p:attrNameLst>
                                      </p:cBhvr>
                                      <p:tavLst>
                                        <p:tav tm="0">
                                          <p:val>
                                            <p:fltVal val="0"/>
                                          </p:val>
                                        </p:tav>
                                        <p:tav tm="100000">
                                          <p:val>
                                            <p:strVal val="#ppt_w"/>
                                          </p:val>
                                        </p:tav>
                                      </p:tavLst>
                                    </p:anim>
                                    <p:anim calcmode="lin" valueType="num">
                                      <p:cBhvr>
                                        <p:cTn id="145" dur="500" fill="hold"/>
                                        <p:tgtEl>
                                          <p:spTgt spid="26"/>
                                        </p:tgtEl>
                                        <p:attrNameLst>
                                          <p:attrName>ppt_h</p:attrName>
                                        </p:attrNameLst>
                                      </p:cBhvr>
                                      <p:tavLst>
                                        <p:tav tm="0">
                                          <p:val>
                                            <p:fltVal val="0"/>
                                          </p:val>
                                        </p:tav>
                                        <p:tav tm="100000">
                                          <p:val>
                                            <p:strVal val="#ppt_h"/>
                                          </p:val>
                                        </p:tav>
                                      </p:tavLst>
                                    </p:anim>
                                  </p:childTnLst>
                                </p:cTn>
                              </p:par>
                              <p:par>
                                <p:cTn id="146" presetID="23" presetClass="entr" presetSubtype="16" fill="hold" grpId="0" nodeType="withEffect">
                                  <p:stCondLst>
                                    <p:cond delay="0"/>
                                  </p:stCondLst>
                                  <p:childTnLst>
                                    <p:set>
                                      <p:cBhvr>
                                        <p:cTn id="147" dur="1" fill="hold">
                                          <p:stCondLst>
                                            <p:cond delay="0"/>
                                          </p:stCondLst>
                                        </p:cTn>
                                        <p:tgtEl>
                                          <p:spTgt spid="25"/>
                                        </p:tgtEl>
                                        <p:attrNameLst>
                                          <p:attrName>style.visibility</p:attrName>
                                        </p:attrNameLst>
                                      </p:cBhvr>
                                      <p:to>
                                        <p:strVal val="visible"/>
                                      </p:to>
                                    </p:set>
                                    <p:anim calcmode="lin" valueType="num">
                                      <p:cBhvr>
                                        <p:cTn id="148" dur="500" fill="hold"/>
                                        <p:tgtEl>
                                          <p:spTgt spid="25"/>
                                        </p:tgtEl>
                                        <p:attrNameLst>
                                          <p:attrName>ppt_w</p:attrName>
                                        </p:attrNameLst>
                                      </p:cBhvr>
                                      <p:tavLst>
                                        <p:tav tm="0">
                                          <p:val>
                                            <p:fltVal val="0"/>
                                          </p:val>
                                        </p:tav>
                                        <p:tav tm="100000">
                                          <p:val>
                                            <p:strVal val="#ppt_w"/>
                                          </p:val>
                                        </p:tav>
                                      </p:tavLst>
                                    </p:anim>
                                    <p:anim calcmode="lin" valueType="num">
                                      <p:cBhvr>
                                        <p:cTn id="149" dur="500" fill="hold"/>
                                        <p:tgtEl>
                                          <p:spTgt spid="25"/>
                                        </p:tgtEl>
                                        <p:attrNameLst>
                                          <p:attrName>ppt_h</p:attrName>
                                        </p:attrNameLst>
                                      </p:cBhvr>
                                      <p:tavLst>
                                        <p:tav tm="0">
                                          <p:val>
                                            <p:fltVal val="0"/>
                                          </p:val>
                                        </p:tav>
                                        <p:tav tm="100000">
                                          <p:val>
                                            <p:strVal val="#ppt_h"/>
                                          </p:val>
                                        </p:tav>
                                      </p:tavLst>
                                    </p:anim>
                                  </p:childTnLst>
                                </p:cTn>
                              </p:par>
                              <p:par>
                                <p:cTn id="150" presetID="23" presetClass="entr" presetSubtype="16" fill="hold" grpId="0" nodeType="withEffect">
                                  <p:stCondLst>
                                    <p:cond delay="0"/>
                                  </p:stCondLst>
                                  <p:childTnLst>
                                    <p:set>
                                      <p:cBhvr>
                                        <p:cTn id="151" dur="1" fill="hold">
                                          <p:stCondLst>
                                            <p:cond delay="0"/>
                                          </p:stCondLst>
                                        </p:cTn>
                                        <p:tgtEl>
                                          <p:spTgt spid="29"/>
                                        </p:tgtEl>
                                        <p:attrNameLst>
                                          <p:attrName>style.visibility</p:attrName>
                                        </p:attrNameLst>
                                      </p:cBhvr>
                                      <p:to>
                                        <p:strVal val="visible"/>
                                      </p:to>
                                    </p:set>
                                    <p:anim calcmode="lin" valueType="num">
                                      <p:cBhvr>
                                        <p:cTn id="152" dur="500" fill="hold"/>
                                        <p:tgtEl>
                                          <p:spTgt spid="29"/>
                                        </p:tgtEl>
                                        <p:attrNameLst>
                                          <p:attrName>ppt_w</p:attrName>
                                        </p:attrNameLst>
                                      </p:cBhvr>
                                      <p:tavLst>
                                        <p:tav tm="0">
                                          <p:val>
                                            <p:fltVal val="0"/>
                                          </p:val>
                                        </p:tav>
                                        <p:tav tm="100000">
                                          <p:val>
                                            <p:strVal val="#ppt_w"/>
                                          </p:val>
                                        </p:tav>
                                      </p:tavLst>
                                    </p:anim>
                                    <p:anim calcmode="lin" valueType="num">
                                      <p:cBhvr>
                                        <p:cTn id="153" dur="500" fill="hold"/>
                                        <p:tgtEl>
                                          <p:spTgt spid="29"/>
                                        </p:tgtEl>
                                        <p:attrNameLst>
                                          <p:attrName>ppt_h</p:attrName>
                                        </p:attrNameLst>
                                      </p:cBhvr>
                                      <p:tavLst>
                                        <p:tav tm="0">
                                          <p:val>
                                            <p:fltVal val="0"/>
                                          </p:val>
                                        </p:tav>
                                        <p:tav tm="100000">
                                          <p:val>
                                            <p:strVal val="#ppt_h"/>
                                          </p:val>
                                        </p:tav>
                                      </p:tavLst>
                                    </p:anim>
                                  </p:childTnLst>
                                </p:cTn>
                              </p:par>
                              <p:par>
                                <p:cTn id="154" presetID="23" presetClass="entr" presetSubtype="16" fill="hold" grpId="0" nodeType="withEffect">
                                  <p:stCondLst>
                                    <p:cond delay="0"/>
                                  </p:stCondLst>
                                  <p:childTnLst>
                                    <p:set>
                                      <p:cBhvr>
                                        <p:cTn id="155" dur="1" fill="hold">
                                          <p:stCondLst>
                                            <p:cond delay="0"/>
                                          </p:stCondLst>
                                        </p:cTn>
                                        <p:tgtEl>
                                          <p:spTgt spid="30"/>
                                        </p:tgtEl>
                                        <p:attrNameLst>
                                          <p:attrName>style.visibility</p:attrName>
                                        </p:attrNameLst>
                                      </p:cBhvr>
                                      <p:to>
                                        <p:strVal val="visible"/>
                                      </p:to>
                                    </p:set>
                                    <p:anim calcmode="lin" valueType="num">
                                      <p:cBhvr>
                                        <p:cTn id="156" dur="500" fill="hold"/>
                                        <p:tgtEl>
                                          <p:spTgt spid="30"/>
                                        </p:tgtEl>
                                        <p:attrNameLst>
                                          <p:attrName>ppt_w</p:attrName>
                                        </p:attrNameLst>
                                      </p:cBhvr>
                                      <p:tavLst>
                                        <p:tav tm="0">
                                          <p:val>
                                            <p:fltVal val="0"/>
                                          </p:val>
                                        </p:tav>
                                        <p:tav tm="100000">
                                          <p:val>
                                            <p:strVal val="#ppt_w"/>
                                          </p:val>
                                        </p:tav>
                                      </p:tavLst>
                                    </p:anim>
                                    <p:anim calcmode="lin" valueType="num">
                                      <p:cBhvr>
                                        <p:cTn id="157" dur="500" fill="hold"/>
                                        <p:tgtEl>
                                          <p:spTgt spid="30"/>
                                        </p:tgtEl>
                                        <p:attrNameLst>
                                          <p:attrName>ppt_h</p:attrName>
                                        </p:attrNameLst>
                                      </p:cBhvr>
                                      <p:tavLst>
                                        <p:tav tm="0">
                                          <p:val>
                                            <p:fltVal val="0"/>
                                          </p:val>
                                        </p:tav>
                                        <p:tav tm="100000">
                                          <p:val>
                                            <p:strVal val="#ppt_h"/>
                                          </p:val>
                                        </p:tav>
                                      </p:tavLst>
                                    </p:anim>
                                  </p:childTnLst>
                                </p:cTn>
                              </p:par>
                              <p:par>
                                <p:cTn id="158" presetID="23" presetClass="entr" presetSubtype="16" fill="hold" grpId="0" nodeType="withEffect">
                                  <p:stCondLst>
                                    <p:cond delay="0"/>
                                  </p:stCondLst>
                                  <p:childTnLst>
                                    <p:set>
                                      <p:cBhvr>
                                        <p:cTn id="159" dur="1" fill="hold">
                                          <p:stCondLst>
                                            <p:cond delay="0"/>
                                          </p:stCondLst>
                                        </p:cTn>
                                        <p:tgtEl>
                                          <p:spTgt spid="31"/>
                                        </p:tgtEl>
                                        <p:attrNameLst>
                                          <p:attrName>style.visibility</p:attrName>
                                        </p:attrNameLst>
                                      </p:cBhvr>
                                      <p:to>
                                        <p:strVal val="visible"/>
                                      </p:to>
                                    </p:set>
                                    <p:anim calcmode="lin" valueType="num">
                                      <p:cBhvr>
                                        <p:cTn id="160" dur="500" fill="hold"/>
                                        <p:tgtEl>
                                          <p:spTgt spid="31"/>
                                        </p:tgtEl>
                                        <p:attrNameLst>
                                          <p:attrName>ppt_w</p:attrName>
                                        </p:attrNameLst>
                                      </p:cBhvr>
                                      <p:tavLst>
                                        <p:tav tm="0">
                                          <p:val>
                                            <p:fltVal val="0"/>
                                          </p:val>
                                        </p:tav>
                                        <p:tav tm="100000">
                                          <p:val>
                                            <p:strVal val="#ppt_w"/>
                                          </p:val>
                                        </p:tav>
                                      </p:tavLst>
                                    </p:anim>
                                    <p:anim calcmode="lin" valueType="num">
                                      <p:cBhvr>
                                        <p:cTn id="161" dur="500" fill="hold"/>
                                        <p:tgtEl>
                                          <p:spTgt spid="31"/>
                                        </p:tgtEl>
                                        <p:attrNameLst>
                                          <p:attrName>ppt_h</p:attrName>
                                        </p:attrNameLst>
                                      </p:cBhvr>
                                      <p:tavLst>
                                        <p:tav tm="0">
                                          <p:val>
                                            <p:fltVal val="0"/>
                                          </p:val>
                                        </p:tav>
                                        <p:tav tm="100000">
                                          <p:val>
                                            <p:strVal val="#ppt_h"/>
                                          </p:val>
                                        </p:tav>
                                      </p:tavLst>
                                    </p:anim>
                                  </p:childTnLst>
                                </p:cTn>
                              </p:par>
                              <p:par>
                                <p:cTn id="162" presetID="23" presetClass="entr" presetSubtype="16" fill="hold" grpId="0" nodeType="withEffect">
                                  <p:stCondLst>
                                    <p:cond delay="0"/>
                                  </p:stCondLst>
                                  <p:childTnLst>
                                    <p:set>
                                      <p:cBhvr>
                                        <p:cTn id="163" dur="1" fill="hold">
                                          <p:stCondLst>
                                            <p:cond delay="0"/>
                                          </p:stCondLst>
                                        </p:cTn>
                                        <p:tgtEl>
                                          <p:spTgt spid="11"/>
                                        </p:tgtEl>
                                        <p:attrNameLst>
                                          <p:attrName>style.visibility</p:attrName>
                                        </p:attrNameLst>
                                      </p:cBhvr>
                                      <p:to>
                                        <p:strVal val="visible"/>
                                      </p:to>
                                    </p:set>
                                    <p:anim calcmode="lin" valueType="num">
                                      <p:cBhvr>
                                        <p:cTn id="164" dur="500" fill="hold"/>
                                        <p:tgtEl>
                                          <p:spTgt spid="11"/>
                                        </p:tgtEl>
                                        <p:attrNameLst>
                                          <p:attrName>ppt_w</p:attrName>
                                        </p:attrNameLst>
                                      </p:cBhvr>
                                      <p:tavLst>
                                        <p:tav tm="0">
                                          <p:val>
                                            <p:fltVal val="0"/>
                                          </p:val>
                                        </p:tav>
                                        <p:tav tm="100000">
                                          <p:val>
                                            <p:strVal val="#ppt_w"/>
                                          </p:val>
                                        </p:tav>
                                      </p:tavLst>
                                    </p:anim>
                                    <p:anim calcmode="lin" valueType="num">
                                      <p:cBhvr>
                                        <p:cTn id="165" dur="500" fill="hold"/>
                                        <p:tgtEl>
                                          <p:spTgt spid="11"/>
                                        </p:tgtEl>
                                        <p:attrNameLst>
                                          <p:attrName>ppt_h</p:attrName>
                                        </p:attrNameLst>
                                      </p:cBhvr>
                                      <p:tavLst>
                                        <p:tav tm="0">
                                          <p:val>
                                            <p:fltVal val="0"/>
                                          </p:val>
                                        </p:tav>
                                        <p:tav tm="100000">
                                          <p:val>
                                            <p:strVal val="#ppt_h"/>
                                          </p:val>
                                        </p:tav>
                                      </p:tavLst>
                                    </p:anim>
                                  </p:childTnLst>
                                </p:cTn>
                              </p:par>
                              <p:par>
                                <p:cTn id="166" presetID="23" presetClass="entr" presetSubtype="16" fill="hold" grpId="0" nodeType="withEffect">
                                  <p:stCondLst>
                                    <p:cond delay="0"/>
                                  </p:stCondLst>
                                  <p:childTnLst>
                                    <p:set>
                                      <p:cBhvr>
                                        <p:cTn id="167" dur="1" fill="hold">
                                          <p:stCondLst>
                                            <p:cond delay="0"/>
                                          </p:stCondLst>
                                        </p:cTn>
                                        <p:tgtEl>
                                          <p:spTgt spid="23"/>
                                        </p:tgtEl>
                                        <p:attrNameLst>
                                          <p:attrName>style.visibility</p:attrName>
                                        </p:attrNameLst>
                                      </p:cBhvr>
                                      <p:to>
                                        <p:strVal val="visible"/>
                                      </p:to>
                                    </p:set>
                                    <p:anim calcmode="lin" valueType="num">
                                      <p:cBhvr>
                                        <p:cTn id="168" dur="500" fill="hold"/>
                                        <p:tgtEl>
                                          <p:spTgt spid="23"/>
                                        </p:tgtEl>
                                        <p:attrNameLst>
                                          <p:attrName>ppt_w</p:attrName>
                                        </p:attrNameLst>
                                      </p:cBhvr>
                                      <p:tavLst>
                                        <p:tav tm="0">
                                          <p:val>
                                            <p:fltVal val="0"/>
                                          </p:val>
                                        </p:tav>
                                        <p:tav tm="100000">
                                          <p:val>
                                            <p:strVal val="#ppt_w"/>
                                          </p:val>
                                        </p:tav>
                                      </p:tavLst>
                                    </p:anim>
                                    <p:anim calcmode="lin" valueType="num">
                                      <p:cBhvr>
                                        <p:cTn id="169"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51"/>
                                        </p:tgtEl>
                                        <p:attrNameLst>
                                          <p:attrName>style.visibility</p:attrName>
                                        </p:attrNameLst>
                                      </p:cBhvr>
                                      <p:to>
                                        <p:strVal val="visible"/>
                                      </p:to>
                                    </p:set>
                                  </p:childTnLst>
                                </p:cTn>
                              </p:par>
                            </p:childTnLst>
                          </p:cTn>
                        </p:par>
                      </p:childTnLst>
                    </p:cTn>
                  </p:par>
                  <p:par>
                    <p:cTn id="174" fill="hold">
                      <p:stCondLst>
                        <p:cond delay="indefinite"/>
                      </p:stCondLst>
                      <p:childTnLst>
                        <p:par>
                          <p:cTn id="175" fill="hold">
                            <p:stCondLst>
                              <p:cond delay="0"/>
                            </p:stCondLst>
                            <p:childTnLst>
                              <p:par>
                                <p:cTn id="176" presetID="53" presetClass="entr" presetSubtype="16" fill="hold" grpId="0" nodeType="clickEffect">
                                  <p:stCondLst>
                                    <p:cond delay="0"/>
                                  </p:stCondLst>
                                  <p:childTnLst>
                                    <p:set>
                                      <p:cBhvr>
                                        <p:cTn id="177" dur="1" fill="hold">
                                          <p:stCondLst>
                                            <p:cond delay="0"/>
                                          </p:stCondLst>
                                        </p:cTn>
                                        <p:tgtEl>
                                          <p:spTgt spid="52"/>
                                        </p:tgtEl>
                                        <p:attrNameLst>
                                          <p:attrName>style.visibility</p:attrName>
                                        </p:attrNameLst>
                                      </p:cBhvr>
                                      <p:to>
                                        <p:strVal val="visible"/>
                                      </p:to>
                                    </p:set>
                                    <p:anim calcmode="lin" valueType="num">
                                      <p:cBhvr>
                                        <p:cTn id="178" dur="500" fill="hold"/>
                                        <p:tgtEl>
                                          <p:spTgt spid="52"/>
                                        </p:tgtEl>
                                        <p:attrNameLst>
                                          <p:attrName>ppt_w</p:attrName>
                                        </p:attrNameLst>
                                      </p:cBhvr>
                                      <p:tavLst>
                                        <p:tav tm="0">
                                          <p:val>
                                            <p:fltVal val="0"/>
                                          </p:val>
                                        </p:tav>
                                        <p:tav tm="100000">
                                          <p:val>
                                            <p:strVal val="#ppt_w"/>
                                          </p:val>
                                        </p:tav>
                                      </p:tavLst>
                                    </p:anim>
                                    <p:anim calcmode="lin" valueType="num">
                                      <p:cBhvr>
                                        <p:cTn id="179" dur="500" fill="hold"/>
                                        <p:tgtEl>
                                          <p:spTgt spid="52"/>
                                        </p:tgtEl>
                                        <p:attrNameLst>
                                          <p:attrName>ppt_h</p:attrName>
                                        </p:attrNameLst>
                                      </p:cBhvr>
                                      <p:tavLst>
                                        <p:tav tm="0">
                                          <p:val>
                                            <p:fltVal val="0"/>
                                          </p:val>
                                        </p:tav>
                                        <p:tav tm="100000">
                                          <p:val>
                                            <p:strVal val="#ppt_h"/>
                                          </p:val>
                                        </p:tav>
                                      </p:tavLst>
                                    </p:anim>
                                    <p:animEffect transition="in" filter="fade">
                                      <p:cBhvr>
                                        <p:cTn id="180" dur="500"/>
                                        <p:tgtEl>
                                          <p:spTgt spid="52"/>
                                        </p:tgtEl>
                                      </p:cBhvr>
                                    </p:animEffect>
                                  </p:childTnLst>
                                </p:cTn>
                              </p:par>
                            </p:childTnLst>
                          </p:cTn>
                        </p:par>
                      </p:childTnLst>
                    </p:cTn>
                  </p:par>
                  <p:par>
                    <p:cTn id="181" fill="hold">
                      <p:stCondLst>
                        <p:cond delay="indefinite"/>
                      </p:stCondLst>
                      <p:childTnLst>
                        <p:par>
                          <p:cTn id="182" fill="hold">
                            <p:stCondLst>
                              <p:cond delay="0"/>
                            </p:stCondLst>
                            <p:childTnLst>
                              <p:par>
                                <p:cTn id="183" presetID="53" presetClass="entr" presetSubtype="16" fill="hold" grpId="0" nodeType="clickEffect">
                                  <p:stCondLst>
                                    <p:cond delay="0"/>
                                  </p:stCondLst>
                                  <p:childTnLst>
                                    <p:set>
                                      <p:cBhvr>
                                        <p:cTn id="184" dur="1" fill="hold">
                                          <p:stCondLst>
                                            <p:cond delay="0"/>
                                          </p:stCondLst>
                                        </p:cTn>
                                        <p:tgtEl>
                                          <p:spTgt spid="44"/>
                                        </p:tgtEl>
                                        <p:attrNameLst>
                                          <p:attrName>style.visibility</p:attrName>
                                        </p:attrNameLst>
                                      </p:cBhvr>
                                      <p:to>
                                        <p:strVal val="visible"/>
                                      </p:to>
                                    </p:set>
                                    <p:anim calcmode="lin" valueType="num">
                                      <p:cBhvr>
                                        <p:cTn id="185" dur="500" fill="hold"/>
                                        <p:tgtEl>
                                          <p:spTgt spid="44"/>
                                        </p:tgtEl>
                                        <p:attrNameLst>
                                          <p:attrName>ppt_w</p:attrName>
                                        </p:attrNameLst>
                                      </p:cBhvr>
                                      <p:tavLst>
                                        <p:tav tm="0">
                                          <p:val>
                                            <p:fltVal val="0"/>
                                          </p:val>
                                        </p:tav>
                                        <p:tav tm="100000">
                                          <p:val>
                                            <p:strVal val="#ppt_w"/>
                                          </p:val>
                                        </p:tav>
                                      </p:tavLst>
                                    </p:anim>
                                    <p:anim calcmode="lin" valueType="num">
                                      <p:cBhvr>
                                        <p:cTn id="186" dur="500" fill="hold"/>
                                        <p:tgtEl>
                                          <p:spTgt spid="44"/>
                                        </p:tgtEl>
                                        <p:attrNameLst>
                                          <p:attrName>ppt_h</p:attrName>
                                        </p:attrNameLst>
                                      </p:cBhvr>
                                      <p:tavLst>
                                        <p:tav tm="0">
                                          <p:val>
                                            <p:fltVal val="0"/>
                                          </p:val>
                                        </p:tav>
                                        <p:tav tm="100000">
                                          <p:val>
                                            <p:strVal val="#ppt_h"/>
                                          </p:val>
                                        </p:tav>
                                      </p:tavLst>
                                    </p:anim>
                                    <p:animEffect transition="in" filter="fade">
                                      <p:cBhvr>
                                        <p:cTn id="18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P spid="8" grpId="0" animBg="1"/>
      <p:bldP spid="8" grpId="1" animBg="1"/>
      <p:bldP spid="9" grpId="0" animBg="1"/>
      <p:bldP spid="11" grpId="0" animBg="1"/>
      <p:bldP spid="12" grpId="0" animBg="1"/>
      <p:bldP spid="12" grpId="1" animBg="1"/>
      <p:bldP spid="13" grpId="0" animBg="1"/>
      <p:bldP spid="13" grpId="1" animBg="1"/>
      <p:bldP spid="14" grpId="0" animBg="1"/>
      <p:bldP spid="14" grpId="1" animBg="1"/>
      <p:bldP spid="15" grpId="0" animBg="1"/>
      <p:bldP spid="15" grpId="1"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3" grpId="0" animBg="1"/>
      <p:bldP spid="44" grpId="0" animBg="1"/>
      <p:bldP spid="51" grpId="0" animBg="1"/>
      <p:bldP spid="5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6 Grupo"/>
          <p:cNvGrpSpPr>
            <a:grpSpLocks/>
          </p:cNvGrpSpPr>
          <p:nvPr/>
        </p:nvGrpSpPr>
        <p:grpSpPr bwMode="auto">
          <a:xfrm>
            <a:off x="6383338" y="0"/>
            <a:ext cx="4284662" cy="2636838"/>
            <a:chOff x="0" y="0"/>
            <a:chExt cx="9144000" cy="6858000"/>
          </a:xfrm>
        </p:grpSpPr>
        <p:pic>
          <p:nvPicPr>
            <p:cNvPr id="58384" name="Picture 2"/>
            <p:cNvPicPr>
              <a:picLocks noChangeAspect="1" noChangeArrowheads="1"/>
            </p:cNvPicPr>
            <p:nvPr/>
          </p:nvPicPr>
          <p:blipFill>
            <a:blip r:embed="rId2" cstate="print"/>
            <a:srcRect l="10707" r="58749" b="6316"/>
            <a:stretch>
              <a:fillRect/>
            </a:stretch>
          </p:blipFill>
          <p:spPr bwMode="auto">
            <a:xfrm>
              <a:off x="0" y="0"/>
              <a:ext cx="4860032" cy="6858000"/>
            </a:xfrm>
            <a:prstGeom prst="rect">
              <a:avLst/>
            </a:prstGeom>
            <a:noFill/>
            <a:ln w="9525">
              <a:noFill/>
              <a:miter lim="800000"/>
              <a:headEnd/>
              <a:tailEnd/>
            </a:ln>
          </p:spPr>
        </p:pic>
        <p:pic>
          <p:nvPicPr>
            <p:cNvPr id="58385" name="Picture 1"/>
            <p:cNvPicPr>
              <a:picLocks noChangeAspect="1" noChangeArrowheads="1"/>
            </p:cNvPicPr>
            <p:nvPr/>
          </p:nvPicPr>
          <p:blipFill>
            <a:blip r:embed="rId3" cstate="print"/>
            <a:srcRect l="9973" r="61375" b="23814"/>
            <a:stretch>
              <a:fillRect/>
            </a:stretch>
          </p:blipFill>
          <p:spPr bwMode="auto">
            <a:xfrm>
              <a:off x="4644008" y="0"/>
              <a:ext cx="4499992" cy="6858000"/>
            </a:xfrm>
            <a:prstGeom prst="rect">
              <a:avLst/>
            </a:prstGeom>
            <a:noFill/>
            <a:ln w="9525">
              <a:noFill/>
              <a:miter lim="800000"/>
              <a:headEnd/>
              <a:tailEnd/>
            </a:ln>
          </p:spPr>
        </p:pic>
      </p:grpSp>
      <p:grpSp>
        <p:nvGrpSpPr>
          <p:cNvPr id="3" name="9 Grupo"/>
          <p:cNvGrpSpPr>
            <a:grpSpLocks/>
          </p:cNvGrpSpPr>
          <p:nvPr/>
        </p:nvGrpSpPr>
        <p:grpSpPr bwMode="auto">
          <a:xfrm>
            <a:off x="6383338" y="765176"/>
            <a:ext cx="4284662" cy="3313113"/>
            <a:chOff x="179512" y="1052736"/>
            <a:chExt cx="7704856" cy="5401535"/>
          </a:xfrm>
        </p:grpSpPr>
        <p:pic>
          <p:nvPicPr>
            <p:cNvPr id="58382" name="Picture 1"/>
            <p:cNvPicPr>
              <a:picLocks noChangeAspect="1" noChangeArrowheads="1"/>
            </p:cNvPicPr>
            <p:nvPr/>
          </p:nvPicPr>
          <p:blipFill>
            <a:blip r:embed="rId4" cstate="print"/>
            <a:srcRect l="10626" t="3998" r="62250"/>
            <a:stretch>
              <a:fillRect/>
            </a:stretch>
          </p:blipFill>
          <p:spPr bwMode="auto">
            <a:xfrm>
              <a:off x="179512" y="1052736"/>
              <a:ext cx="3707904" cy="5401535"/>
            </a:xfrm>
            <a:prstGeom prst="rect">
              <a:avLst/>
            </a:prstGeom>
            <a:noFill/>
            <a:ln w="9525">
              <a:noFill/>
              <a:miter lim="800000"/>
              <a:headEnd/>
              <a:tailEnd/>
            </a:ln>
          </p:spPr>
        </p:pic>
        <p:pic>
          <p:nvPicPr>
            <p:cNvPr id="58383" name="Picture 2"/>
            <p:cNvPicPr>
              <a:picLocks noChangeAspect="1" noChangeArrowheads="1"/>
            </p:cNvPicPr>
            <p:nvPr/>
          </p:nvPicPr>
          <p:blipFill>
            <a:blip r:embed="rId5" cstate="print"/>
            <a:srcRect l="10626" t="21498" r="61375" b="6316"/>
            <a:stretch>
              <a:fillRect/>
            </a:stretch>
          </p:blipFill>
          <p:spPr bwMode="auto">
            <a:xfrm>
              <a:off x="3923928" y="1052736"/>
              <a:ext cx="3960440" cy="5400600"/>
            </a:xfrm>
            <a:prstGeom prst="rect">
              <a:avLst/>
            </a:prstGeom>
            <a:noFill/>
            <a:ln w="9525">
              <a:noFill/>
              <a:miter lim="800000"/>
              <a:headEnd/>
              <a:tailEnd/>
            </a:ln>
          </p:spPr>
        </p:pic>
      </p:grpSp>
      <p:grpSp>
        <p:nvGrpSpPr>
          <p:cNvPr id="4" name="12 Grupo"/>
          <p:cNvGrpSpPr>
            <a:grpSpLocks/>
          </p:cNvGrpSpPr>
          <p:nvPr/>
        </p:nvGrpSpPr>
        <p:grpSpPr bwMode="auto">
          <a:xfrm>
            <a:off x="6346826" y="1844675"/>
            <a:ext cx="4321175" cy="3168650"/>
            <a:chOff x="1403648" y="2420888"/>
            <a:chExt cx="4320480" cy="3168352"/>
          </a:xfrm>
        </p:grpSpPr>
        <p:pic>
          <p:nvPicPr>
            <p:cNvPr id="58380" name="Picture 2"/>
            <p:cNvPicPr>
              <a:picLocks noChangeAspect="1" noChangeArrowheads="1"/>
            </p:cNvPicPr>
            <p:nvPr/>
          </p:nvPicPr>
          <p:blipFill>
            <a:blip r:embed="rId6" cstate="print"/>
            <a:srcRect l="11501" t="6186" r="61375"/>
            <a:stretch>
              <a:fillRect/>
            </a:stretch>
          </p:blipFill>
          <p:spPr bwMode="auto">
            <a:xfrm>
              <a:off x="1403648" y="2420888"/>
              <a:ext cx="2232248" cy="3168352"/>
            </a:xfrm>
            <a:prstGeom prst="rect">
              <a:avLst/>
            </a:prstGeom>
            <a:noFill/>
            <a:ln w="9525">
              <a:noFill/>
              <a:miter lim="800000"/>
              <a:headEnd/>
              <a:tailEnd/>
            </a:ln>
          </p:spPr>
        </p:pic>
        <p:pic>
          <p:nvPicPr>
            <p:cNvPr id="58381" name="Picture 2"/>
            <p:cNvPicPr>
              <a:picLocks noChangeAspect="1" noChangeArrowheads="1"/>
            </p:cNvPicPr>
            <p:nvPr/>
          </p:nvPicPr>
          <p:blipFill>
            <a:blip r:embed="rId7" cstate="print"/>
            <a:srcRect l="11501" t="12749" r="62250" b="17253"/>
            <a:stretch>
              <a:fillRect/>
            </a:stretch>
          </p:blipFill>
          <p:spPr bwMode="auto">
            <a:xfrm>
              <a:off x="3563888" y="2420888"/>
              <a:ext cx="2160240" cy="3168352"/>
            </a:xfrm>
            <a:prstGeom prst="rect">
              <a:avLst/>
            </a:prstGeom>
            <a:noFill/>
            <a:ln w="9525">
              <a:noFill/>
              <a:miter lim="800000"/>
              <a:headEnd/>
              <a:tailEnd/>
            </a:ln>
          </p:spPr>
        </p:pic>
      </p:grpSp>
      <p:grpSp>
        <p:nvGrpSpPr>
          <p:cNvPr id="5" name="15 Grupo"/>
          <p:cNvGrpSpPr>
            <a:grpSpLocks/>
          </p:cNvGrpSpPr>
          <p:nvPr/>
        </p:nvGrpSpPr>
        <p:grpSpPr bwMode="auto">
          <a:xfrm>
            <a:off x="6275388" y="2636838"/>
            <a:ext cx="4392612" cy="3160712"/>
            <a:chOff x="1331640" y="2348880"/>
            <a:chExt cx="4392488" cy="3160221"/>
          </a:xfrm>
        </p:grpSpPr>
        <p:pic>
          <p:nvPicPr>
            <p:cNvPr id="58378" name="Picture 2"/>
            <p:cNvPicPr>
              <a:picLocks noChangeAspect="1" noChangeArrowheads="1"/>
            </p:cNvPicPr>
            <p:nvPr/>
          </p:nvPicPr>
          <p:blipFill>
            <a:blip r:embed="rId8" cstate="print"/>
            <a:srcRect l="10625" t="3998" r="62250"/>
            <a:stretch>
              <a:fillRect/>
            </a:stretch>
          </p:blipFill>
          <p:spPr bwMode="auto">
            <a:xfrm>
              <a:off x="1331640" y="2348880"/>
              <a:ext cx="2232248" cy="3160221"/>
            </a:xfrm>
            <a:prstGeom prst="rect">
              <a:avLst/>
            </a:prstGeom>
            <a:noFill/>
            <a:ln w="9525">
              <a:noFill/>
              <a:miter lim="800000"/>
              <a:headEnd/>
              <a:tailEnd/>
            </a:ln>
          </p:spPr>
        </p:pic>
        <p:pic>
          <p:nvPicPr>
            <p:cNvPr id="58379" name="Picture 2"/>
            <p:cNvPicPr>
              <a:picLocks noChangeAspect="1" noChangeArrowheads="1"/>
            </p:cNvPicPr>
            <p:nvPr/>
          </p:nvPicPr>
          <p:blipFill>
            <a:blip r:embed="rId9" cstate="print"/>
            <a:srcRect l="11501" r="62250" b="6316"/>
            <a:stretch>
              <a:fillRect/>
            </a:stretch>
          </p:blipFill>
          <p:spPr bwMode="auto">
            <a:xfrm>
              <a:off x="3563888" y="2348880"/>
              <a:ext cx="2160240" cy="3155955"/>
            </a:xfrm>
            <a:prstGeom prst="rect">
              <a:avLst/>
            </a:prstGeom>
            <a:noFill/>
            <a:ln w="9525">
              <a:noFill/>
              <a:miter lim="800000"/>
              <a:headEnd/>
              <a:tailEnd/>
            </a:ln>
          </p:spPr>
        </p:pic>
      </p:grpSp>
      <p:grpSp>
        <p:nvGrpSpPr>
          <p:cNvPr id="6" name="18 Grupo"/>
          <p:cNvGrpSpPr>
            <a:grpSpLocks/>
          </p:cNvGrpSpPr>
          <p:nvPr/>
        </p:nvGrpSpPr>
        <p:grpSpPr bwMode="auto">
          <a:xfrm>
            <a:off x="6275388" y="3663950"/>
            <a:ext cx="4392612" cy="3194050"/>
            <a:chOff x="4751512" y="3789040"/>
            <a:chExt cx="4392488" cy="3193651"/>
          </a:xfrm>
        </p:grpSpPr>
        <p:pic>
          <p:nvPicPr>
            <p:cNvPr id="58376" name="Picture 2"/>
            <p:cNvPicPr>
              <a:picLocks noChangeAspect="1" noChangeArrowheads="1"/>
            </p:cNvPicPr>
            <p:nvPr/>
          </p:nvPicPr>
          <p:blipFill>
            <a:blip r:embed="rId10" cstate="print"/>
            <a:srcRect l="10626" t="6186" r="61375"/>
            <a:stretch>
              <a:fillRect/>
            </a:stretch>
          </p:blipFill>
          <p:spPr bwMode="auto">
            <a:xfrm>
              <a:off x="4751512" y="3789040"/>
              <a:ext cx="2304256" cy="3168352"/>
            </a:xfrm>
            <a:prstGeom prst="rect">
              <a:avLst/>
            </a:prstGeom>
            <a:noFill/>
            <a:ln w="9525">
              <a:noFill/>
              <a:miter lim="800000"/>
              <a:headEnd/>
              <a:tailEnd/>
            </a:ln>
          </p:spPr>
        </p:pic>
        <p:pic>
          <p:nvPicPr>
            <p:cNvPr id="58377" name="Picture 2"/>
            <p:cNvPicPr>
              <a:picLocks noChangeAspect="1" noChangeArrowheads="1"/>
            </p:cNvPicPr>
            <p:nvPr/>
          </p:nvPicPr>
          <p:blipFill>
            <a:blip r:embed="rId11" cstate="print"/>
            <a:srcRect l="11501" t="8372" r="62250" b="6316"/>
            <a:stretch>
              <a:fillRect/>
            </a:stretch>
          </p:blipFill>
          <p:spPr bwMode="auto">
            <a:xfrm>
              <a:off x="6983760" y="3789040"/>
              <a:ext cx="2160240" cy="3193651"/>
            </a:xfrm>
            <a:prstGeom prst="rect">
              <a:avLst/>
            </a:prstGeom>
            <a:noFill/>
            <a:ln w="9525">
              <a:noFill/>
              <a:miter lim="800000"/>
              <a:headEnd/>
              <a:tailEnd/>
            </a:ln>
          </p:spPr>
        </p:pic>
      </p:grpSp>
      <p:pic>
        <p:nvPicPr>
          <p:cNvPr id="25" name="Picture 2" descr="http://www.latindex.org/fotRev/2386.jpg"/>
          <p:cNvPicPr>
            <a:picLocks noChangeAspect="1" noChangeArrowheads="1"/>
          </p:cNvPicPr>
          <p:nvPr/>
        </p:nvPicPr>
        <p:blipFill>
          <a:blip r:embed="rId12" cstate="print"/>
          <a:srcRect/>
          <a:stretch>
            <a:fillRect/>
          </a:stretch>
        </p:blipFill>
        <p:spPr bwMode="auto">
          <a:xfrm>
            <a:off x="0" y="0"/>
            <a:ext cx="5138738" cy="6858000"/>
          </a:xfrm>
          <a:prstGeom prst="rect">
            <a:avLst/>
          </a:prstGeom>
          <a:noFill/>
          <a:ln w="9525">
            <a:noFill/>
            <a:miter lim="800000"/>
            <a:headEnd/>
            <a:tailEnd/>
          </a:ln>
        </p:spPr>
      </p:pic>
    </p:spTree>
    <p:extLst>
      <p:ext uri="{BB962C8B-B14F-4D97-AF65-F5344CB8AC3E}">
        <p14:creationId xmlns:p14="http://schemas.microsoft.com/office/powerpoint/2010/main" val="239120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Scale>
                                      <p:cBhvr>
                                        <p:cTn id="14"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gtEl>
                                        <p:attrNameLst>
                                          <p:attrName>ppt_x</p:attrName>
                                          <p:attrName>ppt_y</p:attrName>
                                        </p:attrNameLst>
                                      </p:cBhvr>
                                    </p:animMotion>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Scale>
                                      <p:cBhvr>
                                        <p:cTn id="21"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4"/>
                                        </p:tgtEl>
                                        <p:attrNameLst>
                                          <p:attrName>ppt_x</p:attrName>
                                          <p:attrName>ppt_y</p:attrName>
                                        </p:attrNameLst>
                                      </p:cBhvr>
                                    </p:animMotion>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Scale>
                                      <p:cBhvr>
                                        <p:cTn id="28"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5"/>
                                        </p:tgtEl>
                                        <p:attrNameLst>
                                          <p:attrName>ppt_x</p:attrName>
                                          <p:attrName>ppt_y</p:attrName>
                                        </p:attrNameLst>
                                      </p:cBhvr>
                                    </p:animMotion>
                                    <p:animEffect transition="in" filter="fade">
                                      <p:cBhvr>
                                        <p:cTn id="30" dur="1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Scale>
                                      <p:cBhvr>
                                        <p:cTn id="35"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6"/>
                                        </p:tgtEl>
                                        <p:attrNameLst>
                                          <p:attrName>ppt_x</p:attrName>
                                          <p:attrName>ppt_y</p:attrName>
                                        </p:attrNameLst>
                                      </p:cBhvr>
                                    </p:animMotion>
                                    <p:animEffect transition="in" filter="fade">
                                      <p:cBhvr>
                                        <p:cTn id="37" dur="1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35" presetClass="path" presetSubtype="0" accel="50000" decel="50000" fill="hold" nodeType="clickEffect">
                                  <p:stCondLst>
                                    <p:cond delay="0"/>
                                  </p:stCondLst>
                                  <p:childTnLst>
                                    <p:animMotion origin="layout" path="M -0.26563 -0.00717 L -0.52553 -0.00717 " pathEditMode="relative" rAng="0" ptsTypes="AA">
                                      <p:cBhvr>
                                        <p:cTn id="41" dur="2000" fill="hold"/>
                                        <p:tgtEl>
                                          <p:spTgt spid="2"/>
                                        </p:tgtEl>
                                        <p:attrNameLst>
                                          <p:attrName>ppt_x</p:attrName>
                                          <p:attrName>ppt_y</p:attrName>
                                        </p:attrNameLst>
                                      </p:cBhvr>
                                      <p:rCtr x="-130" y="0"/>
                                    </p:animMotion>
                                  </p:childTnLst>
                                </p:cTn>
                              </p:par>
                              <p:par>
                                <p:cTn id="42" presetID="35" presetClass="path" presetSubtype="0" accel="50000" decel="50000" fill="hold" nodeType="withEffect">
                                  <p:stCondLst>
                                    <p:cond delay="0"/>
                                  </p:stCondLst>
                                  <p:childTnLst>
                                    <p:animMotion origin="layout" path="M -0.26771 -0.0104 L -0.52553 -0.0104 " pathEditMode="relative" rAng="0" ptsTypes="AA">
                                      <p:cBhvr>
                                        <p:cTn id="43" dur="2000" fill="hold"/>
                                        <p:tgtEl>
                                          <p:spTgt spid="3"/>
                                        </p:tgtEl>
                                        <p:attrNameLst>
                                          <p:attrName>ppt_x</p:attrName>
                                          <p:attrName>ppt_y</p:attrName>
                                        </p:attrNameLst>
                                      </p:cBhvr>
                                      <p:rCtr x="-129" y="0"/>
                                    </p:animMotion>
                                  </p:childTnLst>
                                </p:cTn>
                              </p:par>
                              <p:par>
                                <p:cTn id="44" presetID="35" presetClass="path" presetSubtype="0" accel="50000" decel="50000" fill="hold" nodeType="withEffect">
                                  <p:stCondLst>
                                    <p:cond delay="0"/>
                                  </p:stCondLst>
                                  <p:childTnLst>
                                    <p:animMotion origin="layout" path="M -0.26372 2.53469E-6 L -0.52362 2.53469E-6 " pathEditMode="relative" rAng="0" ptsTypes="AA">
                                      <p:cBhvr>
                                        <p:cTn id="45" dur="2000" fill="hold"/>
                                        <p:tgtEl>
                                          <p:spTgt spid="4"/>
                                        </p:tgtEl>
                                        <p:attrNameLst>
                                          <p:attrName>ppt_x</p:attrName>
                                          <p:attrName>ppt_y</p:attrName>
                                        </p:attrNameLst>
                                      </p:cBhvr>
                                      <p:rCtr x="-130" y="0"/>
                                    </p:animMotion>
                                  </p:childTnLst>
                                </p:cTn>
                              </p:par>
                              <p:par>
                                <p:cTn id="46" presetID="35" presetClass="path" presetSubtype="0" accel="50000" decel="50000" fill="hold" nodeType="withEffect">
                                  <p:stCondLst>
                                    <p:cond delay="0"/>
                                  </p:stCondLst>
                                  <p:childTnLst>
                                    <p:animMotion origin="layout" path="M -0.25972 -0.00972 L -0.51962 -0.00972 " pathEditMode="relative" rAng="0" ptsTypes="AA">
                                      <p:cBhvr>
                                        <p:cTn id="47" dur="2000" fill="hold"/>
                                        <p:tgtEl>
                                          <p:spTgt spid="5"/>
                                        </p:tgtEl>
                                        <p:attrNameLst>
                                          <p:attrName>ppt_x</p:attrName>
                                          <p:attrName>ppt_y</p:attrName>
                                        </p:attrNameLst>
                                      </p:cBhvr>
                                      <p:rCtr x="-130" y="0"/>
                                    </p:animMotion>
                                  </p:childTnLst>
                                </p:cTn>
                              </p:par>
                              <p:par>
                                <p:cTn id="48" presetID="35" presetClass="path" presetSubtype="0" accel="50000" decel="50000" fill="hold" nodeType="withEffect">
                                  <p:stCondLst>
                                    <p:cond delay="0"/>
                                  </p:stCondLst>
                                  <p:childTnLst>
                                    <p:animMotion origin="layout" path="M -0.25972 -0.01503 L -0.51962 -0.01503 " pathEditMode="relative" rAng="0" ptsTypes="AA">
                                      <p:cBhvr>
                                        <p:cTn id="49" dur="2000" fill="hold"/>
                                        <p:tgtEl>
                                          <p:spTgt spid="6"/>
                                        </p:tgtEl>
                                        <p:attrNameLst>
                                          <p:attrName>ppt_x</p:attrName>
                                          <p:attrName>ppt_y</p:attrName>
                                        </p:attrNameLst>
                                      </p:cBhvr>
                                      <p:rCtr x="-130" y="0"/>
                                    </p:animMotion>
                                  </p:childTnLst>
                                </p:cTn>
                              </p:par>
                            </p:childTnLst>
                          </p:cTn>
                        </p:par>
                      </p:childTnLst>
                    </p:cTn>
                  </p:par>
                  <p:par>
                    <p:cTn id="50" fill="hold">
                      <p:stCondLst>
                        <p:cond delay="indefinite"/>
                      </p:stCondLst>
                      <p:childTnLst>
                        <p:par>
                          <p:cTn id="51" fill="hold">
                            <p:stCondLst>
                              <p:cond delay="0"/>
                            </p:stCondLst>
                            <p:childTnLst>
                              <p:par>
                                <p:cTn id="52" presetID="54" presetClass="entr" presetSubtype="0" accel="100000"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p:cTn id="54" dur="500" fill="hold"/>
                                        <p:tgtEl>
                                          <p:spTgt spid="25"/>
                                        </p:tgtEl>
                                        <p:attrNameLst>
                                          <p:attrName>ppt_w</p:attrName>
                                        </p:attrNameLst>
                                      </p:cBhvr>
                                      <p:tavLst>
                                        <p:tav tm="0">
                                          <p:val>
                                            <p:strVal val="#ppt_w*0.05"/>
                                          </p:val>
                                        </p:tav>
                                        <p:tav tm="100000">
                                          <p:val>
                                            <p:strVal val="#ppt_w"/>
                                          </p:val>
                                        </p:tav>
                                      </p:tavLst>
                                    </p:anim>
                                    <p:anim calcmode="lin" valueType="num">
                                      <p:cBhvr>
                                        <p:cTn id="55" dur="500" fill="hold"/>
                                        <p:tgtEl>
                                          <p:spTgt spid="25"/>
                                        </p:tgtEl>
                                        <p:attrNameLst>
                                          <p:attrName>ppt_h</p:attrName>
                                        </p:attrNameLst>
                                      </p:cBhvr>
                                      <p:tavLst>
                                        <p:tav tm="0">
                                          <p:val>
                                            <p:strVal val="#ppt_h"/>
                                          </p:val>
                                        </p:tav>
                                        <p:tav tm="100000">
                                          <p:val>
                                            <p:strVal val="#ppt_h"/>
                                          </p:val>
                                        </p:tav>
                                      </p:tavLst>
                                    </p:anim>
                                    <p:anim calcmode="lin" valueType="num">
                                      <p:cBhvr>
                                        <p:cTn id="56" dur="500" fill="hold"/>
                                        <p:tgtEl>
                                          <p:spTgt spid="25"/>
                                        </p:tgtEl>
                                        <p:attrNameLst>
                                          <p:attrName>ppt_x</p:attrName>
                                        </p:attrNameLst>
                                      </p:cBhvr>
                                      <p:tavLst>
                                        <p:tav tm="0">
                                          <p:val>
                                            <p:strVal val="#ppt_x-.2"/>
                                          </p:val>
                                        </p:tav>
                                        <p:tav tm="100000">
                                          <p:val>
                                            <p:strVal val="#ppt_x"/>
                                          </p:val>
                                        </p:tav>
                                      </p:tavLst>
                                    </p:anim>
                                    <p:anim calcmode="lin" valueType="num">
                                      <p:cBhvr>
                                        <p:cTn id="57" dur="500" fill="hold"/>
                                        <p:tgtEl>
                                          <p:spTgt spid="25"/>
                                        </p:tgtEl>
                                        <p:attrNameLst>
                                          <p:attrName>ppt_y</p:attrName>
                                        </p:attrNameLst>
                                      </p:cBhvr>
                                      <p:tavLst>
                                        <p:tav tm="0">
                                          <p:val>
                                            <p:strVal val="#ppt_y"/>
                                          </p:val>
                                        </p:tav>
                                        <p:tav tm="100000">
                                          <p:val>
                                            <p:strVal val="#ppt_y"/>
                                          </p:val>
                                        </p:tav>
                                      </p:tavLst>
                                    </p:anim>
                                    <p:animEffect transition="in" filter="fade">
                                      <p:cBhvr>
                                        <p:cTn id="5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http://www.latindex.org/fotRev/2386.jpg"/>
          <p:cNvPicPr>
            <a:picLocks noChangeAspect="1" noChangeArrowheads="1"/>
          </p:cNvPicPr>
          <p:nvPr/>
        </p:nvPicPr>
        <p:blipFill>
          <a:blip r:embed="rId2" cstate="print"/>
          <a:srcRect/>
          <a:stretch>
            <a:fillRect/>
          </a:stretch>
        </p:blipFill>
        <p:spPr bwMode="auto">
          <a:xfrm>
            <a:off x="1703388" y="1557339"/>
            <a:ext cx="2774950" cy="3703637"/>
          </a:xfrm>
          <a:prstGeom prst="rect">
            <a:avLst/>
          </a:prstGeom>
          <a:noFill/>
          <a:ln w="9525">
            <a:noFill/>
            <a:miter lim="800000"/>
            <a:headEnd/>
            <a:tailEnd/>
          </a:ln>
          <a:effectLst>
            <a:outerShdw blurRad="50800" dist="101600" dir="5400000" algn="ctr" rotWithShape="0">
              <a:srgbClr val="000000">
                <a:alpha val="43137"/>
              </a:srgbClr>
            </a:outerShdw>
          </a:effectLst>
        </p:spPr>
      </p:pic>
      <p:pic>
        <p:nvPicPr>
          <p:cNvPr id="145410" name="Picture 2" descr="http://www.latindex.org/fotRev/16490.jpg"/>
          <p:cNvPicPr>
            <a:picLocks noChangeAspect="1" noChangeArrowheads="1"/>
          </p:cNvPicPr>
          <p:nvPr/>
        </p:nvPicPr>
        <p:blipFill>
          <a:blip r:embed="rId3" cstate="print"/>
          <a:srcRect/>
          <a:stretch>
            <a:fillRect/>
          </a:stretch>
        </p:blipFill>
        <p:spPr bwMode="auto">
          <a:xfrm>
            <a:off x="6888163" y="0"/>
            <a:ext cx="1860550" cy="2692400"/>
          </a:xfrm>
          <a:prstGeom prst="rect">
            <a:avLst/>
          </a:prstGeom>
          <a:noFill/>
          <a:ln w="9525">
            <a:noFill/>
            <a:miter lim="800000"/>
            <a:headEnd/>
            <a:tailEnd/>
          </a:ln>
          <a:effectLst>
            <a:outerShdw blurRad="50800" dist="101600" dir="5400000" algn="ctr" rotWithShape="0">
              <a:srgbClr val="000000">
                <a:alpha val="43137"/>
              </a:srgbClr>
            </a:outerShdw>
          </a:effectLst>
        </p:spPr>
      </p:pic>
      <p:pic>
        <p:nvPicPr>
          <p:cNvPr id="145412" name="Picture 4" descr="http://www.latindex.org/fotRev/17765.jpg"/>
          <p:cNvPicPr>
            <a:picLocks noChangeAspect="1" noChangeArrowheads="1"/>
          </p:cNvPicPr>
          <p:nvPr/>
        </p:nvPicPr>
        <p:blipFill>
          <a:blip r:embed="rId4" cstate="print"/>
          <a:srcRect/>
          <a:stretch>
            <a:fillRect/>
          </a:stretch>
        </p:blipFill>
        <p:spPr bwMode="auto">
          <a:xfrm>
            <a:off x="7535863" y="549276"/>
            <a:ext cx="1809750" cy="2708275"/>
          </a:xfrm>
          <a:prstGeom prst="rect">
            <a:avLst/>
          </a:prstGeom>
          <a:noFill/>
          <a:ln w="9525">
            <a:noFill/>
            <a:miter lim="800000"/>
            <a:headEnd/>
            <a:tailEnd/>
          </a:ln>
          <a:effectLst>
            <a:outerShdw blurRad="50800" dist="101600" dir="5400000" algn="ctr" rotWithShape="0">
              <a:srgbClr val="000000">
                <a:alpha val="43137"/>
              </a:srgbClr>
            </a:outerShdw>
          </a:effectLst>
        </p:spPr>
      </p:pic>
      <p:pic>
        <p:nvPicPr>
          <p:cNvPr id="145414" name="Picture 6" descr="http://www.latindex.org/fotRev/7798.jpg"/>
          <p:cNvPicPr>
            <a:picLocks noChangeAspect="1" noChangeArrowheads="1"/>
          </p:cNvPicPr>
          <p:nvPr/>
        </p:nvPicPr>
        <p:blipFill>
          <a:blip r:embed="rId5" cstate="print"/>
          <a:srcRect/>
          <a:stretch>
            <a:fillRect/>
          </a:stretch>
        </p:blipFill>
        <p:spPr bwMode="auto">
          <a:xfrm>
            <a:off x="7967664" y="1412875"/>
            <a:ext cx="1906587" cy="2592388"/>
          </a:xfrm>
          <a:prstGeom prst="rect">
            <a:avLst/>
          </a:prstGeom>
          <a:noFill/>
          <a:ln w="9525">
            <a:noFill/>
            <a:miter lim="800000"/>
            <a:headEnd/>
            <a:tailEnd/>
          </a:ln>
          <a:effectLst>
            <a:outerShdw blurRad="50800" dist="101600" dir="5400000" algn="ctr" rotWithShape="0">
              <a:srgbClr val="000000">
                <a:alpha val="43137"/>
              </a:srgbClr>
            </a:outerShdw>
          </a:effectLst>
        </p:spPr>
      </p:pic>
      <p:pic>
        <p:nvPicPr>
          <p:cNvPr id="145416" name="Picture 8" descr="http://www.latindex.org/fotRev/7799.jpg"/>
          <p:cNvPicPr>
            <a:picLocks noChangeAspect="1" noChangeArrowheads="1"/>
          </p:cNvPicPr>
          <p:nvPr/>
        </p:nvPicPr>
        <p:blipFill>
          <a:blip r:embed="rId6" cstate="print"/>
          <a:srcRect/>
          <a:stretch>
            <a:fillRect/>
          </a:stretch>
        </p:blipFill>
        <p:spPr bwMode="auto">
          <a:xfrm>
            <a:off x="8616950" y="2133601"/>
            <a:ext cx="1701800" cy="2303463"/>
          </a:xfrm>
          <a:prstGeom prst="rect">
            <a:avLst/>
          </a:prstGeom>
          <a:noFill/>
          <a:ln w="9525">
            <a:noFill/>
            <a:miter lim="800000"/>
            <a:headEnd/>
            <a:tailEnd/>
          </a:ln>
        </p:spPr>
      </p:pic>
      <p:pic>
        <p:nvPicPr>
          <p:cNvPr id="145418" name="Picture 10" descr="http://www.latindex.org/fotRev/7242.jpg"/>
          <p:cNvPicPr>
            <a:picLocks noChangeAspect="1" noChangeArrowheads="1"/>
          </p:cNvPicPr>
          <p:nvPr/>
        </p:nvPicPr>
        <p:blipFill>
          <a:blip r:embed="rId7" cstate="print"/>
          <a:srcRect/>
          <a:stretch>
            <a:fillRect/>
          </a:stretch>
        </p:blipFill>
        <p:spPr bwMode="auto">
          <a:xfrm>
            <a:off x="8904288" y="2708276"/>
            <a:ext cx="1763712" cy="2449513"/>
          </a:xfrm>
          <a:prstGeom prst="rect">
            <a:avLst/>
          </a:prstGeom>
          <a:noFill/>
          <a:ln w="9525">
            <a:noFill/>
            <a:miter lim="800000"/>
            <a:headEnd/>
            <a:tailEnd/>
          </a:ln>
          <a:effectLst>
            <a:outerShdw blurRad="50800" dist="101600" dir="5400000" algn="ctr" rotWithShape="0">
              <a:srgbClr val="000000">
                <a:alpha val="43137"/>
              </a:srgbClr>
            </a:outerShdw>
          </a:effectLst>
        </p:spPr>
      </p:pic>
      <p:pic>
        <p:nvPicPr>
          <p:cNvPr id="145424" name="Picture 16" descr="http://www.latindex.org/fotRev/1384.jpg"/>
          <p:cNvPicPr>
            <a:picLocks noChangeAspect="1" noChangeArrowheads="1"/>
          </p:cNvPicPr>
          <p:nvPr/>
        </p:nvPicPr>
        <p:blipFill>
          <a:blip r:embed="rId8" cstate="print"/>
          <a:srcRect/>
          <a:stretch>
            <a:fillRect/>
          </a:stretch>
        </p:blipFill>
        <p:spPr bwMode="auto">
          <a:xfrm>
            <a:off x="8616951" y="3573463"/>
            <a:ext cx="1800225" cy="2328862"/>
          </a:xfrm>
          <a:prstGeom prst="rect">
            <a:avLst/>
          </a:prstGeom>
          <a:noFill/>
          <a:ln w="9525">
            <a:noFill/>
            <a:miter lim="800000"/>
            <a:headEnd/>
            <a:tailEnd/>
          </a:ln>
          <a:effectLst>
            <a:outerShdw blurRad="50800" dist="101600" dir="5400000" algn="ctr" rotWithShape="0">
              <a:srgbClr val="000000">
                <a:alpha val="43137"/>
              </a:srgbClr>
            </a:outerShdw>
          </a:effectLst>
        </p:spPr>
      </p:pic>
      <p:pic>
        <p:nvPicPr>
          <p:cNvPr id="13" name="Picture 12" descr="http://www.latindex.org/fotRev/1375.jpg"/>
          <p:cNvPicPr>
            <a:picLocks noChangeAspect="1" noChangeArrowheads="1"/>
          </p:cNvPicPr>
          <p:nvPr/>
        </p:nvPicPr>
        <p:blipFill>
          <a:blip r:embed="rId9" cstate="print"/>
          <a:srcRect/>
          <a:stretch>
            <a:fillRect/>
          </a:stretch>
        </p:blipFill>
        <p:spPr bwMode="auto">
          <a:xfrm>
            <a:off x="7824789" y="4149726"/>
            <a:ext cx="2016125" cy="2708275"/>
          </a:xfrm>
          <a:prstGeom prst="rect">
            <a:avLst/>
          </a:prstGeom>
          <a:noFill/>
          <a:ln w="9525">
            <a:noFill/>
            <a:miter lim="800000"/>
            <a:headEnd/>
            <a:tailEnd/>
          </a:ln>
          <a:effectLst>
            <a:outerShdw blurRad="50800" dist="101600" dir="5400000" algn="ctr" rotWithShape="0">
              <a:srgbClr val="000000">
                <a:alpha val="43137"/>
              </a:srgbClr>
            </a:outerShdw>
          </a:effectLst>
        </p:spPr>
      </p:pic>
      <p:grpSp>
        <p:nvGrpSpPr>
          <p:cNvPr id="2" name="41 Grupo"/>
          <p:cNvGrpSpPr>
            <a:grpSpLocks/>
          </p:cNvGrpSpPr>
          <p:nvPr/>
        </p:nvGrpSpPr>
        <p:grpSpPr bwMode="auto">
          <a:xfrm>
            <a:off x="3935413" y="1052513"/>
            <a:ext cx="5040312" cy="3313112"/>
            <a:chOff x="2411760" y="1052736"/>
            <a:chExt cx="5040560" cy="3312368"/>
          </a:xfrm>
        </p:grpSpPr>
        <p:sp>
          <p:nvSpPr>
            <p:cNvPr id="15" name="1 Título"/>
            <p:cNvSpPr txBox="1">
              <a:spLocks/>
            </p:cNvSpPr>
            <p:nvPr/>
          </p:nvSpPr>
          <p:spPr bwMode="auto">
            <a:xfrm>
              <a:off x="2411760" y="2565283"/>
              <a:ext cx="2087665" cy="936415"/>
            </a:xfrm>
            <a:prstGeom prst="rect">
              <a:avLst/>
            </a:prstGeom>
            <a:solidFill>
              <a:srgbClr val="FFC000"/>
            </a:solidFill>
            <a:ln w="9525">
              <a:noFill/>
              <a:miter lim="800000"/>
              <a:headEnd/>
              <a:tailEnd/>
            </a:ln>
            <a:effectLst>
              <a:outerShdw blurRad="50800" dist="127000" dir="8100000" algn="tr" rotWithShape="0">
                <a:prstClr val="black">
                  <a:alpha val="40000"/>
                </a:prstClr>
              </a:outerShdw>
            </a:effectLst>
          </p:spPr>
          <p:txBody>
            <a:bodyPr anchor="ctr"/>
            <a:lstStyle/>
            <a:p>
              <a:pPr algn="ctr" eaLnBrk="0" hangingPunct="0">
                <a:defRPr/>
              </a:pPr>
              <a:r>
                <a:rPr lang="es-MX" sz="3600" kern="0" dirty="0">
                  <a:solidFill>
                    <a:schemeClr val="tx2"/>
                  </a:solidFill>
                  <a:latin typeface="Calibri" pitchFamily="34" charset="0"/>
                  <a:ea typeface="+mj-ea"/>
                  <a:cs typeface="Calibri" pitchFamily="34" charset="0"/>
                </a:rPr>
                <a:t>Revista</a:t>
              </a:r>
              <a:br>
                <a:rPr lang="es-MX" sz="3600" kern="0" dirty="0">
                  <a:solidFill>
                    <a:schemeClr val="tx2"/>
                  </a:solidFill>
                  <a:latin typeface="Calibri" pitchFamily="34" charset="0"/>
                  <a:ea typeface="+mj-ea"/>
                  <a:cs typeface="Calibri" pitchFamily="34" charset="0"/>
                </a:rPr>
              </a:br>
              <a:r>
                <a:rPr lang="es-MX" sz="3600" kern="0" dirty="0" err="1">
                  <a:solidFill>
                    <a:schemeClr val="tx2"/>
                  </a:solidFill>
                  <a:latin typeface="Calibri" pitchFamily="34" charset="0"/>
                  <a:ea typeface="+mj-ea"/>
                  <a:cs typeface="Calibri" pitchFamily="34" charset="0"/>
                </a:rPr>
                <a:t>citante</a:t>
              </a:r>
              <a:endParaRPr lang="es-MX" sz="3600" kern="0" dirty="0">
                <a:solidFill>
                  <a:schemeClr val="tx2"/>
                </a:solidFill>
                <a:latin typeface="Calibri" pitchFamily="34" charset="0"/>
                <a:ea typeface="+mj-ea"/>
                <a:cs typeface="Calibri" pitchFamily="34" charset="0"/>
              </a:endParaRPr>
            </a:p>
          </p:txBody>
        </p:sp>
        <p:cxnSp>
          <p:nvCxnSpPr>
            <p:cNvPr id="17" name="16 Conector recto de flecha"/>
            <p:cNvCxnSpPr/>
            <p:nvPr/>
          </p:nvCxnSpPr>
          <p:spPr>
            <a:xfrm flipV="1">
              <a:off x="4427984" y="1052736"/>
              <a:ext cx="1224022" cy="1583969"/>
            </a:xfrm>
            <a:prstGeom prst="straightConnector1">
              <a:avLst/>
            </a:prstGeom>
            <a:ln w="57150">
              <a:solidFill>
                <a:srgbClr val="FFC000"/>
              </a:solidFill>
              <a:tailEnd type="arrow"/>
            </a:ln>
            <a:effectLst>
              <a:outerShdw blurRad="50800" dist="1270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flipV="1">
              <a:off x="4427984" y="2349432"/>
              <a:ext cx="2303575" cy="584069"/>
            </a:xfrm>
            <a:prstGeom prst="straightConnector1">
              <a:avLst/>
            </a:prstGeom>
            <a:ln w="57150">
              <a:solidFill>
                <a:srgbClr val="FFC000"/>
              </a:solidFill>
              <a:tailEnd type="arrow"/>
            </a:ln>
            <a:effectLst>
              <a:outerShdw blurRad="50800" dist="1270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p:nvPr/>
          </p:nvCxnSpPr>
          <p:spPr>
            <a:xfrm flipV="1">
              <a:off x="4435922" y="1916142"/>
              <a:ext cx="1863817" cy="872929"/>
            </a:xfrm>
            <a:prstGeom prst="straightConnector1">
              <a:avLst/>
            </a:prstGeom>
            <a:ln w="57150">
              <a:solidFill>
                <a:srgbClr val="FFC000"/>
              </a:solidFill>
              <a:tailEnd type="arrow"/>
            </a:ln>
            <a:effectLst>
              <a:outerShdw blurRad="50800" dist="1270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a:stCxn id="15" idx="3"/>
            </p:cNvCxnSpPr>
            <p:nvPr/>
          </p:nvCxnSpPr>
          <p:spPr>
            <a:xfrm flipV="1">
              <a:off x="4499425" y="2636705"/>
              <a:ext cx="2808426" cy="396786"/>
            </a:xfrm>
            <a:prstGeom prst="straightConnector1">
              <a:avLst/>
            </a:prstGeom>
            <a:ln w="57150">
              <a:solidFill>
                <a:srgbClr val="FFC000"/>
              </a:solidFill>
              <a:tailEnd type="arrow"/>
            </a:ln>
            <a:effectLst>
              <a:outerShdw blurRad="50800" dist="1270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27 Conector recto de flecha"/>
            <p:cNvCxnSpPr/>
            <p:nvPr/>
          </p:nvCxnSpPr>
          <p:spPr>
            <a:xfrm>
              <a:off x="4427984" y="3141417"/>
              <a:ext cx="3024336" cy="215852"/>
            </a:xfrm>
            <a:prstGeom prst="straightConnector1">
              <a:avLst/>
            </a:prstGeom>
            <a:ln w="57150">
              <a:solidFill>
                <a:srgbClr val="FFC000"/>
              </a:solidFill>
              <a:tailEnd type="arrow"/>
            </a:ln>
            <a:effectLst>
              <a:outerShdw blurRad="50800" dist="1270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34 Conector recto de flecha"/>
            <p:cNvCxnSpPr/>
            <p:nvPr/>
          </p:nvCxnSpPr>
          <p:spPr>
            <a:xfrm>
              <a:off x="4356543" y="3284260"/>
              <a:ext cx="2951308" cy="576133"/>
            </a:xfrm>
            <a:prstGeom prst="straightConnector1">
              <a:avLst/>
            </a:prstGeom>
            <a:ln w="57150">
              <a:solidFill>
                <a:srgbClr val="FFC000"/>
              </a:solidFill>
              <a:tailEnd type="arrow"/>
            </a:ln>
            <a:effectLst>
              <a:outerShdw blurRad="50800" dist="1270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36 Conector recto de flecha"/>
            <p:cNvCxnSpPr/>
            <p:nvPr/>
          </p:nvCxnSpPr>
          <p:spPr>
            <a:xfrm>
              <a:off x="4356543" y="3428689"/>
              <a:ext cx="2159106" cy="936415"/>
            </a:xfrm>
            <a:prstGeom prst="straightConnector1">
              <a:avLst/>
            </a:prstGeom>
            <a:ln w="57150">
              <a:solidFill>
                <a:srgbClr val="FFC000"/>
              </a:solidFill>
              <a:tailEnd type="arrow"/>
            </a:ln>
            <a:effectLst>
              <a:outerShdw blurRad="50800" dist="1270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55" name="1 Título"/>
          <p:cNvSpPr txBox="1">
            <a:spLocks/>
          </p:cNvSpPr>
          <p:nvPr/>
        </p:nvSpPr>
        <p:spPr bwMode="auto">
          <a:xfrm>
            <a:off x="8975726" y="2852739"/>
            <a:ext cx="1692275" cy="504825"/>
          </a:xfrm>
          <a:prstGeom prst="rect">
            <a:avLst/>
          </a:prstGeom>
          <a:solidFill>
            <a:srgbClr val="00B050"/>
          </a:solidFill>
          <a:ln w="9525">
            <a:noFill/>
            <a:miter lim="800000"/>
            <a:headEnd/>
            <a:tailEnd/>
          </a:ln>
          <a:effectLst>
            <a:outerShdw blurRad="50800" dist="88900" dir="5400000" algn="ctr" rotWithShape="0">
              <a:srgbClr val="000000">
                <a:alpha val="43137"/>
              </a:srgbClr>
            </a:outerShdw>
          </a:effectLst>
        </p:spPr>
        <p:txBody>
          <a:bodyPr anchor="ctr"/>
          <a:lstStyle/>
          <a:p>
            <a:pPr algn="ctr" eaLnBrk="0" hangingPunct="0">
              <a:defRPr/>
            </a:pPr>
            <a:r>
              <a:rPr lang="es-MX" b="1" kern="0" dirty="0">
                <a:solidFill>
                  <a:schemeClr val="bg1">
                    <a:lumMod val="95000"/>
                  </a:schemeClr>
                </a:solidFill>
                <a:effectLst>
                  <a:outerShdw blurRad="38100" dist="38100" dir="2700000" algn="tl">
                    <a:srgbClr val="000000">
                      <a:alpha val="43137"/>
                    </a:srgbClr>
                  </a:outerShdw>
                </a:effectLst>
                <a:latin typeface="Calibri" pitchFamily="34" charset="0"/>
                <a:ea typeface="+mj-ea"/>
                <a:cs typeface="Calibri" pitchFamily="34" charset="0"/>
              </a:rPr>
              <a:t>Revista</a:t>
            </a:r>
            <a:br>
              <a:rPr lang="es-MX" b="1" kern="0" dirty="0">
                <a:solidFill>
                  <a:schemeClr val="bg1">
                    <a:lumMod val="95000"/>
                  </a:schemeClr>
                </a:solidFill>
                <a:effectLst>
                  <a:outerShdw blurRad="38100" dist="38100" dir="2700000" algn="tl">
                    <a:srgbClr val="000000">
                      <a:alpha val="43137"/>
                    </a:srgbClr>
                  </a:outerShdw>
                </a:effectLst>
                <a:latin typeface="Calibri" pitchFamily="34" charset="0"/>
                <a:ea typeface="+mj-ea"/>
                <a:cs typeface="Calibri" pitchFamily="34" charset="0"/>
              </a:rPr>
            </a:br>
            <a:r>
              <a:rPr lang="es-MX" b="1" kern="0" dirty="0">
                <a:solidFill>
                  <a:schemeClr val="bg1">
                    <a:lumMod val="95000"/>
                  </a:schemeClr>
                </a:solidFill>
                <a:effectLst>
                  <a:outerShdw blurRad="38100" dist="38100" dir="2700000" algn="tl">
                    <a:srgbClr val="000000">
                      <a:alpha val="43137"/>
                    </a:srgbClr>
                  </a:outerShdw>
                </a:effectLst>
                <a:latin typeface="Calibri" pitchFamily="34" charset="0"/>
                <a:ea typeface="+mj-ea"/>
                <a:cs typeface="Calibri" pitchFamily="34" charset="0"/>
              </a:rPr>
              <a:t>citada</a:t>
            </a:r>
          </a:p>
        </p:txBody>
      </p:sp>
      <p:sp>
        <p:nvSpPr>
          <p:cNvPr id="59" name="1 Título"/>
          <p:cNvSpPr txBox="1">
            <a:spLocks/>
          </p:cNvSpPr>
          <p:nvPr/>
        </p:nvSpPr>
        <p:spPr bwMode="auto">
          <a:xfrm>
            <a:off x="8040688" y="4292601"/>
            <a:ext cx="1655762" cy="576263"/>
          </a:xfrm>
          <a:prstGeom prst="rect">
            <a:avLst/>
          </a:prstGeom>
          <a:solidFill>
            <a:srgbClr val="00B050"/>
          </a:solidFill>
          <a:ln w="9525">
            <a:noFill/>
            <a:miter lim="800000"/>
            <a:headEnd/>
            <a:tailEnd/>
          </a:ln>
          <a:effectLst>
            <a:outerShdw blurRad="50800" dist="88900" dir="5400000" algn="ctr" rotWithShape="0">
              <a:srgbClr val="000000">
                <a:alpha val="43137"/>
              </a:srgbClr>
            </a:outerShdw>
          </a:effectLst>
        </p:spPr>
        <p:txBody>
          <a:bodyPr anchor="ctr"/>
          <a:lstStyle/>
          <a:p>
            <a:pPr algn="ctr" eaLnBrk="0" hangingPunct="0">
              <a:defRPr/>
            </a:pPr>
            <a:r>
              <a:rPr lang="es-MX" b="1" kern="0" dirty="0">
                <a:solidFill>
                  <a:schemeClr val="bg1">
                    <a:lumMod val="95000"/>
                  </a:schemeClr>
                </a:solidFill>
                <a:effectLst>
                  <a:outerShdw blurRad="38100" dist="38100" dir="2700000" algn="tl">
                    <a:srgbClr val="000000">
                      <a:alpha val="43137"/>
                    </a:srgbClr>
                  </a:outerShdw>
                </a:effectLst>
                <a:latin typeface="Calibri" pitchFamily="34" charset="0"/>
                <a:ea typeface="+mj-ea"/>
                <a:cs typeface="Calibri" pitchFamily="34" charset="0"/>
              </a:rPr>
              <a:t>Revista</a:t>
            </a:r>
            <a:br>
              <a:rPr lang="es-MX" b="1" kern="0" dirty="0">
                <a:solidFill>
                  <a:schemeClr val="bg1">
                    <a:lumMod val="95000"/>
                  </a:schemeClr>
                </a:solidFill>
                <a:effectLst>
                  <a:outerShdw blurRad="38100" dist="38100" dir="2700000" algn="tl">
                    <a:srgbClr val="000000">
                      <a:alpha val="43137"/>
                    </a:srgbClr>
                  </a:outerShdw>
                </a:effectLst>
                <a:latin typeface="Calibri" pitchFamily="34" charset="0"/>
                <a:ea typeface="+mj-ea"/>
                <a:cs typeface="Calibri" pitchFamily="34" charset="0"/>
              </a:rPr>
            </a:br>
            <a:r>
              <a:rPr lang="es-MX" b="1" kern="0" dirty="0">
                <a:solidFill>
                  <a:schemeClr val="bg1">
                    <a:lumMod val="95000"/>
                  </a:schemeClr>
                </a:solidFill>
                <a:effectLst>
                  <a:outerShdw blurRad="38100" dist="38100" dir="2700000" algn="tl">
                    <a:srgbClr val="000000">
                      <a:alpha val="43137"/>
                    </a:srgbClr>
                  </a:outerShdw>
                </a:effectLst>
                <a:latin typeface="Calibri" pitchFamily="34" charset="0"/>
                <a:ea typeface="+mj-ea"/>
                <a:cs typeface="Calibri" pitchFamily="34" charset="0"/>
              </a:rPr>
              <a:t>citada</a:t>
            </a:r>
          </a:p>
        </p:txBody>
      </p:sp>
      <p:sp>
        <p:nvSpPr>
          <p:cNvPr id="60" name="1 Título"/>
          <p:cNvSpPr txBox="1">
            <a:spLocks/>
          </p:cNvSpPr>
          <p:nvPr/>
        </p:nvSpPr>
        <p:spPr bwMode="auto">
          <a:xfrm>
            <a:off x="9048750" y="3644901"/>
            <a:ext cx="1295400" cy="504825"/>
          </a:xfrm>
          <a:prstGeom prst="rect">
            <a:avLst/>
          </a:prstGeom>
          <a:solidFill>
            <a:srgbClr val="00B050"/>
          </a:solidFill>
          <a:ln w="9525">
            <a:noFill/>
            <a:miter lim="800000"/>
            <a:headEnd/>
            <a:tailEnd/>
          </a:ln>
          <a:effectLst>
            <a:outerShdw blurRad="50800" dist="88900" dir="5400000" algn="ctr" rotWithShape="0">
              <a:srgbClr val="000000">
                <a:alpha val="43137"/>
              </a:srgbClr>
            </a:outerShdw>
          </a:effectLst>
        </p:spPr>
        <p:txBody>
          <a:bodyPr anchor="ctr"/>
          <a:lstStyle/>
          <a:p>
            <a:pPr algn="ctr" eaLnBrk="0" hangingPunct="0">
              <a:defRPr/>
            </a:pPr>
            <a:r>
              <a:rPr lang="es-MX" b="1" kern="0" dirty="0">
                <a:solidFill>
                  <a:schemeClr val="bg1">
                    <a:lumMod val="95000"/>
                  </a:schemeClr>
                </a:solidFill>
                <a:effectLst>
                  <a:outerShdw blurRad="38100" dist="38100" dir="2700000" algn="tl">
                    <a:srgbClr val="000000">
                      <a:alpha val="43137"/>
                    </a:srgbClr>
                  </a:outerShdw>
                </a:effectLst>
                <a:latin typeface="Calibri" pitchFamily="34" charset="0"/>
                <a:ea typeface="+mj-ea"/>
                <a:cs typeface="Calibri" pitchFamily="34" charset="0"/>
              </a:rPr>
              <a:t>Revista</a:t>
            </a:r>
            <a:br>
              <a:rPr lang="es-MX" b="1" kern="0" dirty="0">
                <a:solidFill>
                  <a:schemeClr val="bg1">
                    <a:lumMod val="95000"/>
                  </a:schemeClr>
                </a:solidFill>
                <a:effectLst>
                  <a:outerShdw blurRad="38100" dist="38100" dir="2700000" algn="tl">
                    <a:srgbClr val="000000">
                      <a:alpha val="43137"/>
                    </a:srgbClr>
                  </a:outerShdw>
                </a:effectLst>
                <a:latin typeface="Calibri" pitchFamily="34" charset="0"/>
                <a:ea typeface="+mj-ea"/>
                <a:cs typeface="Calibri" pitchFamily="34" charset="0"/>
              </a:rPr>
            </a:br>
            <a:r>
              <a:rPr lang="es-MX" b="1" kern="0" dirty="0">
                <a:solidFill>
                  <a:schemeClr val="bg1">
                    <a:lumMod val="95000"/>
                  </a:schemeClr>
                </a:solidFill>
                <a:effectLst>
                  <a:outerShdw blurRad="38100" dist="38100" dir="2700000" algn="tl">
                    <a:srgbClr val="000000">
                      <a:alpha val="43137"/>
                    </a:srgbClr>
                  </a:outerShdw>
                </a:effectLst>
                <a:latin typeface="Calibri" pitchFamily="34" charset="0"/>
                <a:ea typeface="+mj-ea"/>
                <a:cs typeface="Calibri" pitchFamily="34" charset="0"/>
              </a:rPr>
              <a:t>citada</a:t>
            </a:r>
          </a:p>
        </p:txBody>
      </p:sp>
      <p:sp>
        <p:nvSpPr>
          <p:cNvPr id="61" name="1 Título"/>
          <p:cNvSpPr txBox="1">
            <a:spLocks/>
          </p:cNvSpPr>
          <p:nvPr/>
        </p:nvSpPr>
        <p:spPr bwMode="auto">
          <a:xfrm>
            <a:off x="7319964" y="1"/>
            <a:ext cx="1368425" cy="504825"/>
          </a:xfrm>
          <a:prstGeom prst="rect">
            <a:avLst/>
          </a:prstGeom>
          <a:solidFill>
            <a:srgbClr val="00B050"/>
          </a:solidFill>
          <a:ln w="9525">
            <a:noFill/>
            <a:miter lim="800000"/>
            <a:headEnd/>
            <a:tailEnd/>
          </a:ln>
          <a:effectLst>
            <a:outerShdw blurRad="50800" dist="88900" dir="5400000" algn="ctr" rotWithShape="0">
              <a:srgbClr val="000000">
                <a:alpha val="43137"/>
              </a:srgbClr>
            </a:outerShdw>
          </a:effectLst>
        </p:spPr>
        <p:txBody>
          <a:bodyPr anchor="ctr"/>
          <a:lstStyle/>
          <a:p>
            <a:pPr algn="ctr" eaLnBrk="0" hangingPunct="0">
              <a:defRPr/>
            </a:pPr>
            <a:r>
              <a:rPr lang="es-MX" b="1" kern="0" dirty="0">
                <a:solidFill>
                  <a:schemeClr val="bg1">
                    <a:lumMod val="95000"/>
                  </a:schemeClr>
                </a:solidFill>
                <a:effectLst>
                  <a:outerShdw blurRad="38100" dist="38100" dir="2700000" algn="tl">
                    <a:srgbClr val="000000">
                      <a:alpha val="43137"/>
                    </a:srgbClr>
                  </a:outerShdw>
                </a:effectLst>
                <a:latin typeface="Calibri" pitchFamily="34" charset="0"/>
                <a:ea typeface="+mj-ea"/>
                <a:cs typeface="Calibri" pitchFamily="34" charset="0"/>
              </a:rPr>
              <a:t>Revista</a:t>
            </a:r>
            <a:br>
              <a:rPr lang="es-MX" b="1" kern="0" dirty="0">
                <a:solidFill>
                  <a:schemeClr val="bg1">
                    <a:lumMod val="95000"/>
                  </a:schemeClr>
                </a:solidFill>
                <a:effectLst>
                  <a:outerShdw blurRad="38100" dist="38100" dir="2700000" algn="tl">
                    <a:srgbClr val="000000">
                      <a:alpha val="43137"/>
                    </a:srgbClr>
                  </a:outerShdw>
                </a:effectLst>
                <a:latin typeface="Calibri" pitchFamily="34" charset="0"/>
                <a:ea typeface="+mj-ea"/>
                <a:cs typeface="Calibri" pitchFamily="34" charset="0"/>
              </a:rPr>
            </a:br>
            <a:r>
              <a:rPr lang="es-MX" b="1" kern="0" dirty="0">
                <a:solidFill>
                  <a:schemeClr val="bg1">
                    <a:lumMod val="95000"/>
                  </a:schemeClr>
                </a:solidFill>
                <a:effectLst>
                  <a:outerShdw blurRad="38100" dist="38100" dir="2700000" algn="tl">
                    <a:srgbClr val="000000">
                      <a:alpha val="43137"/>
                    </a:srgbClr>
                  </a:outerShdw>
                </a:effectLst>
                <a:latin typeface="Calibri" pitchFamily="34" charset="0"/>
                <a:ea typeface="+mj-ea"/>
                <a:cs typeface="Calibri" pitchFamily="34" charset="0"/>
              </a:rPr>
              <a:t>citada</a:t>
            </a:r>
          </a:p>
        </p:txBody>
      </p:sp>
      <p:sp>
        <p:nvSpPr>
          <p:cNvPr id="62" name="1 Título"/>
          <p:cNvSpPr txBox="1">
            <a:spLocks/>
          </p:cNvSpPr>
          <p:nvPr/>
        </p:nvSpPr>
        <p:spPr bwMode="auto">
          <a:xfrm>
            <a:off x="8688389" y="2205039"/>
            <a:ext cx="1584325" cy="503237"/>
          </a:xfrm>
          <a:prstGeom prst="rect">
            <a:avLst/>
          </a:prstGeom>
          <a:solidFill>
            <a:srgbClr val="00B050"/>
          </a:solidFill>
          <a:ln w="9525">
            <a:noFill/>
            <a:miter lim="800000"/>
            <a:headEnd/>
            <a:tailEnd/>
          </a:ln>
          <a:effectLst>
            <a:outerShdw blurRad="50800" dist="88900" dir="5400000" algn="ctr" rotWithShape="0">
              <a:srgbClr val="000000">
                <a:alpha val="43137"/>
              </a:srgbClr>
            </a:outerShdw>
          </a:effectLst>
        </p:spPr>
        <p:txBody>
          <a:bodyPr anchor="ctr"/>
          <a:lstStyle/>
          <a:p>
            <a:pPr algn="ctr" eaLnBrk="0" hangingPunct="0">
              <a:defRPr/>
            </a:pPr>
            <a:r>
              <a:rPr lang="es-MX" b="1" kern="0" dirty="0">
                <a:solidFill>
                  <a:schemeClr val="bg1">
                    <a:lumMod val="95000"/>
                  </a:schemeClr>
                </a:solidFill>
                <a:effectLst>
                  <a:outerShdw blurRad="38100" dist="38100" dir="2700000" algn="tl">
                    <a:srgbClr val="000000">
                      <a:alpha val="43137"/>
                    </a:srgbClr>
                  </a:outerShdw>
                </a:effectLst>
                <a:latin typeface="Calibri" pitchFamily="34" charset="0"/>
                <a:ea typeface="+mj-ea"/>
                <a:cs typeface="Calibri" pitchFamily="34" charset="0"/>
              </a:rPr>
              <a:t>Revista</a:t>
            </a:r>
            <a:br>
              <a:rPr lang="es-MX" b="1" kern="0" dirty="0">
                <a:solidFill>
                  <a:schemeClr val="bg1">
                    <a:lumMod val="95000"/>
                  </a:schemeClr>
                </a:solidFill>
                <a:effectLst>
                  <a:outerShdw blurRad="38100" dist="38100" dir="2700000" algn="tl">
                    <a:srgbClr val="000000">
                      <a:alpha val="43137"/>
                    </a:srgbClr>
                  </a:outerShdw>
                </a:effectLst>
                <a:latin typeface="Calibri" pitchFamily="34" charset="0"/>
                <a:ea typeface="+mj-ea"/>
                <a:cs typeface="Calibri" pitchFamily="34" charset="0"/>
              </a:rPr>
            </a:br>
            <a:r>
              <a:rPr lang="es-MX" b="1" kern="0" dirty="0">
                <a:solidFill>
                  <a:schemeClr val="bg1">
                    <a:lumMod val="95000"/>
                  </a:schemeClr>
                </a:solidFill>
                <a:effectLst>
                  <a:outerShdw blurRad="38100" dist="38100" dir="2700000" algn="tl">
                    <a:srgbClr val="000000">
                      <a:alpha val="43137"/>
                    </a:srgbClr>
                  </a:outerShdw>
                </a:effectLst>
                <a:latin typeface="Calibri" pitchFamily="34" charset="0"/>
                <a:ea typeface="+mj-ea"/>
                <a:cs typeface="Calibri" pitchFamily="34" charset="0"/>
              </a:rPr>
              <a:t>citada</a:t>
            </a:r>
          </a:p>
        </p:txBody>
      </p:sp>
      <p:sp>
        <p:nvSpPr>
          <p:cNvPr id="63" name="1 Título"/>
          <p:cNvSpPr txBox="1">
            <a:spLocks/>
          </p:cNvSpPr>
          <p:nvPr/>
        </p:nvSpPr>
        <p:spPr bwMode="auto">
          <a:xfrm>
            <a:off x="7967664" y="765175"/>
            <a:ext cx="1368425" cy="503238"/>
          </a:xfrm>
          <a:prstGeom prst="rect">
            <a:avLst/>
          </a:prstGeom>
          <a:solidFill>
            <a:srgbClr val="00B050"/>
          </a:solidFill>
          <a:ln w="9525">
            <a:noFill/>
            <a:miter lim="800000"/>
            <a:headEnd/>
            <a:tailEnd/>
          </a:ln>
          <a:effectLst>
            <a:outerShdw blurRad="50800" dist="88900" dir="5400000" algn="ctr" rotWithShape="0">
              <a:srgbClr val="000000">
                <a:alpha val="43137"/>
              </a:srgbClr>
            </a:outerShdw>
          </a:effectLst>
        </p:spPr>
        <p:txBody>
          <a:bodyPr anchor="ctr"/>
          <a:lstStyle/>
          <a:p>
            <a:pPr algn="ctr" eaLnBrk="0" hangingPunct="0">
              <a:defRPr/>
            </a:pPr>
            <a:r>
              <a:rPr lang="es-MX" b="1" kern="0" dirty="0">
                <a:solidFill>
                  <a:schemeClr val="bg1">
                    <a:lumMod val="95000"/>
                  </a:schemeClr>
                </a:solidFill>
                <a:effectLst>
                  <a:outerShdw blurRad="38100" dist="38100" dir="2700000" algn="tl">
                    <a:srgbClr val="000000">
                      <a:alpha val="43137"/>
                    </a:srgbClr>
                  </a:outerShdw>
                </a:effectLst>
                <a:latin typeface="Calibri" pitchFamily="34" charset="0"/>
                <a:ea typeface="+mj-ea"/>
                <a:cs typeface="Calibri" pitchFamily="34" charset="0"/>
              </a:rPr>
              <a:t>Revista</a:t>
            </a:r>
            <a:br>
              <a:rPr lang="es-MX" b="1" kern="0" dirty="0">
                <a:solidFill>
                  <a:schemeClr val="bg1">
                    <a:lumMod val="95000"/>
                  </a:schemeClr>
                </a:solidFill>
                <a:effectLst>
                  <a:outerShdw blurRad="38100" dist="38100" dir="2700000" algn="tl">
                    <a:srgbClr val="000000">
                      <a:alpha val="43137"/>
                    </a:srgbClr>
                  </a:outerShdw>
                </a:effectLst>
                <a:latin typeface="Calibri" pitchFamily="34" charset="0"/>
                <a:ea typeface="+mj-ea"/>
                <a:cs typeface="Calibri" pitchFamily="34" charset="0"/>
              </a:rPr>
            </a:br>
            <a:r>
              <a:rPr lang="es-MX" b="1" kern="0" dirty="0">
                <a:solidFill>
                  <a:schemeClr val="bg1">
                    <a:lumMod val="95000"/>
                  </a:schemeClr>
                </a:solidFill>
                <a:effectLst>
                  <a:outerShdw blurRad="38100" dist="38100" dir="2700000" algn="tl">
                    <a:srgbClr val="000000">
                      <a:alpha val="43137"/>
                    </a:srgbClr>
                  </a:outerShdw>
                </a:effectLst>
                <a:latin typeface="Calibri" pitchFamily="34" charset="0"/>
                <a:ea typeface="+mj-ea"/>
                <a:cs typeface="Calibri" pitchFamily="34" charset="0"/>
              </a:rPr>
              <a:t>citada</a:t>
            </a:r>
          </a:p>
        </p:txBody>
      </p:sp>
      <p:sp>
        <p:nvSpPr>
          <p:cNvPr id="69" name="1 Título"/>
          <p:cNvSpPr txBox="1">
            <a:spLocks/>
          </p:cNvSpPr>
          <p:nvPr/>
        </p:nvSpPr>
        <p:spPr bwMode="auto">
          <a:xfrm>
            <a:off x="8112126" y="1557339"/>
            <a:ext cx="1655763" cy="503237"/>
          </a:xfrm>
          <a:prstGeom prst="rect">
            <a:avLst/>
          </a:prstGeom>
          <a:solidFill>
            <a:srgbClr val="00B050"/>
          </a:solidFill>
          <a:ln w="9525">
            <a:noFill/>
            <a:miter lim="800000"/>
            <a:headEnd/>
            <a:tailEnd/>
          </a:ln>
          <a:effectLst>
            <a:outerShdw blurRad="50800" dist="88900" dir="5400000" algn="ctr" rotWithShape="0">
              <a:srgbClr val="000000">
                <a:alpha val="43137"/>
              </a:srgbClr>
            </a:outerShdw>
          </a:effectLst>
        </p:spPr>
        <p:txBody>
          <a:bodyPr anchor="ctr"/>
          <a:lstStyle/>
          <a:p>
            <a:pPr algn="ctr" eaLnBrk="0" hangingPunct="0">
              <a:defRPr/>
            </a:pPr>
            <a:r>
              <a:rPr lang="es-MX" b="1" kern="0" dirty="0">
                <a:solidFill>
                  <a:schemeClr val="bg1">
                    <a:lumMod val="95000"/>
                  </a:schemeClr>
                </a:solidFill>
                <a:effectLst>
                  <a:outerShdw blurRad="38100" dist="38100" dir="2700000" algn="tl">
                    <a:srgbClr val="000000">
                      <a:alpha val="43137"/>
                    </a:srgbClr>
                  </a:outerShdw>
                </a:effectLst>
                <a:latin typeface="Calibri" pitchFamily="34" charset="0"/>
                <a:ea typeface="+mj-ea"/>
                <a:cs typeface="Calibri" pitchFamily="34" charset="0"/>
              </a:rPr>
              <a:t>Revista</a:t>
            </a:r>
            <a:br>
              <a:rPr lang="es-MX" b="1" kern="0" dirty="0">
                <a:solidFill>
                  <a:schemeClr val="bg1">
                    <a:lumMod val="95000"/>
                  </a:schemeClr>
                </a:solidFill>
                <a:effectLst>
                  <a:outerShdw blurRad="38100" dist="38100" dir="2700000" algn="tl">
                    <a:srgbClr val="000000">
                      <a:alpha val="43137"/>
                    </a:srgbClr>
                  </a:outerShdw>
                </a:effectLst>
                <a:latin typeface="Calibri" pitchFamily="34" charset="0"/>
                <a:ea typeface="+mj-ea"/>
                <a:cs typeface="Calibri" pitchFamily="34" charset="0"/>
              </a:rPr>
            </a:br>
            <a:r>
              <a:rPr lang="es-MX" b="1" kern="0" dirty="0">
                <a:solidFill>
                  <a:schemeClr val="bg1">
                    <a:lumMod val="95000"/>
                  </a:schemeClr>
                </a:solidFill>
                <a:effectLst>
                  <a:outerShdw blurRad="38100" dist="38100" dir="2700000" algn="tl">
                    <a:srgbClr val="000000">
                      <a:alpha val="43137"/>
                    </a:srgbClr>
                  </a:outerShdw>
                </a:effectLst>
                <a:latin typeface="Calibri" pitchFamily="34" charset="0"/>
                <a:ea typeface="+mj-ea"/>
                <a:cs typeface="Calibri" pitchFamily="34" charset="0"/>
              </a:rPr>
              <a:t>citada</a:t>
            </a:r>
          </a:p>
        </p:txBody>
      </p:sp>
    </p:spTree>
    <p:extLst>
      <p:ext uri="{BB962C8B-B14F-4D97-AF65-F5344CB8AC3E}">
        <p14:creationId xmlns:p14="http://schemas.microsoft.com/office/powerpoint/2010/main" val="62444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45410"/>
                                        </p:tgtEl>
                                        <p:attrNameLst>
                                          <p:attrName>style.visibility</p:attrName>
                                        </p:attrNameLst>
                                      </p:cBhvr>
                                      <p:to>
                                        <p:strVal val="visible"/>
                                      </p:to>
                                    </p:set>
                                    <p:anim calcmode="lin" valueType="num">
                                      <p:cBhvr>
                                        <p:cTn id="7" dur="500" fill="hold"/>
                                        <p:tgtEl>
                                          <p:spTgt spid="145410"/>
                                        </p:tgtEl>
                                        <p:attrNameLst>
                                          <p:attrName>ppt_w</p:attrName>
                                        </p:attrNameLst>
                                      </p:cBhvr>
                                      <p:tavLst>
                                        <p:tav tm="0">
                                          <p:val>
                                            <p:strVal val="#ppt_w*0.05"/>
                                          </p:val>
                                        </p:tav>
                                        <p:tav tm="100000">
                                          <p:val>
                                            <p:strVal val="#ppt_w"/>
                                          </p:val>
                                        </p:tav>
                                      </p:tavLst>
                                    </p:anim>
                                    <p:anim calcmode="lin" valueType="num">
                                      <p:cBhvr>
                                        <p:cTn id="8" dur="500" fill="hold"/>
                                        <p:tgtEl>
                                          <p:spTgt spid="145410"/>
                                        </p:tgtEl>
                                        <p:attrNameLst>
                                          <p:attrName>ppt_h</p:attrName>
                                        </p:attrNameLst>
                                      </p:cBhvr>
                                      <p:tavLst>
                                        <p:tav tm="0">
                                          <p:val>
                                            <p:strVal val="#ppt_h"/>
                                          </p:val>
                                        </p:tav>
                                        <p:tav tm="100000">
                                          <p:val>
                                            <p:strVal val="#ppt_h"/>
                                          </p:val>
                                        </p:tav>
                                      </p:tavLst>
                                    </p:anim>
                                    <p:anim calcmode="lin" valueType="num">
                                      <p:cBhvr>
                                        <p:cTn id="9" dur="500" fill="hold"/>
                                        <p:tgtEl>
                                          <p:spTgt spid="145410"/>
                                        </p:tgtEl>
                                        <p:attrNameLst>
                                          <p:attrName>ppt_x</p:attrName>
                                        </p:attrNameLst>
                                      </p:cBhvr>
                                      <p:tavLst>
                                        <p:tav tm="0">
                                          <p:val>
                                            <p:strVal val="#ppt_x-.2"/>
                                          </p:val>
                                        </p:tav>
                                        <p:tav tm="100000">
                                          <p:val>
                                            <p:strVal val="#ppt_x"/>
                                          </p:val>
                                        </p:tav>
                                      </p:tavLst>
                                    </p:anim>
                                    <p:anim calcmode="lin" valueType="num">
                                      <p:cBhvr>
                                        <p:cTn id="10" dur="500" fill="hold"/>
                                        <p:tgtEl>
                                          <p:spTgt spid="145410"/>
                                        </p:tgtEl>
                                        <p:attrNameLst>
                                          <p:attrName>ppt_y</p:attrName>
                                        </p:attrNameLst>
                                      </p:cBhvr>
                                      <p:tavLst>
                                        <p:tav tm="0">
                                          <p:val>
                                            <p:strVal val="#ppt_y"/>
                                          </p:val>
                                        </p:tav>
                                        <p:tav tm="100000">
                                          <p:val>
                                            <p:strVal val="#ppt_y"/>
                                          </p:val>
                                        </p:tav>
                                      </p:tavLst>
                                    </p:anim>
                                    <p:animEffect transition="in" filter="fade">
                                      <p:cBhvr>
                                        <p:cTn id="11" dur="500"/>
                                        <p:tgtEl>
                                          <p:spTgt spid="145410"/>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145412"/>
                                        </p:tgtEl>
                                        <p:attrNameLst>
                                          <p:attrName>style.visibility</p:attrName>
                                        </p:attrNameLst>
                                      </p:cBhvr>
                                      <p:to>
                                        <p:strVal val="visible"/>
                                      </p:to>
                                    </p:set>
                                    <p:anim calcmode="lin" valueType="num">
                                      <p:cBhvr>
                                        <p:cTn id="14" dur="500" fill="hold"/>
                                        <p:tgtEl>
                                          <p:spTgt spid="145412"/>
                                        </p:tgtEl>
                                        <p:attrNameLst>
                                          <p:attrName>ppt_w</p:attrName>
                                        </p:attrNameLst>
                                      </p:cBhvr>
                                      <p:tavLst>
                                        <p:tav tm="0">
                                          <p:val>
                                            <p:strVal val="#ppt_w*0.05"/>
                                          </p:val>
                                        </p:tav>
                                        <p:tav tm="100000">
                                          <p:val>
                                            <p:strVal val="#ppt_w"/>
                                          </p:val>
                                        </p:tav>
                                      </p:tavLst>
                                    </p:anim>
                                    <p:anim calcmode="lin" valueType="num">
                                      <p:cBhvr>
                                        <p:cTn id="15" dur="500" fill="hold"/>
                                        <p:tgtEl>
                                          <p:spTgt spid="145412"/>
                                        </p:tgtEl>
                                        <p:attrNameLst>
                                          <p:attrName>ppt_h</p:attrName>
                                        </p:attrNameLst>
                                      </p:cBhvr>
                                      <p:tavLst>
                                        <p:tav tm="0">
                                          <p:val>
                                            <p:strVal val="#ppt_h"/>
                                          </p:val>
                                        </p:tav>
                                        <p:tav tm="100000">
                                          <p:val>
                                            <p:strVal val="#ppt_h"/>
                                          </p:val>
                                        </p:tav>
                                      </p:tavLst>
                                    </p:anim>
                                    <p:anim calcmode="lin" valueType="num">
                                      <p:cBhvr>
                                        <p:cTn id="16" dur="500" fill="hold"/>
                                        <p:tgtEl>
                                          <p:spTgt spid="145412"/>
                                        </p:tgtEl>
                                        <p:attrNameLst>
                                          <p:attrName>ppt_x</p:attrName>
                                        </p:attrNameLst>
                                      </p:cBhvr>
                                      <p:tavLst>
                                        <p:tav tm="0">
                                          <p:val>
                                            <p:strVal val="#ppt_x-.2"/>
                                          </p:val>
                                        </p:tav>
                                        <p:tav tm="100000">
                                          <p:val>
                                            <p:strVal val="#ppt_x"/>
                                          </p:val>
                                        </p:tav>
                                      </p:tavLst>
                                    </p:anim>
                                    <p:anim calcmode="lin" valueType="num">
                                      <p:cBhvr>
                                        <p:cTn id="17" dur="500" fill="hold"/>
                                        <p:tgtEl>
                                          <p:spTgt spid="145412"/>
                                        </p:tgtEl>
                                        <p:attrNameLst>
                                          <p:attrName>ppt_y</p:attrName>
                                        </p:attrNameLst>
                                      </p:cBhvr>
                                      <p:tavLst>
                                        <p:tav tm="0">
                                          <p:val>
                                            <p:strVal val="#ppt_y"/>
                                          </p:val>
                                        </p:tav>
                                        <p:tav tm="100000">
                                          <p:val>
                                            <p:strVal val="#ppt_y"/>
                                          </p:val>
                                        </p:tav>
                                      </p:tavLst>
                                    </p:anim>
                                    <p:animEffect transition="in" filter="fade">
                                      <p:cBhvr>
                                        <p:cTn id="18" dur="500"/>
                                        <p:tgtEl>
                                          <p:spTgt spid="145412"/>
                                        </p:tgtEl>
                                      </p:cBhvr>
                                    </p:animEffect>
                                  </p:childTnLst>
                                </p:cTn>
                              </p:par>
                              <p:par>
                                <p:cTn id="19" presetID="54" presetClass="entr" presetSubtype="0" accel="100000" fill="hold" nodeType="withEffect">
                                  <p:stCondLst>
                                    <p:cond delay="0"/>
                                  </p:stCondLst>
                                  <p:childTnLst>
                                    <p:set>
                                      <p:cBhvr>
                                        <p:cTn id="20" dur="1" fill="hold">
                                          <p:stCondLst>
                                            <p:cond delay="0"/>
                                          </p:stCondLst>
                                        </p:cTn>
                                        <p:tgtEl>
                                          <p:spTgt spid="145414"/>
                                        </p:tgtEl>
                                        <p:attrNameLst>
                                          <p:attrName>style.visibility</p:attrName>
                                        </p:attrNameLst>
                                      </p:cBhvr>
                                      <p:to>
                                        <p:strVal val="visible"/>
                                      </p:to>
                                    </p:set>
                                    <p:anim calcmode="lin" valueType="num">
                                      <p:cBhvr>
                                        <p:cTn id="21" dur="500" fill="hold"/>
                                        <p:tgtEl>
                                          <p:spTgt spid="145414"/>
                                        </p:tgtEl>
                                        <p:attrNameLst>
                                          <p:attrName>ppt_w</p:attrName>
                                        </p:attrNameLst>
                                      </p:cBhvr>
                                      <p:tavLst>
                                        <p:tav tm="0">
                                          <p:val>
                                            <p:strVal val="#ppt_w*0.05"/>
                                          </p:val>
                                        </p:tav>
                                        <p:tav tm="100000">
                                          <p:val>
                                            <p:strVal val="#ppt_w"/>
                                          </p:val>
                                        </p:tav>
                                      </p:tavLst>
                                    </p:anim>
                                    <p:anim calcmode="lin" valueType="num">
                                      <p:cBhvr>
                                        <p:cTn id="22" dur="500" fill="hold"/>
                                        <p:tgtEl>
                                          <p:spTgt spid="145414"/>
                                        </p:tgtEl>
                                        <p:attrNameLst>
                                          <p:attrName>ppt_h</p:attrName>
                                        </p:attrNameLst>
                                      </p:cBhvr>
                                      <p:tavLst>
                                        <p:tav tm="0">
                                          <p:val>
                                            <p:strVal val="#ppt_h"/>
                                          </p:val>
                                        </p:tav>
                                        <p:tav tm="100000">
                                          <p:val>
                                            <p:strVal val="#ppt_h"/>
                                          </p:val>
                                        </p:tav>
                                      </p:tavLst>
                                    </p:anim>
                                    <p:anim calcmode="lin" valueType="num">
                                      <p:cBhvr>
                                        <p:cTn id="23" dur="500" fill="hold"/>
                                        <p:tgtEl>
                                          <p:spTgt spid="145414"/>
                                        </p:tgtEl>
                                        <p:attrNameLst>
                                          <p:attrName>ppt_x</p:attrName>
                                        </p:attrNameLst>
                                      </p:cBhvr>
                                      <p:tavLst>
                                        <p:tav tm="0">
                                          <p:val>
                                            <p:strVal val="#ppt_x-.2"/>
                                          </p:val>
                                        </p:tav>
                                        <p:tav tm="100000">
                                          <p:val>
                                            <p:strVal val="#ppt_x"/>
                                          </p:val>
                                        </p:tav>
                                      </p:tavLst>
                                    </p:anim>
                                    <p:anim calcmode="lin" valueType="num">
                                      <p:cBhvr>
                                        <p:cTn id="24" dur="500" fill="hold"/>
                                        <p:tgtEl>
                                          <p:spTgt spid="145414"/>
                                        </p:tgtEl>
                                        <p:attrNameLst>
                                          <p:attrName>ppt_y</p:attrName>
                                        </p:attrNameLst>
                                      </p:cBhvr>
                                      <p:tavLst>
                                        <p:tav tm="0">
                                          <p:val>
                                            <p:strVal val="#ppt_y"/>
                                          </p:val>
                                        </p:tav>
                                        <p:tav tm="100000">
                                          <p:val>
                                            <p:strVal val="#ppt_y"/>
                                          </p:val>
                                        </p:tav>
                                      </p:tavLst>
                                    </p:anim>
                                    <p:animEffect transition="in" filter="fade">
                                      <p:cBhvr>
                                        <p:cTn id="25" dur="500"/>
                                        <p:tgtEl>
                                          <p:spTgt spid="145414"/>
                                        </p:tgtEl>
                                      </p:cBhvr>
                                    </p:animEffect>
                                  </p:childTnLst>
                                </p:cTn>
                              </p:par>
                              <p:par>
                                <p:cTn id="26" presetID="54" presetClass="entr" presetSubtype="0" accel="100000" fill="hold" nodeType="withEffect">
                                  <p:stCondLst>
                                    <p:cond delay="0"/>
                                  </p:stCondLst>
                                  <p:childTnLst>
                                    <p:set>
                                      <p:cBhvr>
                                        <p:cTn id="27" dur="1" fill="hold">
                                          <p:stCondLst>
                                            <p:cond delay="0"/>
                                          </p:stCondLst>
                                        </p:cTn>
                                        <p:tgtEl>
                                          <p:spTgt spid="145416"/>
                                        </p:tgtEl>
                                        <p:attrNameLst>
                                          <p:attrName>style.visibility</p:attrName>
                                        </p:attrNameLst>
                                      </p:cBhvr>
                                      <p:to>
                                        <p:strVal val="visible"/>
                                      </p:to>
                                    </p:set>
                                    <p:anim calcmode="lin" valueType="num">
                                      <p:cBhvr>
                                        <p:cTn id="28" dur="500" fill="hold"/>
                                        <p:tgtEl>
                                          <p:spTgt spid="145416"/>
                                        </p:tgtEl>
                                        <p:attrNameLst>
                                          <p:attrName>ppt_w</p:attrName>
                                        </p:attrNameLst>
                                      </p:cBhvr>
                                      <p:tavLst>
                                        <p:tav tm="0">
                                          <p:val>
                                            <p:strVal val="#ppt_w*0.05"/>
                                          </p:val>
                                        </p:tav>
                                        <p:tav tm="100000">
                                          <p:val>
                                            <p:strVal val="#ppt_w"/>
                                          </p:val>
                                        </p:tav>
                                      </p:tavLst>
                                    </p:anim>
                                    <p:anim calcmode="lin" valueType="num">
                                      <p:cBhvr>
                                        <p:cTn id="29" dur="500" fill="hold"/>
                                        <p:tgtEl>
                                          <p:spTgt spid="145416"/>
                                        </p:tgtEl>
                                        <p:attrNameLst>
                                          <p:attrName>ppt_h</p:attrName>
                                        </p:attrNameLst>
                                      </p:cBhvr>
                                      <p:tavLst>
                                        <p:tav tm="0">
                                          <p:val>
                                            <p:strVal val="#ppt_h"/>
                                          </p:val>
                                        </p:tav>
                                        <p:tav tm="100000">
                                          <p:val>
                                            <p:strVal val="#ppt_h"/>
                                          </p:val>
                                        </p:tav>
                                      </p:tavLst>
                                    </p:anim>
                                    <p:anim calcmode="lin" valueType="num">
                                      <p:cBhvr>
                                        <p:cTn id="30" dur="500" fill="hold"/>
                                        <p:tgtEl>
                                          <p:spTgt spid="145416"/>
                                        </p:tgtEl>
                                        <p:attrNameLst>
                                          <p:attrName>ppt_x</p:attrName>
                                        </p:attrNameLst>
                                      </p:cBhvr>
                                      <p:tavLst>
                                        <p:tav tm="0">
                                          <p:val>
                                            <p:strVal val="#ppt_x-.2"/>
                                          </p:val>
                                        </p:tav>
                                        <p:tav tm="100000">
                                          <p:val>
                                            <p:strVal val="#ppt_x"/>
                                          </p:val>
                                        </p:tav>
                                      </p:tavLst>
                                    </p:anim>
                                    <p:anim calcmode="lin" valueType="num">
                                      <p:cBhvr>
                                        <p:cTn id="31" dur="500" fill="hold"/>
                                        <p:tgtEl>
                                          <p:spTgt spid="145416"/>
                                        </p:tgtEl>
                                        <p:attrNameLst>
                                          <p:attrName>ppt_y</p:attrName>
                                        </p:attrNameLst>
                                      </p:cBhvr>
                                      <p:tavLst>
                                        <p:tav tm="0">
                                          <p:val>
                                            <p:strVal val="#ppt_y"/>
                                          </p:val>
                                        </p:tav>
                                        <p:tav tm="100000">
                                          <p:val>
                                            <p:strVal val="#ppt_y"/>
                                          </p:val>
                                        </p:tav>
                                      </p:tavLst>
                                    </p:anim>
                                    <p:animEffect transition="in" filter="fade">
                                      <p:cBhvr>
                                        <p:cTn id="32" dur="500"/>
                                        <p:tgtEl>
                                          <p:spTgt spid="145416"/>
                                        </p:tgtEl>
                                      </p:cBhvr>
                                    </p:animEffect>
                                  </p:childTnLst>
                                </p:cTn>
                              </p:par>
                              <p:par>
                                <p:cTn id="33" presetID="54" presetClass="entr" presetSubtype="0" accel="100000" fill="hold" nodeType="withEffect">
                                  <p:stCondLst>
                                    <p:cond delay="0"/>
                                  </p:stCondLst>
                                  <p:childTnLst>
                                    <p:set>
                                      <p:cBhvr>
                                        <p:cTn id="34" dur="1" fill="hold">
                                          <p:stCondLst>
                                            <p:cond delay="0"/>
                                          </p:stCondLst>
                                        </p:cTn>
                                        <p:tgtEl>
                                          <p:spTgt spid="145418"/>
                                        </p:tgtEl>
                                        <p:attrNameLst>
                                          <p:attrName>style.visibility</p:attrName>
                                        </p:attrNameLst>
                                      </p:cBhvr>
                                      <p:to>
                                        <p:strVal val="visible"/>
                                      </p:to>
                                    </p:set>
                                    <p:anim calcmode="lin" valueType="num">
                                      <p:cBhvr>
                                        <p:cTn id="35" dur="500" fill="hold"/>
                                        <p:tgtEl>
                                          <p:spTgt spid="145418"/>
                                        </p:tgtEl>
                                        <p:attrNameLst>
                                          <p:attrName>ppt_w</p:attrName>
                                        </p:attrNameLst>
                                      </p:cBhvr>
                                      <p:tavLst>
                                        <p:tav tm="0">
                                          <p:val>
                                            <p:strVal val="#ppt_w*0.05"/>
                                          </p:val>
                                        </p:tav>
                                        <p:tav tm="100000">
                                          <p:val>
                                            <p:strVal val="#ppt_w"/>
                                          </p:val>
                                        </p:tav>
                                      </p:tavLst>
                                    </p:anim>
                                    <p:anim calcmode="lin" valueType="num">
                                      <p:cBhvr>
                                        <p:cTn id="36" dur="500" fill="hold"/>
                                        <p:tgtEl>
                                          <p:spTgt spid="145418"/>
                                        </p:tgtEl>
                                        <p:attrNameLst>
                                          <p:attrName>ppt_h</p:attrName>
                                        </p:attrNameLst>
                                      </p:cBhvr>
                                      <p:tavLst>
                                        <p:tav tm="0">
                                          <p:val>
                                            <p:strVal val="#ppt_h"/>
                                          </p:val>
                                        </p:tav>
                                        <p:tav tm="100000">
                                          <p:val>
                                            <p:strVal val="#ppt_h"/>
                                          </p:val>
                                        </p:tav>
                                      </p:tavLst>
                                    </p:anim>
                                    <p:anim calcmode="lin" valueType="num">
                                      <p:cBhvr>
                                        <p:cTn id="37" dur="500" fill="hold"/>
                                        <p:tgtEl>
                                          <p:spTgt spid="145418"/>
                                        </p:tgtEl>
                                        <p:attrNameLst>
                                          <p:attrName>ppt_x</p:attrName>
                                        </p:attrNameLst>
                                      </p:cBhvr>
                                      <p:tavLst>
                                        <p:tav tm="0">
                                          <p:val>
                                            <p:strVal val="#ppt_x-.2"/>
                                          </p:val>
                                        </p:tav>
                                        <p:tav tm="100000">
                                          <p:val>
                                            <p:strVal val="#ppt_x"/>
                                          </p:val>
                                        </p:tav>
                                      </p:tavLst>
                                    </p:anim>
                                    <p:anim calcmode="lin" valueType="num">
                                      <p:cBhvr>
                                        <p:cTn id="38" dur="500" fill="hold"/>
                                        <p:tgtEl>
                                          <p:spTgt spid="145418"/>
                                        </p:tgtEl>
                                        <p:attrNameLst>
                                          <p:attrName>ppt_y</p:attrName>
                                        </p:attrNameLst>
                                      </p:cBhvr>
                                      <p:tavLst>
                                        <p:tav tm="0">
                                          <p:val>
                                            <p:strVal val="#ppt_y"/>
                                          </p:val>
                                        </p:tav>
                                        <p:tav tm="100000">
                                          <p:val>
                                            <p:strVal val="#ppt_y"/>
                                          </p:val>
                                        </p:tav>
                                      </p:tavLst>
                                    </p:anim>
                                    <p:animEffect transition="in" filter="fade">
                                      <p:cBhvr>
                                        <p:cTn id="39" dur="500"/>
                                        <p:tgtEl>
                                          <p:spTgt spid="145418"/>
                                        </p:tgtEl>
                                      </p:cBhvr>
                                    </p:animEffect>
                                  </p:childTnLst>
                                </p:cTn>
                              </p:par>
                              <p:par>
                                <p:cTn id="40" presetID="54" presetClass="entr" presetSubtype="0" accel="100000" fill="hold" nodeType="withEffect">
                                  <p:stCondLst>
                                    <p:cond delay="0"/>
                                  </p:stCondLst>
                                  <p:childTnLst>
                                    <p:set>
                                      <p:cBhvr>
                                        <p:cTn id="41" dur="1" fill="hold">
                                          <p:stCondLst>
                                            <p:cond delay="0"/>
                                          </p:stCondLst>
                                        </p:cTn>
                                        <p:tgtEl>
                                          <p:spTgt spid="145424"/>
                                        </p:tgtEl>
                                        <p:attrNameLst>
                                          <p:attrName>style.visibility</p:attrName>
                                        </p:attrNameLst>
                                      </p:cBhvr>
                                      <p:to>
                                        <p:strVal val="visible"/>
                                      </p:to>
                                    </p:set>
                                    <p:anim calcmode="lin" valueType="num">
                                      <p:cBhvr>
                                        <p:cTn id="42" dur="500" fill="hold"/>
                                        <p:tgtEl>
                                          <p:spTgt spid="145424"/>
                                        </p:tgtEl>
                                        <p:attrNameLst>
                                          <p:attrName>ppt_w</p:attrName>
                                        </p:attrNameLst>
                                      </p:cBhvr>
                                      <p:tavLst>
                                        <p:tav tm="0">
                                          <p:val>
                                            <p:strVal val="#ppt_w*0.05"/>
                                          </p:val>
                                        </p:tav>
                                        <p:tav tm="100000">
                                          <p:val>
                                            <p:strVal val="#ppt_w"/>
                                          </p:val>
                                        </p:tav>
                                      </p:tavLst>
                                    </p:anim>
                                    <p:anim calcmode="lin" valueType="num">
                                      <p:cBhvr>
                                        <p:cTn id="43" dur="500" fill="hold"/>
                                        <p:tgtEl>
                                          <p:spTgt spid="145424"/>
                                        </p:tgtEl>
                                        <p:attrNameLst>
                                          <p:attrName>ppt_h</p:attrName>
                                        </p:attrNameLst>
                                      </p:cBhvr>
                                      <p:tavLst>
                                        <p:tav tm="0">
                                          <p:val>
                                            <p:strVal val="#ppt_h"/>
                                          </p:val>
                                        </p:tav>
                                        <p:tav tm="100000">
                                          <p:val>
                                            <p:strVal val="#ppt_h"/>
                                          </p:val>
                                        </p:tav>
                                      </p:tavLst>
                                    </p:anim>
                                    <p:anim calcmode="lin" valueType="num">
                                      <p:cBhvr>
                                        <p:cTn id="44" dur="500" fill="hold"/>
                                        <p:tgtEl>
                                          <p:spTgt spid="145424"/>
                                        </p:tgtEl>
                                        <p:attrNameLst>
                                          <p:attrName>ppt_x</p:attrName>
                                        </p:attrNameLst>
                                      </p:cBhvr>
                                      <p:tavLst>
                                        <p:tav tm="0">
                                          <p:val>
                                            <p:strVal val="#ppt_x-.2"/>
                                          </p:val>
                                        </p:tav>
                                        <p:tav tm="100000">
                                          <p:val>
                                            <p:strVal val="#ppt_x"/>
                                          </p:val>
                                        </p:tav>
                                      </p:tavLst>
                                    </p:anim>
                                    <p:anim calcmode="lin" valueType="num">
                                      <p:cBhvr>
                                        <p:cTn id="45" dur="500" fill="hold"/>
                                        <p:tgtEl>
                                          <p:spTgt spid="145424"/>
                                        </p:tgtEl>
                                        <p:attrNameLst>
                                          <p:attrName>ppt_y</p:attrName>
                                        </p:attrNameLst>
                                      </p:cBhvr>
                                      <p:tavLst>
                                        <p:tav tm="0">
                                          <p:val>
                                            <p:strVal val="#ppt_y"/>
                                          </p:val>
                                        </p:tav>
                                        <p:tav tm="100000">
                                          <p:val>
                                            <p:strVal val="#ppt_y"/>
                                          </p:val>
                                        </p:tav>
                                      </p:tavLst>
                                    </p:anim>
                                    <p:animEffect transition="in" filter="fade">
                                      <p:cBhvr>
                                        <p:cTn id="46" dur="500"/>
                                        <p:tgtEl>
                                          <p:spTgt spid="145424"/>
                                        </p:tgtEl>
                                      </p:cBhvr>
                                    </p:animEffect>
                                  </p:childTnLst>
                                </p:cTn>
                              </p:par>
                              <p:par>
                                <p:cTn id="47" presetID="54" presetClass="entr" presetSubtype="0" accel="10000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strVal val="#ppt_w*0.05"/>
                                          </p:val>
                                        </p:tav>
                                        <p:tav tm="100000">
                                          <p:val>
                                            <p:strVal val="#ppt_w"/>
                                          </p:val>
                                        </p:tav>
                                      </p:tavLst>
                                    </p:anim>
                                    <p:anim calcmode="lin" valueType="num">
                                      <p:cBhvr>
                                        <p:cTn id="50" dur="500" fill="hold"/>
                                        <p:tgtEl>
                                          <p:spTgt spid="13"/>
                                        </p:tgtEl>
                                        <p:attrNameLst>
                                          <p:attrName>ppt_h</p:attrName>
                                        </p:attrNameLst>
                                      </p:cBhvr>
                                      <p:tavLst>
                                        <p:tav tm="0">
                                          <p:val>
                                            <p:strVal val="#ppt_h"/>
                                          </p:val>
                                        </p:tav>
                                        <p:tav tm="100000">
                                          <p:val>
                                            <p:strVal val="#ppt_h"/>
                                          </p:val>
                                        </p:tav>
                                      </p:tavLst>
                                    </p:anim>
                                    <p:anim calcmode="lin" valueType="num">
                                      <p:cBhvr>
                                        <p:cTn id="51" dur="500" fill="hold"/>
                                        <p:tgtEl>
                                          <p:spTgt spid="13"/>
                                        </p:tgtEl>
                                        <p:attrNameLst>
                                          <p:attrName>ppt_x</p:attrName>
                                        </p:attrNameLst>
                                      </p:cBhvr>
                                      <p:tavLst>
                                        <p:tav tm="0">
                                          <p:val>
                                            <p:strVal val="#ppt_x-.2"/>
                                          </p:val>
                                        </p:tav>
                                        <p:tav tm="100000">
                                          <p:val>
                                            <p:strVal val="#ppt_x"/>
                                          </p:val>
                                        </p:tav>
                                      </p:tavLst>
                                    </p:anim>
                                    <p:anim calcmode="lin" valueType="num">
                                      <p:cBhvr>
                                        <p:cTn id="52" dur="500" fill="hold"/>
                                        <p:tgtEl>
                                          <p:spTgt spid="13"/>
                                        </p:tgtEl>
                                        <p:attrNameLst>
                                          <p:attrName>ppt_y</p:attrName>
                                        </p:attrNameLst>
                                      </p:cBhvr>
                                      <p:tavLst>
                                        <p:tav tm="0">
                                          <p:val>
                                            <p:strVal val="#ppt_y"/>
                                          </p:val>
                                        </p:tav>
                                        <p:tav tm="100000">
                                          <p:val>
                                            <p:strVal val="#ppt_y"/>
                                          </p:val>
                                        </p:tav>
                                      </p:tavLst>
                                    </p:anim>
                                    <p:animEffect transition="in" filter="fade">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54" presetClass="entr" presetSubtype="0" accel="100000"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strVal val="#ppt_w*0.05"/>
                                          </p:val>
                                        </p:tav>
                                        <p:tav tm="100000">
                                          <p:val>
                                            <p:strVal val="#ppt_w"/>
                                          </p:val>
                                        </p:tav>
                                      </p:tavLst>
                                    </p:anim>
                                    <p:anim calcmode="lin" valueType="num">
                                      <p:cBhvr>
                                        <p:cTn id="59" dur="500" fill="hold"/>
                                        <p:tgtEl>
                                          <p:spTgt spid="2"/>
                                        </p:tgtEl>
                                        <p:attrNameLst>
                                          <p:attrName>ppt_h</p:attrName>
                                        </p:attrNameLst>
                                      </p:cBhvr>
                                      <p:tavLst>
                                        <p:tav tm="0">
                                          <p:val>
                                            <p:strVal val="#ppt_h"/>
                                          </p:val>
                                        </p:tav>
                                        <p:tav tm="100000">
                                          <p:val>
                                            <p:strVal val="#ppt_h"/>
                                          </p:val>
                                        </p:tav>
                                      </p:tavLst>
                                    </p:anim>
                                    <p:anim calcmode="lin" valueType="num">
                                      <p:cBhvr>
                                        <p:cTn id="60" dur="500" fill="hold"/>
                                        <p:tgtEl>
                                          <p:spTgt spid="2"/>
                                        </p:tgtEl>
                                        <p:attrNameLst>
                                          <p:attrName>ppt_x</p:attrName>
                                        </p:attrNameLst>
                                      </p:cBhvr>
                                      <p:tavLst>
                                        <p:tav tm="0">
                                          <p:val>
                                            <p:strVal val="#ppt_x-.2"/>
                                          </p:val>
                                        </p:tav>
                                        <p:tav tm="100000">
                                          <p:val>
                                            <p:strVal val="#ppt_x"/>
                                          </p:val>
                                        </p:tav>
                                      </p:tavLst>
                                    </p:anim>
                                    <p:anim calcmode="lin" valueType="num">
                                      <p:cBhvr>
                                        <p:cTn id="61" dur="500" fill="hold"/>
                                        <p:tgtEl>
                                          <p:spTgt spid="2"/>
                                        </p:tgtEl>
                                        <p:attrNameLst>
                                          <p:attrName>ppt_y</p:attrName>
                                        </p:attrNameLst>
                                      </p:cBhvr>
                                      <p:tavLst>
                                        <p:tav tm="0">
                                          <p:val>
                                            <p:strVal val="#ppt_y"/>
                                          </p:val>
                                        </p:tav>
                                        <p:tav tm="100000">
                                          <p:val>
                                            <p:strVal val="#ppt_y"/>
                                          </p:val>
                                        </p:tav>
                                      </p:tavLst>
                                    </p:anim>
                                    <p:animEffect transition="in" filter="fade">
                                      <p:cBhvr>
                                        <p:cTn id="62" dur="500"/>
                                        <p:tgtEl>
                                          <p:spTgt spid="2"/>
                                        </p:tgtEl>
                                      </p:cBhvr>
                                    </p:animEffect>
                                  </p:childTnLst>
                                </p:cTn>
                              </p:par>
                            </p:childTnLst>
                          </p:cTn>
                        </p:par>
                      </p:childTnLst>
                    </p:cTn>
                  </p:par>
                  <p:par>
                    <p:cTn id="63" fill="hold">
                      <p:stCondLst>
                        <p:cond delay="indefinite"/>
                      </p:stCondLst>
                      <p:childTnLst>
                        <p:par>
                          <p:cTn id="64" fill="hold">
                            <p:stCondLst>
                              <p:cond delay="0"/>
                            </p:stCondLst>
                            <p:childTnLst>
                              <p:par>
                                <p:cTn id="65" presetID="54" presetClass="entr" presetSubtype="0" accel="100000"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anim calcmode="lin" valueType="num">
                                      <p:cBhvr>
                                        <p:cTn id="67" dur="500" fill="hold"/>
                                        <p:tgtEl>
                                          <p:spTgt spid="61"/>
                                        </p:tgtEl>
                                        <p:attrNameLst>
                                          <p:attrName>ppt_w</p:attrName>
                                        </p:attrNameLst>
                                      </p:cBhvr>
                                      <p:tavLst>
                                        <p:tav tm="0">
                                          <p:val>
                                            <p:strVal val="#ppt_w*0.05"/>
                                          </p:val>
                                        </p:tav>
                                        <p:tav tm="100000">
                                          <p:val>
                                            <p:strVal val="#ppt_w"/>
                                          </p:val>
                                        </p:tav>
                                      </p:tavLst>
                                    </p:anim>
                                    <p:anim calcmode="lin" valueType="num">
                                      <p:cBhvr>
                                        <p:cTn id="68" dur="500" fill="hold"/>
                                        <p:tgtEl>
                                          <p:spTgt spid="61"/>
                                        </p:tgtEl>
                                        <p:attrNameLst>
                                          <p:attrName>ppt_h</p:attrName>
                                        </p:attrNameLst>
                                      </p:cBhvr>
                                      <p:tavLst>
                                        <p:tav tm="0">
                                          <p:val>
                                            <p:strVal val="#ppt_h"/>
                                          </p:val>
                                        </p:tav>
                                        <p:tav tm="100000">
                                          <p:val>
                                            <p:strVal val="#ppt_h"/>
                                          </p:val>
                                        </p:tav>
                                      </p:tavLst>
                                    </p:anim>
                                    <p:anim calcmode="lin" valueType="num">
                                      <p:cBhvr>
                                        <p:cTn id="69" dur="500" fill="hold"/>
                                        <p:tgtEl>
                                          <p:spTgt spid="61"/>
                                        </p:tgtEl>
                                        <p:attrNameLst>
                                          <p:attrName>ppt_x</p:attrName>
                                        </p:attrNameLst>
                                      </p:cBhvr>
                                      <p:tavLst>
                                        <p:tav tm="0">
                                          <p:val>
                                            <p:strVal val="#ppt_x-.2"/>
                                          </p:val>
                                        </p:tav>
                                        <p:tav tm="100000">
                                          <p:val>
                                            <p:strVal val="#ppt_x"/>
                                          </p:val>
                                        </p:tav>
                                      </p:tavLst>
                                    </p:anim>
                                    <p:anim calcmode="lin" valueType="num">
                                      <p:cBhvr>
                                        <p:cTn id="70" dur="500" fill="hold"/>
                                        <p:tgtEl>
                                          <p:spTgt spid="61"/>
                                        </p:tgtEl>
                                        <p:attrNameLst>
                                          <p:attrName>ppt_y</p:attrName>
                                        </p:attrNameLst>
                                      </p:cBhvr>
                                      <p:tavLst>
                                        <p:tav tm="0">
                                          <p:val>
                                            <p:strVal val="#ppt_y"/>
                                          </p:val>
                                        </p:tav>
                                        <p:tav tm="100000">
                                          <p:val>
                                            <p:strVal val="#ppt_y"/>
                                          </p:val>
                                        </p:tav>
                                      </p:tavLst>
                                    </p:anim>
                                    <p:animEffect transition="in" filter="fade">
                                      <p:cBhvr>
                                        <p:cTn id="71" dur="500"/>
                                        <p:tgtEl>
                                          <p:spTgt spid="61"/>
                                        </p:tgtEl>
                                      </p:cBhvr>
                                    </p:animEffect>
                                  </p:childTnLst>
                                </p:cTn>
                              </p:par>
                              <p:par>
                                <p:cTn id="72" presetID="54" presetClass="entr" presetSubtype="0" accel="100000" fill="hold" grpId="0" nodeType="withEffect">
                                  <p:stCondLst>
                                    <p:cond delay="0"/>
                                  </p:stCondLst>
                                  <p:childTnLst>
                                    <p:set>
                                      <p:cBhvr>
                                        <p:cTn id="73" dur="1" fill="hold">
                                          <p:stCondLst>
                                            <p:cond delay="0"/>
                                          </p:stCondLst>
                                        </p:cTn>
                                        <p:tgtEl>
                                          <p:spTgt spid="63"/>
                                        </p:tgtEl>
                                        <p:attrNameLst>
                                          <p:attrName>style.visibility</p:attrName>
                                        </p:attrNameLst>
                                      </p:cBhvr>
                                      <p:to>
                                        <p:strVal val="visible"/>
                                      </p:to>
                                    </p:set>
                                    <p:anim calcmode="lin" valueType="num">
                                      <p:cBhvr>
                                        <p:cTn id="74" dur="500" fill="hold"/>
                                        <p:tgtEl>
                                          <p:spTgt spid="63"/>
                                        </p:tgtEl>
                                        <p:attrNameLst>
                                          <p:attrName>ppt_w</p:attrName>
                                        </p:attrNameLst>
                                      </p:cBhvr>
                                      <p:tavLst>
                                        <p:tav tm="0">
                                          <p:val>
                                            <p:strVal val="#ppt_w*0.05"/>
                                          </p:val>
                                        </p:tav>
                                        <p:tav tm="100000">
                                          <p:val>
                                            <p:strVal val="#ppt_w"/>
                                          </p:val>
                                        </p:tav>
                                      </p:tavLst>
                                    </p:anim>
                                    <p:anim calcmode="lin" valueType="num">
                                      <p:cBhvr>
                                        <p:cTn id="75" dur="500" fill="hold"/>
                                        <p:tgtEl>
                                          <p:spTgt spid="63"/>
                                        </p:tgtEl>
                                        <p:attrNameLst>
                                          <p:attrName>ppt_h</p:attrName>
                                        </p:attrNameLst>
                                      </p:cBhvr>
                                      <p:tavLst>
                                        <p:tav tm="0">
                                          <p:val>
                                            <p:strVal val="#ppt_h"/>
                                          </p:val>
                                        </p:tav>
                                        <p:tav tm="100000">
                                          <p:val>
                                            <p:strVal val="#ppt_h"/>
                                          </p:val>
                                        </p:tav>
                                      </p:tavLst>
                                    </p:anim>
                                    <p:anim calcmode="lin" valueType="num">
                                      <p:cBhvr>
                                        <p:cTn id="76" dur="500" fill="hold"/>
                                        <p:tgtEl>
                                          <p:spTgt spid="63"/>
                                        </p:tgtEl>
                                        <p:attrNameLst>
                                          <p:attrName>ppt_x</p:attrName>
                                        </p:attrNameLst>
                                      </p:cBhvr>
                                      <p:tavLst>
                                        <p:tav tm="0">
                                          <p:val>
                                            <p:strVal val="#ppt_x-.2"/>
                                          </p:val>
                                        </p:tav>
                                        <p:tav tm="100000">
                                          <p:val>
                                            <p:strVal val="#ppt_x"/>
                                          </p:val>
                                        </p:tav>
                                      </p:tavLst>
                                    </p:anim>
                                    <p:anim calcmode="lin" valueType="num">
                                      <p:cBhvr>
                                        <p:cTn id="77" dur="500" fill="hold"/>
                                        <p:tgtEl>
                                          <p:spTgt spid="63"/>
                                        </p:tgtEl>
                                        <p:attrNameLst>
                                          <p:attrName>ppt_y</p:attrName>
                                        </p:attrNameLst>
                                      </p:cBhvr>
                                      <p:tavLst>
                                        <p:tav tm="0">
                                          <p:val>
                                            <p:strVal val="#ppt_y"/>
                                          </p:val>
                                        </p:tav>
                                        <p:tav tm="100000">
                                          <p:val>
                                            <p:strVal val="#ppt_y"/>
                                          </p:val>
                                        </p:tav>
                                      </p:tavLst>
                                    </p:anim>
                                    <p:animEffect transition="in" filter="fade">
                                      <p:cBhvr>
                                        <p:cTn id="78" dur="500"/>
                                        <p:tgtEl>
                                          <p:spTgt spid="63"/>
                                        </p:tgtEl>
                                      </p:cBhvr>
                                    </p:animEffect>
                                  </p:childTnLst>
                                </p:cTn>
                              </p:par>
                              <p:par>
                                <p:cTn id="79" presetID="54" presetClass="entr" presetSubtype="0" accel="100000" fill="hold" grpId="0" nodeType="withEffect">
                                  <p:stCondLst>
                                    <p:cond delay="0"/>
                                  </p:stCondLst>
                                  <p:childTnLst>
                                    <p:set>
                                      <p:cBhvr>
                                        <p:cTn id="80" dur="1" fill="hold">
                                          <p:stCondLst>
                                            <p:cond delay="0"/>
                                          </p:stCondLst>
                                        </p:cTn>
                                        <p:tgtEl>
                                          <p:spTgt spid="69"/>
                                        </p:tgtEl>
                                        <p:attrNameLst>
                                          <p:attrName>style.visibility</p:attrName>
                                        </p:attrNameLst>
                                      </p:cBhvr>
                                      <p:to>
                                        <p:strVal val="visible"/>
                                      </p:to>
                                    </p:set>
                                    <p:anim calcmode="lin" valueType="num">
                                      <p:cBhvr>
                                        <p:cTn id="81" dur="500" fill="hold"/>
                                        <p:tgtEl>
                                          <p:spTgt spid="69"/>
                                        </p:tgtEl>
                                        <p:attrNameLst>
                                          <p:attrName>ppt_w</p:attrName>
                                        </p:attrNameLst>
                                      </p:cBhvr>
                                      <p:tavLst>
                                        <p:tav tm="0">
                                          <p:val>
                                            <p:strVal val="#ppt_w*0.05"/>
                                          </p:val>
                                        </p:tav>
                                        <p:tav tm="100000">
                                          <p:val>
                                            <p:strVal val="#ppt_w"/>
                                          </p:val>
                                        </p:tav>
                                      </p:tavLst>
                                    </p:anim>
                                    <p:anim calcmode="lin" valueType="num">
                                      <p:cBhvr>
                                        <p:cTn id="82" dur="500" fill="hold"/>
                                        <p:tgtEl>
                                          <p:spTgt spid="69"/>
                                        </p:tgtEl>
                                        <p:attrNameLst>
                                          <p:attrName>ppt_h</p:attrName>
                                        </p:attrNameLst>
                                      </p:cBhvr>
                                      <p:tavLst>
                                        <p:tav tm="0">
                                          <p:val>
                                            <p:strVal val="#ppt_h"/>
                                          </p:val>
                                        </p:tav>
                                        <p:tav tm="100000">
                                          <p:val>
                                            <p:strVal val="#ppt_h"/>
                                          </p:val>
                                        </p:tav>
                                      </p:tavLst>
                                    </p:anim>
                                    <p:anim calcmode="lin" valueType="num">
                                      <p:cBhvr>
                                        <p:cTn id="83" dur="500" fill="hold"/>
                                        <p:tgtEl>
                                          <p:spTgt spid="69"/>
                                        </p:tgtEl>
                                        <p:attrNameLst>
                                          <p:attrName>ppt_x</p:attrName>
                                        </p:attrNameLst>
                                      </p:cBhvr>
                                      <p:tavLst>
                                        <p:tav tm="0">
                                          <p:val>
                                            <p:strVal val="#ppt_x-.2"/>
                                          </p:val>
                                        </p:tav>
                                        <p:tav tm="100000">
                                          <p:val>
                                            <p:strVal val="#ppt_x"/>
                                          </p:val>
                                        </p:tav>
                                      </p:tavLst>
                                    </p:anim>
                                    <p:anim calcmode="lin" valueType="num">
                                      <p:cBhvr>
                                        <p:cTn id="84" dur="500" fill="hold"/>
                                        <p:tgtEl>
                                          <p:spTgt spid="69"/>
                                        </p:tgtEl>
                                        <p:attrNameLst>
                                          <p:attrName>ppt_y</p:attrName>
                                        </p:attrNameLst>
                                      </p:cBhvr>
                                      <p:tavLst>
                                        <p:tav tm="0">
                                          <p:val>
                                            <p:strVal val="#ppt_y"/>
                                          </p:val>
                                        </p:tav>
                                        <p:tav tm="100000">
                                          <p:val>
                                            <p:strVal val="#ppt_y"/>
                                          </p:val>
                                        </p:tav>
                                      </p:tavLst>
                                    </p:anim>
                                    <p:animEffect transition="in" filter="fade">
                                      <p:cBhvr>
                                        <p:cTn id="85" dur="500"/>
                                        <p:tgtEl>
                                          <p:spTgt spid="69"/>
                                        </p:tgtEl>
                                      </p:cBhvr>
                                    </p:animEffect>
                                  </p:childTnLst>
                                </p:cTn>
                              </p:par>
                              <p:par>
                                <p:cTn id="86" presetID="54" presetClass="entr" presetSubtype="0" accel="100000" fill="hold" grpId="0" nodeType="withEffect">
                                  <p:stCondLst>
                                    <p:cond delay="0"/>
                                  </p:stCondLst>
                                  <p:childTnLst>
                                    <p:set>
                                      <p:cBhvr>
                                        <p:cTn id="87" dur="1" fill="hold">
                                          <p:stCondLst>
                                            <p:cond delay="0"/>
                                          </p:stCondLst>
                                        </p:cTn>
                                        <p:tgtEl>
                                          <p:spTgt spid="62"/>
                                        </p:tgtEl>
                                        <p:attrNameLst>
                                          <p:attrName>style.visibility</p:attrName>
                                        </p:attrNameLst>
                                      </p:cBhvr>
                                      <p:to>
                                        <p:strVal val="visible"/>
                                      </p:to>
                                    </p:set>
                                    <p:anim calcmode="lin" valueType="num">
                                      <p:cBhvr>
                                        <p:cTn id="88" dur="500" fill="hold"/>
                                        <p:tgtEl>
                                          <p:spTgt spid="62"/>
                                        </p:tgtEl>
                                        <p:attrNameLst>
                                          <p:attrName>ppt_w</p:attrName>
                                        </p:attrNameLst>
                                      </p:cBhvr>
                                      <p:tavLst>
                                        <p:tav tm="0">
                                          <p:val>
                                            <p:strVal val="#ppt_w*0.05"/>
                                          </p:val>
                                        </p:tav>
                                        <p:tav tm="100000">
                                          <p:val>
                                            <p:strVal val="#ppt_w"/>
                                          </p:val>
                                        </p:tav>
                                      </p:tavLst>
                                    </p:anim>
                                    <p:anim calcmode="lin" valueType="num">
                                      <p:cBhvr>
                                        <p:cTn id="89" dur="500" fill="hold"/>
                                        <p:tgtEl>
                                          <p:spTgt spid="62"/>
                                        </p:tgtEl>
                                        <p:attrNameLst>
                                          <p:attrName>ppt_h</p:attrName>
                                        </p:attrNameLst>
                                      </p:cBhvr>
                                      <p:tavLst>
                                        <p:tav tm="0">
                                          <p:val>
                                            <p:strVal val="#ppt_h"/>
                                          </p:val>
                                        </p:tav>
                                        <p:tav tm="100000">
                                          <p:val>
                                            <p:strVal val="#ppt_h"/>
                                          </p:val>
                                        </p:tav>
                                      </p:tavLst>
                                    </p:anim>
                                    <p:anim calcmode="lin" valueType="num">
                                      <p:cBhvr>
                                        <p:cTn id="90" dur="500" fill="hold"/>
                                        <p:tgtEl>
                                          <p:spTgt spid="62"/>
                                        </p:tgtEl>
                                        <p:attrNameLst>
                                          <p:attrName>ppt_x</p:attrName>
                                        </p:attrNameLst>
                                      </p:cBhvr>
                                      <p:tavLst>
                                        <p:tav tm="0">
                                          <p:val>
                                            <p:strVal val="#ppt_x-.2"/>
                                          </p:val>
                                        </p:tav>
                                        <p:tav tm="100000">
                                          <p:val>
                                            <p:strVal val="#ppt_x"/>
                                          </p:val>
                                        </p:tav>
                                      </p:tavLst>
                                    </p:anim>
                                    <p:anim calcmode="lin" valueType="num">
                                      <p:cBhvr>
                                        <p:cTn id="91" dur="500" fill="hold"/>
                                        <p:tgtEl>
                                          <p:spTgt spid="62"/>
                                        </p:tgtEl>
                                        <p:attrNameLst>
                                          <p:attrName>ppt_y</p:attrName>
                                        </p:attrNameLst>
                                      </p:cBhvr>
                                      <p:tavLst>
                                        <p:tav tm="0">
                                          <p:val>
                                            <p:strVal val="#ppt_y"/>
                                          </p:val>
                                        </p:tav>
                                        <p:tav tm="100000">
                                          <p:val>
                                            <p:strVal val="#ppt_y"/>
                                          </p:val>
                                        </p:tav>
                                      </p:tavLst>
                                    </p:anim>
                                    <p:animEffect transition="in" filter="fade">
                                      <p:cBhvr>
                                        <p:cTn id="92" dur="500"/>
                                        <p:tgtEl>
                                          <p:spTgt spid="62"/>
                                        </p:tgtEl>
                                      </p:cBhvr>
                                    </p:animEffect>
                                  </p:childTnLst>
                                </p:cTn>
                              </p:par>
                              <p:par>
                                <p:cTn id="93" presetID="54" presetClass="entr" presetSubtype="0" accel="100000" fill="hold" grpId="0" nodeType="with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p:cTn id="95" dur="500" fill="hold"/>
                                        <p:tgtEl>
                                          <p:spTgt spid="55"/>
                                        </p:tgtEl>
                                        <p:attrNameLst>
                                          <p:attrName>ppt_w</p:attrName>
                                        </p:attrNameLst>
                                      </p:cBhvr>
                                      <p:tavLst>
                                        <p:tav tm="0">
                                          <p:val>
                                            <p:strVal val="#ppt_w*0.05"/>
                                          </p:val>
                                        </p:tav>
                                        <p:tav tm="100000">
                                          <p:val>
                                            <p:strVal val="#ppt_w"/>
                                          </p:val>
                                        </p:tav>
                                      </p:tavLst>
                                    </p:anim>
                                    <p:anim calcmode="lin" valueType="num">
                                      <p:cBhvr>
                                        <p:cTn id="96" dur="500" fill="hold"/>
                                        <p:tgtEl>
                                          <p:spTgt spid="55"/>
                                        </p:tgtEl>
                                        <p:attrNameLst>
                                          <p:attrName>ppt_h</p:attrName>
                                        </p:attrNameLst>
                                      </p:cBhvr>
                                      <p:tavLst>
                                        <p:tav tm="0">
                                          <p:val>
                                            <p:strVal val="#ppt_h"/>
                                          </p:val>
                                        </p:tav>
                                        <p:tav tm="100000">
                                          <p:val>
                                            <p:strVal val="#ppt_h"/>
                                          </p:val>
                                        </p:tav>
                                      </p:tavLst>
                                    </p:anim>
                                    <p:anim calcmode="lin" valueType="num">
                                      <p:cBhvr>
                                        <p:cTn id="97" dur="500" fill="hold"/>
                                        <p:tgtEl>
                                          <p:spTgt spid="55"/>
                                        </p:tgtEl>
                                        <p:attrNameLst>
                                          <p:attrName>ppt_x</p:attrName>
                                        </p:attrNameLst>
                                      </p:cBhvr>
                                      <p:tavLst>
                                        <p:tav tm="0">
                                          <p:val>
                                            <p:strVal val="#ppt_x-.2"/>
                                          </p:val>
                                        </p:tav>
                                        <p:tav tm="100000">
                                          <p:val>
                                            <p:strVal val="#ppt_x"/>
                                          </p:val>
                                        </p:tav>
                                      </p:tavLst>
                                    </p:anim>
                                    <p:anim calcmode="lin" valueType="num">
                                      <p:cBhvr>
                                        <p:cTn id="98" dur="500" fill="hold"/>
                                        <p:tgtEl>
                                          <p:spTgt spid="55"/>
                                        </p:tgtEl>
                                        <p:attrNameLst>
                                          <p:attrName>ppt_y</p:attrName>
                                        </p:attrNameLst>
                                      </p:cBhvr>
                                      <p:tavLst>
                                        <p:tav tm="0">
                                          <p:val>
                                            <p:strVal val="#ppt_y"/>
                                          </p:val>
                                        </p:tav>
                                        <p:tav tm="100000">
                                          <p:val>
                                            <p:strVal val="#ppt_y"/>
                                          </p:val>
                                        </p:tav>
                                      </p:tavLst>
                                    </p:anim>
                                    <p:animEffect transition="in" filter="fade">
                                      <p:cBhvr>
                                        <p:cTn id="99" dur="500"/>
                                        <p:tgtEl>
                                          <p:spTgt spid="55"/>
                                        </p:tgtEl>
                                      </p:cBhvr>
                                    </p:animEffect>
                                  </p:childTnLst>
                                </p:cTn>
                              </p:par>
                              <p:par>
                                <p:cTn id="100" presetID="54" presetClass="entr" presetSubtype="0" accel="100000" fill="hold" grpId="0" nodeType="withEffect">
                                  <p:stCondLst>
                                    <p:cond delay="0"/>
                                  </p:stCondLst>
                                  <p:childTnLst>
                                    <p:set>
                                      <p:cBhvr>
                                        <p:cTn id="101" dur="1" fill="hold">
                                          <p:stCondLst>
                                            <p:cond delay="0"/>
                                          </p:stCondLst>
                                        </p:cTn>
                                        <p:tgtEl>
                                          <p:spTgt spid="60"/>
                                        </p:tgtEl>
                                        <p:attrNameLst>
                                          <p:attrName>style.visibility</p:attrName>
                                        </p:attrNameLst>
                                      </p:cBhvr>
                                      <p:to>
                                        <p:strVal val="visible"/>
                                      </p:to>
                                    </p:set>
                                    <p:anim calcmode="lin" valueType="num">
                                      <p:cBhvr>
                                        <p:cTn id="102" dur="500" fill="hold"/>
                                        <p:tgtEl>
                                          <p:spTgt spid="60"/>
                                        </p:tgtEl>
                                        <p:attrNameLst>
                                          <p:attrName>ppt_w</p:attrName>
                                        </p:attrNameLst>
                                      </p:cBhvr>
                                      <p:tavLst>
                                        <p:tav tm="0">
                                          <p:val>
                                            <p:strVal val="#ppt_w*0.05"/>
                                          </p:val>
                                        </p:tav>
                                        <p:tav tm="100000">
                                          <p:val>
                                            <p:strVal val="#ppt_w"/>
                                          </p:val>
                                        </p:tav>
                                      </p:tavLst>
                                    </p:anim>
                                    <p:anim calcmode="lin" valueType="num">
                                      <p:cBhvr>
                                        <p:cTn id="103" dur="500" fill="hold"/>
                                        <p:tgtEl>
                                          <p:spTgt spid="60"/>
                                        </p:tgtEl>
                                        <p:attrNameLst>
                                          <p:attrName>ppt_h</p:attrName>
                                        </p:attrNameLst>
                                      </p:cBhvr>
                                      <p:tavLst>
                                        <p:tav tm="0">
                                          <p:val>
                                            <p:strVal val="#ppt_h"/>
                                          </p:val>
                                        </p:tav>
                                        <p:tav tm="100000">
                                          <p:val>
                                            <p:strVal val="#ppt_h"/>
                                          </p:val>
                                        </p:tav>
                                      </p:tavLst>
                                    </p:anim>
                                    <p:anim calcmode="lin" valueType="num">
                                      <p:cBhvr>
                                        <p:cTn id="104" dur="500" fill="hold"/>
                                        <p:tgtEl>
                                          <p:spTgt spid="60"/>
                                        </p:tgtEl>
                                        <p:attrNameLst>
                                          <p:attrName>ppt_x</p:attrName>
                                        </p:attrNameLst>
                                      </p:cBhvr>
                                      <p:tavLst>
                                        <p:tav tm="0">
                                          <p:val>
                                            <p:strVal val="#ppt_x-.2"/>
                                          </p:val>
                                        </p:tav>
                                        <p:tav tm="100000">
                                          <p:val>
                                            <p:strVal val="#ppt_x"/>
                                          </p:val>
                                        </p:tav>
                                      </p:tavLst>
                                    </p:anim>
                                    <p:anim calcmode="lin" valueType="num">
                                      <p:cBhvr>
                                        <p:cTn id="105" dur="500" fill="hold"/>
                                        <p:tgtEl>
                                          <p:spTgt spid="60"/>
                                        </p:tgtEl>
                                        <p:attrNameLst>
                                          <p:attrName>ppt_y</p:attrName>
                                        </p:attrNameLst>
                                      </p:cBhvr>
                                      <p:tavLst>
                                        <p:tav tm="0">
                                          <p:val>
                                            <p:strVal val="#ppt_y"/>
                                          </p:val>
                                        </p:tav>
                                        <p:tav tm="100000">
                                          <p:val>
                                            <p:strVal val="#ppt_y"/>
                                          </p:val>
                                        </p:tav>
                                      </p:tavLst>
                                    </p:anim>
                                    <p:animEffect transition="in" filter="fade">
                                      <p:cBhvr>
                                        <p:cTn id="106" dur="500"/>
                                        <p:tgtEl>
                                          <p:spTgt spid="60"/>
                                        </p:tgtEl>
                                      </p:cBhvr>
                                    </p:animEffect>
                                  </p:childTnLst>
                                </p:cTn>
                              </p:par>
                              <p:par>
                                <p:cTn id="107" presetID="54" presetClass="entr" presetSubtype="0" accel="100000" fill="hold" grpId="0" nodeType="withEffect">
                                  <p:stCondLst>
                                    <p:cond delay="0"/>
                                  </p:stCondLst>
                                  <p:childTnLst>
                                    <p:set>
                                      <p:cBhvr>
                                        <p:cTn id="108" dur="1" fill="hold">
                                          <p:stCondLst>
                                            <p:cond delay="0"/>
                                          </p:stCondLst>
                                        </p:cTn>
                                        <p:tgtEl>
                                          <p:spTgt spid="59"/>
                                        </p:tgtEl>
                                        <p:attrNameLst>
                                          <p:attrName>style.visibility</p:attrName>
                                        </p:attrNameLst>
                                      </p:cBhvr>
                                      <p:to>
                                        <p:strVal val="visible"/>
                                      </p:to>
                                    </p:set>
                                    <p:anim calcmode="lin" valueType="num">
                                      <p:cBhvr>
                                        <p:cTn id="109" dur="500" fill="hold"/>
                                        <p:tgtEl>
                                          <p:spTgt spid="59"/>
                                        </p:tgtEl>
                                        <p:attrNameLst>
                                          <p:attrName>ppt_w</p:attrName>
                                        </p:attrNameLst>
                                      </p:cBhvr>
                                      <p:tavLst>
                                        <p:tav tm="0">
                                          <p:val>
                                            <p:strVal val="#ppt_w*0.05"/>
                                          </p:val>
                                        </p:tav>
                                        <p:tav tm="100000">
                                          <p:val>
                                            <p:strVal val="#ppt_w"/>
                                          </p:val>
                                        </p:tav>
                                      </p:tavLst>
                                    </p:anim>
                                    <p:anim calcmode="lin" valueType="num">
                                      <p:cBhvr>
                                        <p:cTn id="110" dur="500" fill="hold"/>
                                        <p:tgtEl>
                                          <p:spTgt spid="59"/>
                                        </p:tgtEl>
                                        <p:attrNameLst>
                                          <p:attrName>ppt_h</p:attrName>
                                        </p:attrNameLst>
                                      </p:cBhvr>
                                      <p:tavLst>
                                        <p:tav tm="0">
                                          <p:val>
                                            <p:strVal val="#ppt_h"/>
                                          </p:val>
                                        </p:tav>
                                        <p:tav tm="100000">
                                          <p:val>
                                            <p:strVal val="#ppt_h"/>
                                          </p:val>
                                        </p:tav>
                                      </p:tavLst>
                                    </p:anim>
                                    <p:anim calcmode="lin" valueType="num">
                                      <p:cBhvr>
                                        <p:cTn id="111" dur="500" fill="hold"/>
                                        <p:tgtEl>
                                          <p:spTgt spid="59"/>
                                        </p:tgtEl>
                                        <p:attrNameLst>
                                          <p:attrName>ppt_x</p:attrName>
                                        </p:attrNameLst>
                                      </p:cBhvr>
                                      <p:tavLst>
                                        <p:tav tm="0">
                                          <p:val>
                                            <p:strVal val="#ppt_x-.2"/>
                                          </p:val>
                                        </p:tav>
                                        <p:tav tm="100000">
                                          <p:val>
                                            <p:strVal val="#ppt_x"/>
                                          </p:val>
                                        </p:tav>
                                      </p:tavLst>
                                    </p:anim>
                                    <p:anim calcmode="lin" valueType="num">
                                      <p:cBhvr>
                                        <p:cTn id="112" dur="500" fill="hold"/>
                                        <p:tgtEl>
                                          <p:spTgt spid="59"/>
                                        </p:tgtEl>
                                        <p:attrNameLst>
                                          <p:attrName>ppt_y</p:attrName>
                                        </p:attrNameLst>
                                      </p:cBhvr>
                                      <p:tavLst>
                                        <p:tav tm="0">
                                          <p:val>
                                            <p:strVal val="#ppt_y"/>
                                          </p:val>
                                        </p:tav>
                                        <p:tav tm="100000">
                                          <p:val>
                                            <p:strVal val="#ppt_y"/>
                                          </p:val>
                                        </p:tav>
                                      </p:tavLst>
                                    </p:anim>
                                    <p:animEffect transition="in" filter="fade">
                                      <p:cBhvr>
                                        <p:cTn id="11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9" grpId="0" animBg="1"/>
      <p:bldP spid="60" grpId="0" animBg="1"/>
      <p:bldP spid="61" grpId="0" animBg="1"/>
      <p:bldP spid="62" grpId="0" animBg="1"/>
      <p:bldP spid="63" grpId="0" animBg="1"/>
      <p:bldP spid="6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http://www.latindex.org/fotRev/2386.jpg"/>
          <p:cNvPicPr>
            <a:picLocks noChangeAspect="1" noChangeArrowheads="1"/>
          </p:cNvPicPr>
          <p:nvPr/>
        </p:nvPicPr>
        <p:blipFill>
          <a:blip r:embed="rId2" cstate="print"/>
          <a:srcRect/>
          <a:stretch>
            <a:fillRect/>
          </a:stretch>
        </p:blipFill>
        <p:spPr bwMode="auto">
          <a:xfrm>
            <a:off x="1703388" y="1557339"/>
            <a:ext cx="2774950" cy="3703637"/>
          </a:xfrm>
          <a:prstGeom prst="rect">
            <a:avLst/>
          </a:prstGeom>
          <a:noFill/>
          <a:ln w="9525">
            <a:noFill/>
            <a:miter lim="800000"/>
            <a:headEnd/>
            <a:tailEnd/>
          </a:ln>
          <a:effectLst>
            <a:outerShdw blurRad="50800" dist="139700" dir="2700000" algn="tl" rotWithShape="0">
              <a:prstClr val="black">
                <a:alpha val="40000"/>
              </a:prstClr>
            </a:outerShdw>
          </a:effectLst>
        </p:spPr>
      </p:pic>
      <p:pic>
        <p:nvPicPr>
          <p:cNvPr id="60418" name="Picture 2" descr="http://www.latindex.org/fotRev/16490.jpg"/>
          <p:cNvPicPr>
            <a:picLocks noChangeAspect="1" noChangeArrowheads="1"/>
          </p:cNvPicPr>
          <p:nvPr/>
        </p:nvPicPr>
        <p:blipFill>
          <a:blip r:embed="rId3" cstate="print"/>
          <a:srcRect/>
          <a:stretch>
            <a:fillRect/>
          </a:stretch>
        </p:blipFill>
        <p:spPr bwMode="auto">
          <a:xfrm>
            <a:off x="6888163" y="0"/>
            <a:ext cx="1860550" cy="2692400"/>
          </a:xfrm>
          <a:prstGeom prst="rect">
            <a:avLst/>
          </a:prstGeom>
          <a:noFill/>
          <a:ln w="9525">
            <a:noFill/>
            <a:miter lim="800000"/>
            <a:headEnd/>
            <a:tailEnd/>
          </a:ln>
          <a:effectLst>
            <a:outerShdw blurRad="50800" dist="101600" dir="5400000" algn="ctr" rotWithShape="0">
              <a:srgbClr val="000000">
                <a:alpha val="43137"/>
              </a:srgbClr>
            </a:outerShdw>
          </a:effectLst>
        </p:spPr>
      </p:pic>
      <p:pic>
        <p:nvPicPr>
          <p:cNvPr id="60419" name="Picture 4" descr="http://www.latindex.org/fotRev/17765.jpg"/>
          <p:cNvPicPr>
            <a:picLocks noChangeAspect="1" noChangeArrowheads="1"/>
          </p:cNvPicPr>
          <p:nvPr/>
        </p:nvPicPr>
        <p:blipFill>
          <a:blip r:embed="rId4" cstate="print"/>
          <a:srcRect/>
          <a:stretch>
            <a:fillRect/>
          </a:stretch>
        </p:blipFill>
        <p:spPr bwMode="auto">
          <a:xfrm>
            <a:off x="7535863" y="549276"/>
            <a:ext cx="1809750" cy="2708275"/>
          </a:xfrm>
          <a:prstGeom prst="rect">
            <a:avLst/>
          </a:prstGeom>
          <a:noFill/>
          <a:ln w="9525">
            <a:noFill/>
            <a:miter lim="800000"/>
            <a:headEnd/>
            <a:tailEnd/>
          </a:ln>
          <a:effectLst>
            <a:outerShdw blurRad="50800" dist="101600" dir="5400000" algn="ctr" rotWithShape="0">
              <a:srgbClr val="000000">
                <a:alpha val="43137"/>
              </a:srgbClr>
            </a:outerShdw>
          </a:effectLst>
        </p:spPr>
      </p:pic>
      <p:pic>
        <p:nvPicPr>
          <p:cNvPr id="60420" name="Picture 6" descr="http://www.latindex.org/fotRev/7798.jpg"/>
          <p:cNvPicPr>
            <a:picLocks noChangeAspect="1" noChangeArrowheads="1"/>
          </p:cNvPicPr>
          <p:nvPr/>
        </p:nvPicPr>
        <p:blipFill>
          <a:blip r:embed="rId5" cstate="print"/>
          <a:srcRect/>
          <a:stretch>
            <a:fillRect/>
          </a:stretch>
        </p:blipFill>
        <p:spPr bwMode="auto">
          <a:xfrm>
            <a:off x="7967664" y="1412875"/>
            <a:ext cx="1906587" cy="2592388"/>
          </a:xfrm>
          <a:prstGeom prst="rect">
            <a:avLst/>
          </a:prstGeom>
          <a:noFill/>
          <a:ln w="9525">
            <a:noFill/>
            <a:miter lim="800000"/>
            <a:headEnd/>
            <a:tailEnd/>
          </a:ln>
          <a:effectLst>
            <a:outerShdw blurRad="50800" dist="101600" dir="5400000" algn="ctr" rotWithShape="0">
              <a:srgbClr val="000000">
                <a:alpha val="43137"/>
              </a:srgbClr>
            </a:outerShdw>
          </a:effectLst>
        </p:spPr>
      </p:pic>
      <p:pic>
        <p:nvPicPr>
          <p:cNvPr id="60421" name="Picture 8" descr="http://www.latindex.org/fotRev/7799.jpg"/>
          <p:cNvPicPr>
            <a:picLocks noChangeAspect="1" noChangeArrowheads="1"/>
          </p:cNvPicPr>
          <p:nvPr/>
        </p:nvPicPr>
        <p:blipFill>
          <a:blip r:embed="rId6" cstate="print"/>
          <a:srcRect/>
          <a:stretch>
            <a:fillRect/>
          </a:stretch>
        </p:blipFill>
        <p:spPr bwMode="auto">
          <a:xfrm>
            <a:off x="8616950" y="2133601"/>
            <a:ext cx="1701800" cy="2303463"/>
          </a:xfrm>
          <a:prstGeom prst="rect">
            <a:avLst/>
          </a:prstGeom>
          <a:noFill/>
          <a:ln w="9525">
            <a:noFill/>
            <a:miter lim="800000"/>
            <a:headEnd/>
            <a:tailEnd/>
          </a:ln>
        </p:spPr>
      </p:pic>
      <p:pic>
        <p:nvPicPr>
          <p:cNvPr id="60422" name="Picture 10" descr="http://www.latindex.org/fotRev/7242.jpg"/>
          <p:cNvPicPr>
            <a:picLocks noChangeAspect="1" noChangeArrowheads="1"/>
          </p:cNvPicPr>
          <p:nvPr/>
        </p:nvPicPr>
        <p:blipFill>
          <a:blip r:embed="rId7" cstate="print"/>
          <a:srcRect/>
          <a:stretch>
            <a:fillRect/>
          </a:stretch>
        </p:blipFill>
        <p:spPr bwMode="auto">
          <a:xfrm>
            <a:off x="8904288" y="2708276"/>
            <a:ext cx="1763712" cy="2449513"/>
          </a:xfrm>
          <a:prstGeom prst="rect">
            <a:avLst/>
          </a:prstGeom>
          <a:noFill/>
          <a:ln w="9525">
            <a:noFill/>
            <a:miter lim="800000"/>
            <a:headEnd/>
            <a:tailEnd/>
          </a:ln>
          <a:effectLst>
            <a:outerShdw blurRad="50800" dist="101600" dir="5400000" algn="ctr" rotWithShape="0">
              <a:srgbClr val="000000">
                <a:alpha val="43137"/>
              </a:srgbClr>
            </a:outerShdw>
          </a:effectLst>
        </p:spPr>
      </p:pic>
      <p:pic>
        <p:nvPicPr>
          <p:cNvPr id="60423" name="Picture 16" descr="http://www.latindex.org/fotRev/1384.jpg"/>
          <p:cNvPicPr>
            <a:picLocks noChangeAspect="1" noChangeArrowheads="1"/>
          </p:cNvPicPr>
          <p:nvPr/>
        </p:nvPicPr>
        <p:blipFill>
          <a:blip r:embed="rId8" cstate="print"/>
          <a:srcRect/>
          <a:stretch>
            <a:fillRect/>
          </a:stretch>
        </p:blipFill>
        <p:spPr bwMode="auto">
          <a:xfrm>
            <a:off x="8616951" y="3573463"/>
            <a:ext cx="1800225" cy="2328862"/>
          </a:xfrm>
          <a:prstGeom prst="rect">
            <a:avLst/>
          </a:prstGeom>
          <a:noFill/>
          <a:ln w="9525">
            <a:noFill/>
            <a:miter lim="800000"/>
            <a:headEnd/>
            <a:tailEnd/>
          </a:ln>
          <a:effectLst>
            <a:outerShdw blurRad="50800" dist="101600" dir="5400000" algn="ctr" rotWithShape="0">
              <a:srgbClr val="000000">
                <a:alpha val="43137"/>
              </a:srgbClr>
            </a:outerShdw>
          </a:effectLst>
        </p:spPr>
      </p:pic>
      <p:pic>
        <p:nvPicPr>
          <p:cNvPr id="60424" name="Picture 12" descr="http://www.latindex.org/fotRev/1375.jpg"/>
          <p:cNvPicPr>
            <a:picLocks noChangeAspect="1" noChangeArrowheads="1"/>
          </p:cNvPicPr>
          <p:nvPr/>
        </p:nvPicPr>
        <p:blipFill>
          <a:blip r:embed="rId9" cstate="print"/>
          <a:srcRect/>
          <a:stretch>
            <a:fillRect/>
          </a:stretch>
        </p:blipFill>
        <p:spPr bwMode="auto">
          <a:xfrm>
            <a:off x="7824789" y="4149726"/>
            <a:ext cx="2016125" cy="2708275"/>
          </a:xfrm>
          <a:prstGeom prst="rect">
            <a:avLst/>
          </a:prstGeom>
          <a:noFill/>
          <a:ln w="9525">
            <a:noFill/>
            <a:miter lim="800000"/>
            <a:headEnd/>
            <a:tailEnd/>
          </a:ln>
          <a:effectLst>
            <a:outerShdw blurRad="50800" dist="101600" dir="5400000" algn="ctr" rotWithShape="0">
              <a:srgbClr val="000000">
                <a:alpha val="43137"/>
              </a:srgbClr>
            </a:outerShdw>
          </a:effectLst>
        </p:spPr>
      </p:pic>
      <p:grpSp>
        <p:nvGrpSpPr>
          <p:cNvPr id="2" name="41 Grupo"/>
          <p:cNvGrpSpPr>
            <a:grpSpLocks/>
          </p:cNvGrpSpPr>
          <p:nvPr/>
        </p:nvGrpSpPr>
        <p:grpSpPr bwMode="auto">
          <a:xfrm>
            <a:off x="3935413" y="404813"/>
            <a:ext cx="5040312" cy="4032250"/>
            <a:chOff x="2411760" y="404664"/>
            <a:chExt cx="5040560" cy="4032448"/>
          </a:xfrm>
        </p:grpSpPr>
        <p:sp>
          <p:nvSpPr>
            <p:cNvPr id="15" name="1 Título"/>
            <p:cNvSpPr txBox="1">
              <a:spLocks/>
            </p:cNvSpPr>
            <p:nvPr/>
          </p:nvSpPr>
          <p:spPr bwMode="auto">
            <a:xfrm>
              <a:off x="2411760" y="2565357"/>
              <a:ext cx="2087665" cy="935084"/>
            </a:xfrm>
            <a:prstGeom prst="rect">
              <a:avLst/>
            </a:prstGeom>
            <a:solidFill>
              <a:srgbClr val="00B050"/>
            </a:solidFill>
            <a:ln w="9525">
              <a:noFill/>
              <a:miter lim="800000"/>
              <a:headEnd/>
              <a:tailEnd/>
            </a:ln>
            <a:effectLst>
              <a:outerShdw blurRad="50800" dist="88900" dir="5400000" algn="ctr" rotWithShape="0">
                <a:srgbClr val="000000">
                  <a:alpha val="43137"/>
                </a:srgbClr>
              </a:outerShdw>
            </a:effectLst>
          </p:spPr>
          <p:txBody>
            <a:bodyPr anchor="ctr"/>
            <a:lstStyle/>
            <a:p>
              <a:pPr algn="ctr" eaLnBrk="0" hangingPunct="0">
                <a:defRPr/>
              </a:pPr>
              <a:r>
                <a:rPr lang="es-MX" sz="3600" b="1" kern="0" dirty="0">
                  <a:solidFill>
                    <a:schemeClr val="bg1">
                      <a:lumMod val="95000"/>
                    </a:schemeClr>
                  </a:solidFill>
                  <a:effectLst>
                    <a:outerShdw blurRad="38100" dist="38100" dir="2700000" algn="tl">
                      <a:srgbClr val="000000">
                        <a:alpha val="43137"/>
                      </a:srgbClr>
                    </a:outerShdw>
                  </a:effectLst>
                  <a:latin typeface="Calibri" pitchFamily="34" charset="0"/>
                  <a:ea typeface="+mj-ea"/>
                  <a:cs typeface="Calibri" pitchFamily="34" charset="0"/>
                </a:rPr>
                <a:t>Revista</a:t>
              </a:r>
              <a:br>
                <a:rPr lang="es-MX" sz="3600" b="1" kern="0" dirty="0">
                  <a:solidFill>
                    <a:schemeClr val="bg1">
                      <a:lumMod val="95000"/>
                    </a:schemeClr>
                  </a:solidFill>
                  <a:effectLst>
                    <a:outerShdw blurRad="38100" dist="38100" dir="2700000" algn="tl">
                      <a:srgbClr val="000000">
                        <a:alpha val="43137"/>
                      </a:srgbClr>
                    </a:outerShdw>
                  </a:effectLst>
                  <a:latin typeface="Calibri" pitchFamily="34" charset="0"/>
                  <a:ea typeface="+mj-ea"/>
                  <a:cs typeface="Calibri" pitchFamily="34" charset="0"/>
                </a:rPr>
              </a:br>
              <a:r>
                <a:rPr lang="es-MX" sz="3600" b="1" kern="0" dirty="0">
                  <a:solidFill>
                    <a:schemeClr val="bg1">
                      <a:lumMod val="95000"/>
                    </a:schemeClr>
                  </a:solidFill>
                  <a:effectLst>
                    <a:outerShdw blurRad="38100" dist="38100" dir="2700000" algn="tl">
                      <a:srgbClr val="000000">
                        <a:alpha val="43137"/>
                      </a:srgbClr>
                    </a:outerShdw>
                  </a:effectLst>
                  <a:latin typeface="Calibri" pitchFamily="34" charset="0"/>
                  <a:ea typeface="+mj-ea"/>
                  <a:cs typeface="Calibri" pitchFamily="34" charset="0"/>
                </a:rPr>
                <a:t>citada</a:t>
              </a:r>
            </a:p>
          </p:txBody>
        </p:sp>
        <p:cxnSp>
          <p:nvCxnSpPr>
            <p:cNvPr id="18" name="17 Conector recto de flecha"/>
            <p:cNvCxnSpPr/>
            <p:nvPr/>
          </p:nvCxnSpPr>
          <p:spPr>
            <a:xfrm flipH="1">
              <a:off x="4499425" y="1196865"/>
              <a:ext cx="1944784" cy="1439934"/>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de flecha"/>
            <p:cNvCxnSpPr/>
            <p:nvPr/>
          </p:nvCxnSpPr>
          <p:spPr>
            <a:xfrm flipH="1">
              <a:off x="4356543" y="404664"/>
              <a:ext cx="1584403" cy="2160693"/>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5" name="24 Conector recto de flecha"/>
            <p:cNvCxnSpPr/>
            <p:nvPr/>
          </p:nvCxnSpPr>
          <p:spPr>
            <a:xfrm flipH="1">
              <a:off x="4499425" y="1917625"/>
              <a:ext cx="2160694" cy="935084"/>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8" name="27 Conector recto de flecha"/>
            <p:cNvCxnSpPr>
              <a:endCxn id="15" idx="3"/>
            </p:cNvCxnSpPr>
            <p:nvPr/>
          </p:nvCxnSpPr>
          <p:spPr>
            <a:xfrm flipH="1">
              <a:off x="4499425" y="2492329"/>
              <a:ext cx="2665544" cy="541365"/>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5" name="34 Conector recto de flecha"/>
            <p:cNvCxnSpPr/>
            <p:nvPr/>
          </p:nvCxnSpPr>
          <p:spPr>
            <a:xfrm flipH="1" flipV="1">
              <a:off x="4499425" y="3213089"/>
              <a:ext cx="2952895" cy="71442"/>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7" name="36 Conector recto de flecha"/>
            <p:cNvCxnSpPr/>
            <p:nvPr/>
          </p:nvCxnSpPr>
          <p:spPr>
            <a:xfrm flipH="1" flipV="1">
              <a:off x="4427984" y="3500441"/>
              <a:ext cx="2160693" cy="936671"/>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sp>
        <p:nvSpPr>
          <p:cNvPr id="55" name="1 Título"/>
          <p:cNvSpPr txBox="1">
            <a:spLocks/>
          </p:cNvSpPr>
          <p:nvPr/>
        </p:nvSpPr>
        <p:spPr bwMode="auto">
          <a:xfrm>
            <a:off x="8975726" y="2852739"/>
            <a:ext cx="1692275" cy="504825"/>
          </a:xfrm>
          <a:prstGeom prst="rect">
            <a:avLst/>
          </a:prstGeom>
          <a:solidFill>
            <a:srgbClr val="FFC000"/>
          </a:solidFill>
          <a:ln w="9525">
            <a:noFill/>
            <a:miter lim="800000"/>
            <a:headEnd/>
            <a:tailEnd/>
          </a:ln>
          <a:effectLst>
            <a:outerShdw blurRad="50800" dist="127000" dir="2700000" algn="tl" rotWithShape="0">
              <a:prstClr val="black">
                <a:alpha val="40000"/>
              </a:prstClr>
            </a:outerShdw>
          </a:effectLst>
        </p:spPr>
        <p:txBody>
          <a:bodyPr anchor="ctr"/>
          <a:lstStyle/>
          <a:p>
            <a:pPr algn="ctr" eaLnBrk="0" hangingPunct="0">
              <a:defRPr/>
            </a:pPr>
            <a:r>
              <a:rPr lang="es-MX" b="1" kern="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rPr>
              <a:t>Revista</a:t>
            </a:r>
            <a:br>
              <a:rPr lang="es-MX" b="1" kern="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rPr>
            </a:br>
            <a:r>
              <a:rPr lang="es-MX" b="1" kern="0" dirty="0" err="1">
                <a:solidFill>
                  <a:schemeClr val="tx2"/>
                </a:solidFill>
                <a:effectLst>
                  <a:outerShdw blurRad="38100" dist="38100" dir="2700000" algn="tl">
                    <a:srgbClr val="000000">
                      <a:alpha val="43137"/>
                    </a:srgbClr>
                  </a:outerShdw>
                </a:effectLst>
                <a:latin typeface="Calibri" pitchFamily="34" charset="0"/>
                <a:cs typeface="Calibri" pitchFamily="34" charset="0"/>
              </a:rPr>
              <a:t>citante</a:t>
            </a:r>
            <a:endParaRPr lang="es-MX" b="1" kern="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endParaRPr>
          </a:p>
        </p:txBody>
      </p:sp>
      <p:sp>
        <p:nvSpPr>
          <p:cNvPr id="59" name="1 Título"/>
          <p:cNvSpPr txBox="1">
            <a:spLocks/>
          </p:cNvSpPr>
          <p:nvPr/>
        </p:nvSpPr>
        <p:spPr bwMode="auto">
          <a:xfrm>
            <a:off x="8040688" y="4292601"/>
            <a:ext cx="1655762" cy="576263"/>
          </a:xfrm>
          <a:prstGeom prst="rect">
            <a:avLst/>
          </a:prstGeom>
          <a:solidFill>
            <a:srgbClr val="FFC000"/>
          </a:solidFill>
          <a:ln w="9525">
            <a:noFill/>
            <a:miter lim="800000"/>
            <a:headEnd/>
            <a:tailEnd/>
          </a:ln>
          <a:effectLst>
            <a:outerShdw blurRad="50800" dist="127000" dir="2700000" algn="tl" rotWithShape="0">
              <a:prstClr val="black">
                <a:alpha val="40000"/>
              </a:prstClr>
            </a:outerShdw>
          </a:effectLst>
        </p:spPr>
        <p:txBody>
          <a:bodyPr anchor="ctr"/>
          <a:lstStyle/>
          <a:p>
            <a:pPr algn="ctr" eaLnBrk="0" hangingPunct="0">
              <a:defRPr/>
            </a:pPr>
            <a:r>
              <a:rPr lang="es-MX" b="1" kern="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rPr>
              <a:t>Revista</a:t>
            </a:r>
            <a:br>
              <a:rPr lang="es-MX" b="1" kern="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rPr>
            </a:br>
            <a:r>
              <a:rPr lang="es-MX" b="1" kern="0" dirty="0" err="1">
                <a:solidFill>
                  <a:schemeClr val="tx2"/>
                </a:solidFill>
                <a:effectLst>
                  <a:outerShdw blurRad="38100" dist="38100" dir="2700000" algn="tl">
                    <a:srgbClr val="000000">
                      <a:alpha val="43137"/>
                    </a:srgbClr>
                  </a:outerShdw>
                </a:effectLst>
                <a:latin typeface="Calibri" pitchFamily="34" charset="0"/>
                <a:cs typeface="Calibri" pitchFamily="34" charset="0"/>
              </a:rPr>
              <a:t>citante</a:t>
            </a:r>
            <a:endParaRPr lang="es-MX" b="1" kern="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endParaRPr>
          </a:p>
        </p:txBody>
      </p:sp>
      <p:sp>
        <p:nvSpPr>
          <p:cNvPr id="60" name="1 Título"/>
          <p:cNvSpPr txBox="1">
            <a:spLocks/>
          </p:cNvSpPr>
          <p:nvPr/>
        </p:nvSpPr>
        <p:spPr bwMode="auto">
          <a:xfrm>
            <a:off x="9048750" y="3644901"/>
            <a:ext cx="1295400" cy="504825"/>
          </a:xfrm>
          <a:prstGeom prst="rect">
            <a:avLst/>
          </a:prstGeom>
          <a:solidFill>
            <a:srgbClr val="FFC000"/>
          </a:solidFill>
          <a:ln w="9525">
            <a:noFill/>
            <a:miter lim="800000"/>
            <a:headEnd/>
            <a:tailEnd/>
          </a:ln>
          <a:effectLst>
            <a:outerShdw blurRad="50800" dist="127000" dir="2700000" algn="tl" rotWithShape="0">
              <a:prstClr val="black">
                <a:alpha val="40000"/>
              </a:prstClr>
            </a:outerShdw>
          </a:effectLst>
        </p:spPr>
        <p:txBody>
          <a:bodyPr anchor="ctr"/>
          <a:lstStyle/>
          <a:p>
            <a:pPr algn="ctr" eaLnBrk="0" hangingPunct="0">
              <a:defRPr/>
            </a:pPr>
            <a:r>
              <a:rPr lang="es-MX" b="1" kern="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rPr>
              <a:t>Revista</a:t>
            </a:r>
            <a:br>
              <a:rPr lang="es-MX" b="1" kern="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rPr>
            </a:br>
            <a:r>
              <a:rPr lang="es-MX" b="1" kern="0" dirty="0" err="1">
                <a:solidFill>
                  <a:schemeClr val="tx2"/>
                </a:solidFill>
                <a:effectLst>
                  <a:outerShdw blurRad="38100" dist="38100" dir="2700000" algn="tl">
                    <a:srgbClr val="000000">
                      <a:alpha val="43137"/>
                    </a:srgbClr>
                  </a:outerShdw>
                </a:effectLst>
                <a:latin typeface="Calibri" pitchFamily="34" charset="0"/>
                <a:cs typeface="Calibri" pitchFamily="34" charset="0"/>
              </a:rPr>
              <a:t>citante</a:t>
            </a:r>
            <a:endParaRPr lang="es-MX" b="1" kern="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endParaRPr>
          </a:p>
        </p:txBody>
      </p:sp>
      <p:sp>
        <p:nvSpPr>
          <p:cNvPr id="61" name="1 Título"/>
          <p:cNvSpPr txBox="1">
            <a:spLocks/>
          </p:cNvSpPr>
          <p:nvPr/>
        </p:nvSpPr>
        <p:spPr bwMode="auto">
          <a:xfrm>
            <a:off x="7319964" y="1"/>
            <a:ext cx="1368425" cy="504825"/>
          </a:xfrm>
          <a:prstGeom prst="rect">
            <a:avLst/>
          </a:prstGeom>
          <a:solidFill>
            <a:srgbClr val="FFC000"/>
          </a:solidFill>
          <a:ln w="9525">
            <a:noFill/>
            <a:miter lim="800000"/>
            <a:headEnd/>
            <a:tailEnd/>
          </a:ln>
          <a:effectLst>
            <a:outerShdw blurRad="50800" dist="127000" dir="2700000" algn="tl" rotWithShape="0">
              <a:prstClr val="black">
                <a:alpha val="40000"/>
              </a:prstClr>
            </a:outerShdw>
          </a:effectLst>
        </p:spPr>
        <p:txBody>
          <a:bodyPr anchor="ctr"/>
          <a:lstStyle/>
          <a:p>
            <a:pPr algn="ctr" eaLnBrk="0" hangingPunct="0">
              <a:defRPr/>
            </a:pPr>
            <a:r>
              <a:rPr lang="es-MX" b="1" kern="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rPr>
              <a:t>Revista</a:t>
            </a:r>
            <a:br>
              <a:rPr lang="es-MX" b="1" kern="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rPr>
            </a:br>
            <a:r>
              <a:rPr lang="es-MX" b="1" kern="0" dirty="0" err="1">
                <a:solidFill>
                  <a:schemeClr val="tx2"/>
                </a:solidFill>
                <a:effectLst>
                  <a:outerShdw blurRad="38100" dist="38100" dir="2700000" algn="tl">
                    <a:srgbClr val="000000">
                      <a:alpha val="43137"/>
                    </a:srgbClr>
                  </a:outerShdw>
                </a:effectLst>
                <a:latin typeface="Calibri" pitchFamily="34" charset="0"/>
                <a:ea typeface="+mj-ea"/>
                <a:cs typeface="Calibri" pitchFamily="34" charset="0"/>
              </a:rPr>
              <a:t>citante</a:t>
            </a:r>
            <a:endParaRPr lang="es-MX" b="1" kern="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endParaRPr>
          </a:p>
        </p:txBody>
      </p:sp>
      <p:sp>
        <p:nvSpPr>
          <p:cNvPr id="62" name="1 Título"/>
          <p:cNvSpPr txBox="1">
            <a:spLocks/>
          </p:cNvSpPr>
          <p:nvPr/>
        </p:nvSpPr>
        <p:spPr bwMode="auto">
          <a:xfrm>
            <a:off x="8688389" y="2205039"/>
            <a:ext cx="1584325" cy="503237"/>
          </a:xfrm>
          <a:prstGeom prst="rect">
            <a:avLst/>
          </a:prstGeom>
          <a:solidFill>
            <a:srgbClr val="FFC000"/>
          </a:solidFill>
          <a:ln w="9525">
            <a:noFill/>
            <a:miter lim="800000"/>
            <a:headEnd/>
            <a:tailEnd/>
          </a:ln>
          <a:effectLst>
            <a:outerShdw blurRad="50800" dist="127000" dir="2700000" algn="tl" rotWithShape="0">
              <a:prstClr val="black">
                <a:alpha val="40000"/>
              </a:prstClr>
            </a:outerShdw>
          </a:effectLst>
        </p:spPr>
        <p:txBody>
          <a:bodyPr anchor="ctr"/>
          <a:lstStyle/>
          <a:p>
            <a:pPr algn="ctr" eaLnBrk="0" hangingPunct="0">
              <a:defRPr/>
            </a:pPr>
            <a:r>
              <a:rPr lang="es-MX" b="1" kern="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rPr>
              <a:t>Revista</a:t>
            </a:r>
            <a:br>
              <a:rPr lang="es-MX" b="1" kern="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rPr>
            </a:br>
            <a:r>
              <a:rPr lang="es-MX" b="1" kern="0" dirty="0" err="1">
                <a:solidFill>
                  <a:schemeClr val="tx2"/>
                </a:solidFill>
                <a:effectLst>
                  <a:outerShdw blurRad="38100" dist="38100" dir="2700000" algn="tl">
                    <a:srgbClr val="000000">
                      <a:alpha val="43137"/>
                    </a:srgbClr>
                  </a:outerShdw>
                </a:effectLst>
                <a:latin typeface="Calibri" pitchFamily="34" charset="0"/>
                <a:cs typeface="Calibri" pitchFamily="34" charset="0"/>
              </a:rPr>
              <a:t>citante</a:t>
            </a:r>
            <a:endParaRPr lang="es-MX" b="1" kern="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endParaRPr>
          </a:p>
        </p:txBody>
      </p:sp>
      <p:sp>
        <p:nvSpPr>
          <p:cNvPr id="63" name="1 Título"/>
          <p:cNvSpPr txBox="1">
            <a:spLocks/>
          </p:cNvSpPr>
          <p:nvPr/>
        </p:nvSpPr>
        <p:spPr bwMode="auto">
          <a:xfrm>
            <a:off x="7967664" y="765175"/>
            <a:ext cx="1368425" cy="503238"/>
          </a:xfrm>
          <a:prstGeom prst="rect">
            <a:avLst/>
          </a:prstGeom>
          <a:solidFill>
            <a:srgbClr val="FFC000"/>
          </a:solidFill>
          <a:ln w="9525">
            <a:noFill/>
            <a:miter lim="800000"/>
            <a:headEnd/>
            <a:tailEnd/>
          </a:ln>
          <a:effectLst>
            <a:outerShdw blurRad="50800" dist="127000" dir="2700000" algn="tl" rotWithShape="0">
              <a:prstClr val="black">
                <a:alpha val="40000"/>
              </a:prstClr>
            </a:outerShdw>
          </a:effectLst>
        </p:spPr>
        <p:txBody>
          <a:bodyPr anchor="ctr"/>
          <a:lstStyle/>
          <a:p>
            <a:pPr algn="ctr" eaLnBrk="0" hangingPunct="0">
              <a:defRPr/>
            </a:pPr>
            <a:r>
              <a:rPr lang="es-MX" b="1" kern="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rPr>
              <a:t>Revista</a:t>
            </a:r>
            <a:br>
              <a:rPr lang="es-MX" b="1" kern="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rPr>
            </a:br>
            <a:r>
              <a:rPr lang="es-MX" b="1" kern="0" dirty="0" err="1">
                <a:solidFill>
                  <a:schemeClr val="tx2"/>
                </a:solidFill>
                <a:effectLst>
                  <a:outerShdw blurRad="38100" dist="38100" dir="2700000" algn="tl">
                    <a:srgbClr val="000000">
                      <a:alpha val="43137"/>
                    </a:srgbClr>
                  </a:outerShdw>
                </a:effectLst>
                <a:latin typeface="Calibri" pitchFamily="34" charset="0"/>
                <a:cs typeface="Calibri" pitchFamily="34" charset="0"/>
              </a:rPr>
              <a:t>citante</a:t>
            </a:r>
            <a:endParaRPr lang="es-MX" b="1" kern="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endParaRPr>
          </a:p>
        </p:txBody>
      </p:sp>
      <p:sp>
        <p:nvSpPr>
          <p:cNvPr id="69" name="1 Título"/>
          <p:cNvSpPr txBox="1">
            <a:spLocks/>
          </p:cNvSpPr>
          <p:nvPr/>
        </p:nvSpPr>
        <p:spPr bwMode="auto">
          <a:xfrm>
            <a:off x="8112126" y="1557339"/>
            <a:ext cx="1655763" cy="503237"/>
          </a:xfrm>
          <a:prstGeom prst="rect">
            <a:avLst/>
          </a:prstGeom>
          <a:solidFill>
            <a:srgbClr val="FFC000"/>
          </a:solidFill>
          <a:ln w="9525">
            <a:noFill/>
            <a:miter lim="800000"/>
            <a:headEnd/>
            <a:tailEnd/>
          </a:ln>
          <a:effectLst>
            <a:outerShdw blurRad="50800" dist="127000" dir="2700000" algn="tl" rotWithShape="0">
              <a:prstClr val="black">
                <a:alpha val="40000"/>
              </a:prstClr>
            </a:outerShdw>
          </a:effectLst>
        </p:spPr>
        <p:txBody>
          <a:bodyPr anchor="ctr"/>
          <a:lstStyle/>
          <a:p>
            <a:pPr algn="ctr" eaLnBrk="0" hangingPunct="0">
              <a:defRPr/>
            </a:pPr>
            <a:r>
              <a:rPr lang="es-MX" b="1" kern="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rPr>
              <a:t>Revista</a:t>
            </a:r>
            <a:br>
              <a:rPr lang="es-MX" b="1" kern="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rPr>
            </a:br>
            <a:r>
              <a:rPr lang="es-MX" b="1" kern="0" dirty="0" err="1">
                <a:solidFill>
                  <a:schemeClr val="tx2"/>
                </a:solidFill>
                <a:effectLst>
                  <a:outerShdw blurRad="38100" dist="38100" dir="2700000" algn="tl">
                    <a:srgbClr val="000000">
                      <a:alpha val="43137"/>
                    </a:srgbClr>
                  </a:outerShdw>
                </a:effectLst>
                <a:latin typeface="Calibri" pitchFamily="34" charset="0"/>
                <a:cs typeface="Calibri" pitchFamily="34" charset="0"/>
              </a:rPr>
              <a:t>citante</a:t>
            </a:r>
            <a:endParaRPr lang="es-MX" b="1" kern="0" dirty="0">
              <a:solidFill>
                <a:schemeClr val="tx2"/>
              </a:solidFill>
              <a:effectLst>
                <a:outerShdw blurRad="38100" dist="38100" dir="2700000" algn="tl">
                  <a:srgbClr val="000000">
                    <a:alpha val="43137"/>
                  </a:srgbClr>
                </a:outerShdw>
              </a:effectLst>
              <a:latin typeface="Calibri" pitchFamily="34" charset="0"/>
              <a:ea typeface="+mj-ea"/>
              <a:cs typeface="Calibri" pitchFamily="34" charset="0"/>
            </a:endParaRPr>
          </a:p>
        </p:txBody>
      </p:sp>
      <p:cxnSp>
        <p:nvCxnSpPr>
          <p:cNvPr id="50" name="49 Conector recto de flecha"/>
          <p:cNvCxnSpPr>
            <a:stCxn id="60" idx="1"/>
          </p:cNvCxnSpPr>
          <p:nvPr/>
        </p:nvCxnSpPr>
        <p:spPr>
          <a:xfrm flipH="1" flipV="1">
            <a:off x="6024564" y="3357563"/>
            <a:ext cx="3024187" cy="53975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 name="CuadroTexto 2"/>
          <p:cNvSpPr txBox="1"/>
          <p:nvPr/>
        </p:nvSpPr>
        <p:spPr>
          <a:xfrm>
            <a:off x="484487" y="-19655"/>
            <a:ext cx="5184576" cy="1569660"/>
          </a:xfrm>
          <a:prstGeom prst="rect">
            <a:avLst/>
          </a:prstGeom>
          <a:solidFill>
            <a:schemeClr val="tx1"/>
          </a:solidFill>
        </p:spPr>
        <p:txBody>
          <a:bodyPr wrap="square" rtlCol="0">
            <a:spAutoFit/>
          </a:bodyPr>
          <a:lstStyle/>
          <a:p>
            <a:r>
              <a:rPr lang="es-MX" sz="2400" b="1" u="sng" dirty="0">
                <a:solidFill>
                  <a:srgbClr val="FFC000"/>
                </a:solidFill>
                <a:effectLst>
                  <a:outerShdw blurRad="38100" dist="38100" dir="2700000" algn="tl">
                    <a:srgbClr val="000000">
                      <a:alpha val="43137"/>
                    </a:srgbClr>
                  </a:outerShdw>
                </a:effectLst>
                <a:latin typeface="Courier New" panose="02070309020205020404" pitchFamily="49" charset="0"/>
                <a:cs typeface="Courier New" panose="02070309020205020404" pitchFamily="49" charset="0"/>
              </a:rPr>
              <a:t>Análisis de citación </a:t>
            </a:r>
            <a:r>
              <a:rPr lang="es-MX" sz="2400" b="1" dirty="0">
                <a:solidFill>
                  <a:srgbClr val="FFC000"/>
                </a:solidFill>
                <a:latin typeface="Courier New" panose="02070309020205020404" pitchFamily="49" charset="0"/>
                <a:cs typeface="Courier New" panose="02070309020205020404" pitchFamily="49" charset="0"/>
              </a:rPr>
              <a:t>estudia las relaciones entre trabajos </a:t>
            </a:r>
            <a:r>
              <a:rPr lang="es-MX" sz="2400" b="1" dirty="0" err="1">
                <a:solidFill>
                  <a:srgbClr val="FFC000"/>
                </a:solidFill>
                <a:latin typeface="Courier New" panose="02070309020205020404" pitchFamily="49" charset="0"/>
                <a:cs typeface="Courier New" panose="02070309020205020404" pitchFamily="49" charset="0"/>
              </a:rPr>
              <a:t>citantes</a:t>
            </a:r>
            <a:r>
              <a:rPr lang="es-MX" sz="2400" b="1" dirty="0">
                <a:solidFill>
                  <a:srgbClr val="FFC000"/>
                </a:solidFill>
                <a:latin typeface="Courier New" panose="02070309020205020404" pitchFamily="49" charset="0"/>
                <a:cs typeface="Courier New" panose="02070309020205020404" pitchFamily="49" charset="0"/>
              </a:rPr>
              <a:t> y trabajos citados</a:t>
            </a:r>
          </a:p>
        </p:txBody>
      </p:sp>
    </p:spTree>
    <p:extLst>
      <p:ext uri="{BB962C8B-B14F-4D97-AF65-F5344CB8AC3E}">
        <p14:creationId xmlns:p14="http://schemas.microsoft.com/office/powerpoint/2010/main" val="274089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3222" y="268236"/>
            <a:ext cx="2552700" cy="1790700"/>
          </a:xfrm>
          <a:prstGeom prst="rect">
            <a:avLst/>
          </a:prstGeom>
          <a:effectLst>
            <a:outerShdw blurRad="50800" dist="254000" dir="2700000" algn="tl" rotWithShape="0">
              <a:prstClr val="black">
                <a:alpha val="40000"/>
              </a:prstClr>
            </a:outerShdw>
          </a:effectLst>
        </p:spPr>
      </p:pic>
      <p:pic>
        <p:nvPicPr>
          <p:cNvPr id="17" name="Imagen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3222" y="2601217"/>
            <a:ext cx="2552700" cy="1702132"/>
          </a:xfrm>
          <a:prstGeom prst="rect">
            <a:avLst/>
          </a:prstGeom>
          <a:effectLst>
            <a:outerShdw blurRad="50800" dist="254000" dir="2700000" algn="tl" rotWithShape="0">
              <a:prstClr val="black">
                <a:alpha val="40000"/>
              </a:prstClr>
            </a:outerShdw>
          </a:effectLst>
        </p:spPr>
      </p:pic>
      <p:pic>
        <p:nvPicPr>
          <p:cNvPr id="18" name="Imagen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3222" y="4767385"/>
            <a:ext cx="2552700" cy="1702132"/>
          </a:xfrm>
          <a:prstGeom prst="rect">
            <a:avLst/>
          </a:prstGeom>
          <a:effectLst>
            <a:outerShdw blurRad="50800" dist="254000" dir="2700000" algn="tl" rotWithShape="0">
              <a:prstClr val="black">
                <a:alpha val="40000"/>
              </a:prstClr>
            </a:outerShdw>
          </a:effectLst>
        </p:spPr>
      </p:pic>
      <p:pic>
        <p:nvPicPr>
          <p:cNvPr id="20" name="Imagen 19"/>
          <p:cNvPicPr>
            <a:picLocks noChangeAspect="1"/>
          </p:cNvPicPr>
          <p:nvPr/>
        </p:nvPicPr>
        <p:blipFill rotWithShape="1">
          <a:blip r:embed="rId5"/>
          <a:srcRect l="27917" t="45741" r="38854" b="26987"/>
          <a:stretch/>
        </p:blipFill>
        <p:spPr>
          <a:xfrm>
            <a:off x="187491" y="0"/>
            <a:ext cx="6981826" cy="2805501"/>
          </a:xfrm>
          <a:prstGeom prst="rect">
            <a:avLst/>
          </a:prstGeom>
        </p:spPr>
      </p:pic>
      <p:pic>
        <p:nvPicPr>
          <p:cNvPr id="25" name="Imagen 24"/>
          <p:cNvPicPr>
            <a:picLocks noChangeAspect="1"/>
          </p:cNvPicPr>
          <p:nvPr/>
        </p:nvPicPr>
        <p:blipFill rotWithShape="1">
          <a:blip r:embed="rId6"/>
          <a:srcRect l="27604" t="44259" r="38854" b="13334"/>
          <a:stretch/>
        </p:blipFill>
        <p:spPr>
          <a:xfrm>
            <a:off x="187491" y="2027583"/>
            <a:ext cx="6863014" cy="3205366"/>
          </a:xfrm>
          <a:prstGeom prst="rect">
            <a:avLst/>
          </a:prstGeom>
        </p:spPr>
      </p:pic>
      <p:pic>
        <p:nvPicPr>
          <p:cNvPr id="27" name="Imagen 26"/>
          <p:cNvPicPr>
            <a:picLocks noChangeAspect="1"/>
          </p:cNvPicPr>
          <p:nvPr/>
        </p:nvPicPr>
        <p:blipFill rotWithShape="1">
          <a:blip r:embed="rId7"/>
          <a:srcRect l="28070" t="36628" r="38597" b="24386"/>
          <a:stretch/>
        </p:blipFill>
        <p:spPr>
          <a:xfrm>
            <a:off x="187491" y="3661619"/>
            <a:ext cx="7024688" cy="3142661"/>
          </a:xfrm>
          <a:prstGeom prst="rect">
            <a:avLst/>
          </a:prstGeom>
        </p:spPr>
      </p:pic>
      <p:pic>
        <p:nvPicPr>
          <p:cNvPr id="2" name="Imagen 1"/>
          <p:cNvPicPr>
            <a:picLocks noChangeAspect="1"/>
          </p:cNvPicPr>
          <p:nvPr/>
        </p:nvPicPr>
        <p:blipFill>
          <a:blip r:embed="rId8"/>
          <a:stretch>
            <a:fillRect/>
          </a:stretch>
        </p:blipFill>
        <p:spPr>
          <a:xfrm>
            <a:off x="4930292" y="2083785"/>
            <a:ext cx="3962930" cy="2292295"/>
          </a:xfrm>
          <a:prstGeom prst="rect">
            <a:avLst/>
          </a:prstGeom>
        </p:spPr>
      </p:pic>
      <p:pic>
        <p:nvPicPr>
          <p:cNvPr id="3" name="Imagen 2"/>
          <p:cNvPicPr>
            <a:picLocks noChangeAspect="1"/>
          </p:cNvPicPr>
          <p:nvPr/>
        </p:nvPicPr>
        <p:blipFill>
          <a:blip r:embed="rId9"/>
          <a:stretch>
            <a:fillRect/>
          </a:stretch>
        </p:blipFill>
        <p:spPr>
          <a:xfrm>
            <a:off x="0" y="-19126"/>
            <a:ext cx="1696453" cy="884918"/>
          </a:xfrm>
          <a:prstGeom prst="rect">
            <a:avLst/>
          </a:prstGeom>
        </p:spPr>
      </p:pic>
      <p:pic>
        <p:nvPicPr>
          <p:cNvPr id="5" name="Imagen 4"/>
          <p:cNvPicPr>
            <a:picLocks noChangeAspect="1"/>
          </p:cNvPicPr>
          <p:nvPr/>
        </p:nvPicPr>
        <p:blipFill>
          <a:blip r:embed="rId10"/>
          <a:stretch>
            <a:fillRect/>
          </a:stretch>
        </p:blipFill>
        <p:spPr>
          <a:xfrm>
            <a:off x="4948768" y="-21592"/>
            <a:ext cx="3944454" cy="2194750"/>
          </a:xfrm>
          <a:prstGeom prst="rect">
            <a:avLst/>
          </a:prstGeom>
        </p:spPr>
      </p:pic>
      <p:pic>
        <p:nvPicPr>
          <p:cNvPr id="28" name="Imagen 27"/>
          <p:cNvPicPr>
            <a:picLocks noChangeAspect="1"/>
          </p:cNvPicPr>
          <p:nvPr/>
        </p:nvPicPr>
        <p:blipFill rotWithShape="1">
          <a:blip r:embed="rId7"/>
          <a:srcRect l="49350" t="38718" r="41458" b="49939"/>
          <a:stretch/>
        </p:blipFill>
        <p:spPr>
          <a:xfrm>
            <a:off x="4944979" y="4386893"/>
            <a:ext cx="3948243" cy="2430842"/>
          </a:xfrm>
          <a:prstGeom prst="rect">
            <a:avLst/>
          </a:prstGeom>
        </p:spPr>
      </p:pic>
      <p:pic>
        <p:nvPicPr>
          <p:cNvPr id="29" name="Imagen 28"/>
          <p:cNvPicPr>
            <a:picLocks noChangeAspect="1"/>
          </p:cNvPicPr>
          <p:nvPr/>
        </p:nvPicPr>
        <p:blipFill>
          <a:blip r:embed="rId11"/>
          <a:stretch>
            <a:fillRect/>
          </a:stretch>
        </p:blipFill>
        <p:spPr>
          <a:xfrm>
            <a:off x="6439714" y="4896318"/>
            <a:ext cx="2682472" cy="1097375"/>
          </a:xfrm>
          <a:prstGeom prst="rect">
            <a:avLst/>
          </a:prstGeom>
        </p:spPr>
      </p:pic>
      <p:pic>
        <p:nvPicPr>
          <p:cNvPr id="30" name="Imagen 29"/>
          <p:cNvPicPr>
            <a:picLocks noChangeAspect="1"/>
          </p:cNvPicPr>
          <p:nvPr/>
        </p:nvPicPr>
        <p:blipFill>
          <a:blip r:embed="rId12"/>
          <a:stretch>
            <a:fillRect/>
          </a:stretch>
        </p:blipFill>
        <p:spPr>
          <a:xfrm>
            <a:off x="6418879" y="2609963"/>
            <a:ext cx="2676376" cy="1097375"/>
          </a:xfrm>
          <a:prstGeom prst="rect">
            <a:avLst/>
          </a:prstGeom>
        </p:spPr>
      </p:pic>
      <p:pic>
        <p:nvPicPr>
          <p:cNvPr id="31" name="Imagen 30"/>
          <p:cNvPicPr>
            <a:picLocks noChangeAspect="1"/>
          </p:cNvPicPr>
          <p:nvPr/>
        </p:nvPicPr>
        <p:blipFill>
          <a:blip r:embed="rId12"/>
          <a:stretch>
            <a:fillRect/>
          </a:stretch>
        </p:blipFill>
        <p:spPr>
          <a:xfrm>
            <a:off x="6439714" y="466172"/>
            <a:ext cx="2676376" cy="1097375"/>
          </a:xfrm>
          <a:prstGeom prst="rect">
            <a:avLst/>
          </a:prstGeom>
        </p:spPr>
      </p:pic>
    </p:spTree>
    <p:extLst>
      <p:ext uri="{BB962C8B-B14F-4D97-AF65-F5344CB8AC3E}">
        <p14:creationId xmlns:p14="http://schemas.microsoft.com/office/powerpoint/2010/main" val="325284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ppt_w</p:attrName>
                                        </p:attrNameLst>
                                      </p:cBhvr>
                                      <p:tavLst>
                                        <p:tav tm="0">
                                          <p:val>
                                            <p:fltVal val="0"/>
                                          </p:val>
                                        </p:tav>
                                        <p:tav tm="100000">
                                          <p:val>
                                            <p:strVal val="#ppt_w"/>
                                          </p:val>
                                        </p:tav>
                                      </p:tavLst>
                                    </p:anim>
                                    <p:anim calcmode="lin" valueType="num">
                                      <p:cBhvr>
                                        <p:cTn id="28" dur="500" fill="hold"/>
                                        <p:tgtEl>
                                          <p:spTgt spid="28"/>
                                        </p:tgtEl>
                                        <p:attrNameLst>
                                          <p:attrName>ppt_h</p:attrName>
                                        </p:attrNameLst>
                                      </p:cBhvr>
                                      <p:tavLst>
                                        <p:tav tm="0">
                                          <p:val>
                                            <p:fltVal val="0"/>
                                          </p:val>
                                        </p:tav>
                                        <p:tav tm="100000">
                                          <p:val>
                                            <p:strVal val="#ppt_h"/>
                                          </p:val>
                                        </p:tav>
                                      </p:tavLst>
                                    </p:anim>
                                    <p:animEffect transition="in" filter="fade">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Effect transition="in" filter="fade">
                                      <p:cBhvr>
                                        <p:cTn id="36" dur="500"/>
                                        <p:tgtEl>
                                          <p:spTgt spid="29"/>
                                        </p:tgtEl>
                                      </p:cBhvr>
                                    </p:animEffect>
                                  </p:childTnLst>
                                </p:cTn>
                              </p:par>
                              <p:par>
                                <p:cTn id="37" presetID="53" presetClass="entr" presetSubtype="16"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par>
                                <p:cTn id="42" presetID="53" presetClass="entr" presetSubtype="16"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p:cTn id="44" dur="500" fill="hold"/>
                                        <p:tgtEl>
                                          <p:spTgt spid="31"/>
                                        </p:tgtEl>
                                        <p:attrNameLst>
                                          <p:attrName>ppt_w</p:attrName>
                                        </p:attrNameLst>
                                      </p:cBhvr>
                                      <p:tavLst>
                                        <p:tav tm="0">
                                          <p:val>
                                            <p:fltVal val="0"/>
                                          </p:val>
                                        </p:tav>
                                        <p:tav tm="100000">
                                          <p:val>
                                            <p:strVal val="#ppt_w"/>
                                          </p:val>
                                        </p:tav>
                                      </p:tavLst>
                                    </p:anim>
                                    <p:anim calcmode="lin" valueType="num">
                                      <p:cBhvr>
                                        <p:cTn id="45" dur="500" fill="hold"/>
                                        <p:tgtEl>
                                          <p:spTgt spid="31"/>
                                        </p:tgtEl>
                                        <p:attrNameLst>
                                          <p:attrName>ppt_h</p:attrName>
                                        </p:attrNameLst>
                                      </p:cBhvr>
                                      <p:tavLst>
                                        <p:tav tm="0">
                                          <p:val>
                                            <p:fltVal val="0"/>
                                          </p:val>
                                        </p:tav>
                                        <p:tav tm="100000">
                                          <p:val>
                                            <p:strVal val="#ppt_h"/>
                                          </p:val>
                                        </p:tav>
                                      </p:tavLst>
                                    </p:anim>
                                    <p:animEffect transition="in" filter="fade">
                                      <p:cBhvr>
                                        <p:cTn id="4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049137" y="751527"/>
            <a:ext cx="2914914" cy="523220"/>
          </a:xfrm>
          <a:prstGeom prst="rect">
            <a:avLst/>
          </a:prstGeom>
          <a:noFill/>
        </p:spPr>
        <p:txBody>
          <a:bodyPr wrap="square" rtlCol="0">
            <a:spAutoFit/>
          </a:bodyPr>
          <a:lstStyle/>
          <a:p>
            <a:r>
              <a:rPr lang="es-MX" sz="2800" b="1" dirty="0"/>
              <a:t> </a:t>
            </a:r>
            <a:r>
              <a:rPr lang="es-MX" sz="2400" b="1" dirty="0"/>
              <a:t>separación entre</a:t>
            </a:r>
            <a:endParaRPr lang="es-MX" sz="2800" b="1" dirty="0"/>
          </a:p>
        </p:txBody>
      </p:sp>
      <p:sp>
        <p:nvSpPr>
          <p:cNvPr id="9" name="CuadroTexto 8"/>
          <p:cNvSpPr txBox="1"/>
          <p:nvPr/>
        </p:nvSpPr>
        <p:spPr>
          <a:xfrm>
            <a:off x="507634" y="4264994"/>
            <a:ext cx="8700757" cy="1384995"/>
          </a:xfrm>
          <a:prstGeom prst="rect">
            <a:avLst/>
          </a:prstGeom>
          <a:noFill/>
        </p:spPr>
        <p:txBody>
          <a:bodyPr wrap="square" rtlCol="0">
            <a:spAutoFit/>
          </a:bodyPr>
          <a:lstStyle/>
          <a:p>
            <a:r>
              <a:rPr lang="es-MX" sz="2800" b="1" dirty="0">
                <a:latin typeface="Academy Engraved LET" pitchFamily="2" charset="0"/>
              </a:rPr>
              <a:t>• </a:t>
            </a:r>
            <a:r>
              <a:rPr lang="es-MX" sz="2800" b="1" dirty="0">
                <a:solidFill>
                  <a:schemeClr val="bg1">
                    <a:lumMod val="50000"/>
                  </a:schemeClr>
                </a:solidFill>
                <a:latin typeface="Academy Engraved LET" pitchFamily="2" charset="0"/>
              </a:rPr>
              <a:t>la mejor manera de </a:t>
            </a:r>
            <a:r>
              <a:rPr lang="es-MX" sz="2800" b="1" u="sng" dirty="0">
                <a:solidFill>
                  <a:schemeClr val="bg1">
                    <a:lumMod val="50000"/>
                  </a:schemeClr>
                </a:solidFill>
                <a:latin typeface="Academy Engraved LET" pitchFamily="2" charset="0"/>
              </a:rPr>
              <a:t>preservar</a:t>
            </a:r>
            <a:r>
              <a:rPr lang="es-MX" sz="2800" b="1" dirty="0">
                <a:solidFill>
                  <a:schemeClr val="bg1">
                    <a:lumMod val="50000"/>
                  </a:schemeClr>
                </a:solidFill>
                <a:latin typeface="Academy Engraved LET" pitchFamily="2" charset="0"/>
              </a:rPr>
              <a:t> el contenido frente a futuras innovaciones: dispositivos, software, plataformas… </a:t>
            </a:r>
            <a:endParaRPr lang="es-MX" sz="2800" b="1" dirty="0">
              <a:solidFill>
                <a:schemeClr val="bg1">
                  <a:lumMod val="50000"/>
                </a:schemeClr>
              </a:solidFill>
            </a:endParaRPr>
          </a:p>
        </p:txBody>
      </p:sp>
      <p:sp>
        <p:nvSpPr>
          <p:cNvPr id="11" name="CuadroTexto 10"/>
          <p:cNvSpPr txBox="1"/>
          <p:nvPr/>
        </p:nvSpPr>
        <p:spPr>
          <a:xfrm>
            <a:off x="507634" y="3436306"/>
            <a:ext cx="11400831" cy="954107"/>
          </a:xfrm>
          <a:prstGeom prst="rect">
            <a:avLst/>
          </a:prstGeom>
          <a:noFill/>
        </p:spPr>
        <p:txBody>
          <a:bodyPr wrap="square" rtlCol="0">
            <a:spAutoFit/>
          </a:bodyPr>
          <a:lstStyle/>
          <a:p>
            <a:r>
              <a:rPr lang="es-MX" sz="2800" b="1" dirty="0">
                <a:latin typeface="Academy Engraved LET" pitchFamily="2" charset="0"/>
              </a:rPr>
              <a:t>• separar contenido de presentación: permite distintas presentaciones y diseños </a:t>
            </a:r>
          </a:p>
        </p:txBody>
      </p:sp>
      <p:sp>
        <p:nvSpPr>
          <p:cNvPr id="12" name="CuadroTexto 11"/>
          <p:cNvSpPr txBox="1"/>
          <p:nvPr/>
        </p:nvSpPr>
        <p:spPr>
          <a:xfrm>
            <a:off x="507634" y="5458575"/>
            <a:ext cx="9344703" cy="954107"/>
          </a:xfrm>
          <a:prstGeom prst="rect">
            <a:avLst/>
          </a:prstGeom>
          <a:noFill/>
        </p:spPr>
        <p:txBody>
          <a:bodyPr wrap="square" rtlCol="0">
            <a:spAutoFit/>
          </a:bodyPr>
          <a:lstStyle/>
          <a:p>
            <a:r>
              <a:rPr lang="es-MX" sz="2800" b="1" dirty="0">
                <a:latin typeface="Academy Engraved LET" pitchFamily="2" charset="0"/>
              </a:rPr>
              <a:t>• </a:t>
            </a:r>
            <a:r>
              <a:rPr lang="es-MX" sz="2800" b="1" dirty="0">
                <a:solidFill>
                  <a:schemeClr val="accent1">
                    <a:lumMod val="75000"/>
                  </a:schemeClr>
                </a:solidFill>
                <a:latin typeface="Academy Engraved LET" pitchFamily="2" charset="0"/>
              </a:rPr>
              <a:t>la mejor manera de transferir, exportar, intercambiar información</a:t>
            </a:r>
            <a:endParaRPr lang="es-MX" sz="2800" b="1" dirty="0">
              <a:solidFill>
                <a:schemeClr val="accent1">
                  <a:lumMod val="75000"/>
                </a:schemeClr>
              </a:solidFill>
            </a:endParaRPr>
          </a:p>
        </p:txBody>
      </p:sp>
      <p:grpSp>
        <p:nvGrpSpPr>
          <p:cNvPr id="18" name="Grupo 17"/>
          <p:cNvGrpSpPr/>
          <p:nvPr/>
        </p:nvGrpSpPr>
        <p:grpSpPr>
          <a:xfrm>
            <a:off x="7303219" y="537891"/>
            <a:ext cx="2890148" cy="2532040"/>
            <a:chOff x="1162948" y="603833"/>
            <a:chExt cx="2890148" cy="2532040"/>
          </a:xfrm>
        </p:grpSpPr>
        <p:sp>
          <p:nvSpPr>
            <p:cNvPr id="2" name="Elipse 1"/>
            <p:cNvSpPr/>
            <p:nvPr/>
          </p:nvSpPr>
          <p:spPr>
            <a:xfrm>
              <a:off x="1162948" y="603833"/>
              <a:ext cx="2654501" cy="2451977"/>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Imagen 2"/>
            <p:cNvPicPr>
              <a:picLocks noChangeAspect="1"/>
            </p:cNvPicPr>
            <p:nvPr/>
          </p:nvPicPr>
          <p:blipFill>
            <a:blip r:embed="rId2"/>
            <a:stretch>
              <a:fillRect/>
            </a:stretch>
          </p:blipFill>
          <p:spPr>
            <a:xfrm>
              <a:off x="1504747" y="817469"/>
              <a:ext cx="2548349" cy="1603387"/>
            </a:xfrm>
            <a:prstGeom prst="rect">
              <a:avLst/>
            </a:prstGeom>
          </p:spPr>
        </p:pic>
        <p:pic>
          <p:nvPicPr>
            <p:cNvPr id="13" name="Imagen 12"/>
            <p:cNvPicPr>
              <a:picLocks noChangeAspect="1"/>
            </p:cNvPicPr>
            <p:nvPr/>
          </p:nvPicPr>
          <p:blipFill>
            <a:blip r:embed="rId3"/>
            <a:stretch>
              <a:fillRect/>
            </a:stretch>
          </p:blipFill>
          <p:spPr>
            <a:xfrm>
              <a:off x="1813967" y="1904374"/>
              <a:ext cx="1552758" cy="1231499"/>
            </a:xfrm>
            <a:prstGeom prst="rect">
              <a:avLst/>
            </a:prstGeom>
          </p:spPr>
        </p:pic>
      </p:grpSp>
      <p:sp>
        <p:nvSpPr>
          <p:cNvPr id="14" name="CuadroTexto 13"/>
          <p:cNvSpPr txBox="1"/>
          <p:nvPr/>
        </p:nvSpPr>
        <p:spPr>
          <a:xfrm>
            <a:off x="4174379" y="1291610"/>
            <a:ext cx="2914914" cy="523220"/>
          </a:xfrm>
          <a:prstGeom prst="rect">
            <a:avLst/>
          </a:prstGeom>
          <a:noFill/>
        </p:spPr>
        <p:txBody>
          <a:bodyPr wrap="square" rtlCol="0">
            <a:spAutoFit/>
          </a:bodyPr>
          <a:lstStyle/>
          <a:p>
            <a:r>
              <a:rPr lang="es-MX" sz="2800" b="1" dirty="0">
                <a:solidFill>
                  <a:schemeClr val="accent5">
                    <a:lumMod val="75000"/>
                  </a:schemeClr>
                </a:solidFill>
              </a:rPr>
              <a:t>Diversifica</a:t>
            </a:r>
          </a:p>
        </p:txBody>
      </p:sp>
      <p:sp>
        <p:nvSpPr>
          <p:cNvPr id="15" name="CuadroTexto 14"/>
          <p:cNvSpPr txBox="1"/>
          <p:nvPr/>
        </p:nvSpPr>
        <p:spPr>
          <a:xfrm>
            <a:off x="4174379" y="1826181"/>
            <a:ext cx="2914914" cy="523220"/>
          </a:xfrm>
          <a:prstGeom prst="rect">
            <a:avLst/>
          </a:prstGeom>
          <a:noFill/>
        </p:spPr>
        <p:txBody>
          <a:bodyPr wrap="square" rtlCol="0">
            <a:spAutoFit/>
          </a:bodyPr>
          <a:lstStyle/>
          <a:p>
            <a:r>
              <a:rPr lang="es-MX" sz="2800" b="1" dirty="0">
                <a:solidFill>
                  <a:schemeClr val="accent5">
                    <a:lumMod val="75000"/>
                  </a:schemeClr>
                </a:solidFill>
              </a:rPr>
              <a:t>Preserva</a:t>
            </a:r>
          </a:p>
        </p:txBody>
      </p:sp>
      <p:sp>
        <p:nvSpPr>
          <p:cNvPr id="16" name="CuadroTexto 15"/>
          <p:cNvSpPr txBox="1"/>
          <p:nvPr/>
        </p:nvSpPr>
        <p:spPr>
          <a:xfrm>
            <a:off x="4174379" y="2296424"/>
            <a:ext cx="2914914" cy="523220"/>
          </a:xfrm>
          <a:prstGeom prst="rect">
            <a:avLst/>
          </a:prstGeom>
          <a:noFill/>
        </p:spPr>
        <p:txBody>
          <a:bodyPr wrap="square" rtlCol="0">
            <a:spAutoFit/>
          </a:bodyPr>
          <a:lstStyle/>
          <a:p>
            <a:r>
              <a:rPr lang="es-MX" sz="2800" b="1" dirty="0">
                <a:solidFill>
                  <a:schemeClr val="accent5">
                    <a:lumMod val="75000"/>
                  </a:schemeClr>
                </a:solidFill>
              </a:rPr>
              <a:t>Transfiere</a:t>
            </a:r>
          </a:p>
        </p:txBody>
      </p:sp>
      <p:pic>
        <p:nvPicPr>
          <p:cNvPr id="19" name="Imagen 18"/>
          <p:cNvPicPr>
            <a:picLocks noChangeAspect="1"/>
          </p:cNvPicPr>
          <p:nvPr/>
        </p:nvPicPr>
        <p:blipFill>
          <a:blip r:embed="rId4"/>
          <a:stretch>
            <a:fillRect/>
          </a:stretch>
        </p:blipFill>
        <p:spPr>
          <a:xfrm>
            <a:off x="7090360" y="419810"/>
            <a:ext cx="3548180" cy="3054361"/>
          </a:xfrm>
          <a:prstGeom prst="rect">
            <a:avLst/>
          </a:prstGeom>
        </p:spPr>
      </p:pic>
    </p:spTree>
    <p:extLst>
      <p:ext uri="{BB962C8B-B14F-4D97-AF65-F5344CB8AC3E}">
        <p14:creationId xmlns:p14="http://schemas.microsoft.com/office/powerpoint/2010/main" val="322044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2.08333E-6 -2.96296E-6 L -0.52123 -0.00648 " pathEditMode="relative" rAng="0" ptsTypes="AA">
                                      <p:cBhvr>
                                        <p:cTn id="6" dur="2000" fill="hold"/>
                                        <p:tgtEl>
                                          <p:spTgt spid="18"/>
                                        </p:tgtEl>
                                        <p:attrNameLst>
                                          <p:attrName>ppt_x</p:attrName>
                                          <p:attrName>ppt_y</p:attrName>
                                        </p:attrNameLst>
                                      </p:cBhvr>
                                      <p:rCtr x="-26068" y="-324"/>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grpId="1" nodeType="clickEffect">
                                  <p:stCondLst>
                                    <p:cond delay="0"/>
                                  </p:stCondLst>
                                  <p:childTnLst>
                                    <p:animMotion origin="layout" path="M 0 0 L 0.25 0 E" pathEditMode="relative" ptsTypes="">
                                      <p:cBhvr>
                                        <p:cTn id="14" dur="2000" fill="hold"/>
                                        <p:tgtEl>
                                          <p:spTgt spid="5"/>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11" grpId="0"/>
      <p:bldP spid="12" grpId="0"/>
      <p:bldP spid="14" grpId="0"/>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6155167" y="1524764"/>
            <a:ext cx="5892454" cy="4708981"/>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es-MX" sz="2800" dirty="0"/>
              <a:t>Formato XML que define la estructura para la identificación y marcación de los elementos de un </a:t>
            </a:r>
            <a:r>
              <a:rPr lang="es-MX" sz="2800" b="1" dirty="0"/>
              <a:t>artículo científico</a:t>
            </a:r>
          </a:p>
          <a:p>
            <a:pPr marL="285750" indent="-285750">
              <a:spcAft>
                <a:spcPts val="600"/>
              </a:spcAft>
              <a:buFont typeface="Wingdings" panose="05000000000000000000" pitchFamily="2" charset="2"/>
              <a:buChar char="§"/>
            </a:pPr>
            <a:endParaRPr lang="es-MX" sz="2800" b="1" dirty="0"/>
          </a:p>
          <a:p>
            <a:pPr marL="285750" indent="-285750">
              <a:spcAft>
                <a:spcPts val="1200"/>
              </a:spcAft>
              <a:buFont typeface="Wingdings" panose="05000000000000000000" pitchFamily="2" charset="2"/>
              <a:buChar char="§"/>
            </a:pPr>
            <a:r>
              <a:rPr lang="es-MX" sz="2800" dirty="0"/>
              <a:t>La norma fue creada por la </a:t>
            </a:r>
            <a:r>
              <a:rPr lang="es-MX" sz="2800" b="1" dirty="0" err="1"/>
              <a:t>National</a:t>
            </a:r>
            <a:r>
              <a:rPr lang="es-MX" sz="2800" b="1" dirty="0"/>
              <a:t> Library of Medicine</a:t>
            </a:r>
            <a:r>
              <a:rPr lang="es-MX" sz="2800" dirty="0"/>
              <a:t> (NLM) para la estructuración de </a:t>
            </a:r>
            <a:r>
              <a:rPr lang="es-MX" sz="2800" b="1" dirty="0"/>
              <a:t>textos completos </a:t>
            </a:r>
            <a:r>
              <a:rPr lang="es-MX" sz="2800" dirty="0"/>
              <a:t>del repositorio </a:t>
            </a:r>
            <a:r>
              <a:rPr lang="es-MX" sz="2800" b="1" dirty="0" err="1"/>
              <a:t>PubMed</a:t>
            </a:r>
            <a:r>
              <a:rPr lang="es-MX" sz="2800" b="1" dirty="0"/>
              <a:t> Central</a:t>
            </a:r>
          </a:p>
          <a:p>
            <a:pPr>
              <a:spcAft>
                <a:spcPts val="1200"/>
              </a:spcAft>
            </a:pPr>
            <a:endParaRPr lang="es-MX" sz="2800" b="1" dirty="0"/>
          </a:p>
        </p:txBody>
      </p:sp>
      <p:grpSp>
        <p:nvGrpSpPr>
          <p:cNvPr id="8" name="Grupo 7"/>
          <p:cNvGrpSpPr/>
          <p:nvPr/>
        </p:nvGrpSpPr>
        <p:grpSpPr>
          <a:xfrm>
            <a:off x="3018791" y="0"/>
            <a:ext cx="3528464" cy="2042210"/>
            <a:chOff x="579383" y="422212"/>
            <a:chExt cx="2582917" cy="1446550"/>
          </a:xfrm>
        </p:grpSpPr>
        <p:pic>
          <p:nvPicPr>
            <p:cNvPr id="2" name="Imagen 1" descr="Jats-logo.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579383" y="422212"/>
              <a:ext cx="2582917" cy="716838"/>
            </a:xfrm>
            <a:prstGeom prst="rect">
              <a:avLst/>
            </a:prstGeom>
            <a:noFill/>
            <a:ln>
              <a:noFill/>
            </a:ln>
          </p:spPr>
        </p:pic>
        <p:sp>
          <p:nvSpPr>
            <p:cNvPr id="4" name="CuadroTexto 3"/>
            <p:cNvSpPr txBox="1"/>
            <p:nvPr/>
          </p:nvSpPr>
          <p:spPr>
            <a:xfrm>
              <a:off x="655582" y="1160876"/>
              <a:ext cx="2506718" cy="707886"/>
            </a:xfrm>
            <a:prstGeom prst="rect">
              <a:avLst/>
            </a:prstGeom>
            <a:noFill/>
          </p:spPr>
          <p:txBody>
            <a:bodyPr wrap="square" rtlCol="0">
              <a:spAutoFit/>
            </a:bodyPr>
            <a:lstStyle/>
            <a:p>
              <a:r>
                <a:rPr lang="es-MX" sz="2000" dirty="0"/>
                <a:t>Journal </a:t>
              </a:r>
              <a:r>
                <a:rPr lang="es-MX" sz="2000" dirty="0" err="1"/>
                <a:t>Article</a:t>
              </a:r>
              <a:r>
                <a:rPr lang="es-MX" sz="2000" dirty="0"/>
                <a:t> </a:t>
              </a:r>
              <a:r>
                <a:rPr lang="es-MX" sz="2000" dirty="0" err="1"/>
                <a:t>Tag</a:t>
              </a:r>
              <a:r>
                <a:rPr lang="es-MX" sz="2000" dirty="0"/>
                <a:t> Suite</a:t>
              </a:r>
            </a:p>
          </p:txBody>
        </p:sp>
      </p:grpSp>
      <p:sp>
        <p:nvSpPr>
          <p:cNvPr id="12" name="Título 1"/>
          <p:cNvSpPr txBox="1">
            <a:spLocks/>
          </p:cNvSpPr>
          <p:nvPr/>
        </p:nvSpPr>
        <p:spPr>
          <a:xfrm>
            <a:off x="897367" y="118561"/>
            <a:ext cx="10515600" cy="137538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4800" dirty="0">
                <a:latin typeface="Courier New" panose="02070309020205020404" pitchFamily="49" charset="0"/>
                <a:cs typeface="Courier New" panose="02070309020205020404" pitchFamily="49" charset="0"/>
              </a:rPr>
              <a:t>XML +             [DTD]</a:t>
            </a:r>
          </a:p>
        </p:txBody>
      </p:sp>
      <p:pic>
        <p:nvPicPr>
          <p:cNvPr id="7" name="Imagen 6">
            <a:extLst>
              <a:ext uri="{FF2B5EF4-FFF2-40B4-BE49-F238E27FC236}">
                <a16:creationId xmlns="" xmlns:a16="http://schemas.microsoft.com/office/drawing/2014/main" id="{A6E37FF0-57BC-4216-9526-4DE8389F5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87050"/>
            <a:ext cx="5688844" cy="5143899"/>
          </a:xfrm>
          <a:prstGeom prst="rect">
            <a:avLst/>
          </a:prstGeom>
        </p:spPr>
      </p:pic>
    </p:spTree>
    <p:extLst>
      <p:ext uri="{BB962C8B-B14F-4D97-AF65-F5344CB8AC3E}">
        <p14:creationId xmlns:p14="http://schemas.microsoft.com/office/powerpoint/2010/main" val="35772660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12"/>
          <p:cNvPicPr>
            <a:picLocks noChangeAspect="1"/>
          </p:cNvPicPr>
          <p:nvPr/>
        </p:nvPicPr>
        <p:blipFill rotWithShape="1">
          <a:blip r:embed="rId2">
            <a:extLst>
              <a:ext uri="{28A0092B-C50C-407E-A947-70E740481C1C}">
                <a14:useLocalDpi xmlns:a14="http://schemas.microsoft.com/office/drawing/2010/main" val="0"/>
              </a:ext>
            </a:extLst>
          </a:blip>
          <a:srcRect l="6309" t="8742" r="75563" b="65254"/>
          <a:stretch/>
        </p:blipFill>
        <p:spPr>
          <a:xfrm>
            <a:off x="9054538" y="4562898"/>
            <a:ext cx="1824683" cy="1715508"/>
          </a:xfrm>
          <a:prstGeom prst="rect">
            <a:avLst/>
          </a:prstGeom>
        </p:spPr>
      </p:pic>
      <p:pic>
        <p:nvPicPr>
          <p:cNvPr id="14" name="Imagen 13"/>
          <p:cNvPicPr>
            <a:picLocks noChangeAspect="1"/>
          </p:cNvPicPr>
          <p:nvPr/>
        </p:nvPicPr>
        <p:blipFill rotWithShape="1">
          <a:blip r:embed="rId3">
            <a:extLst>
              <a:ext uri="{28A0092B-C50C-407E-A947-70E740481C1C}">
                <a14:useLocalDpi xmlns:a14="http://schemas.microsoft.com/office/drawing/2010/main" val="0"/>
              </a:ext>
            </a:extLst>
          </a:blip>
          <a:srcRect l="11435" t="2809" r="80282" b="70691"/>
          <a:stretch/>
        </p:blipFill>
        <p:spPr>
          <a:xfrm>
            <a:off x="315277" y="671478"/>
            <a:ext cx="1569493" cy="1739168"/>
          </a:xfrm>
          <a:prstGeom prst="rect">
            <a:avLst/>
          </a:prstGeom>
        </p:spPr>
      </p:pic>
      <p:pic>
        <p:nvPicPr>
          <p:cNvPr id="1026" name="Picture 2" descr="https://pbs.twimg.com/profile_images/621100371704819712/50eVHXh-.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5129" y="754406"/>
            <a:ext cx="1573312" cy="1573312"/>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6" name="Conector recto de flecha 15"/>
          <p:cNvCxnSpPr/>
          <p:nvPr/>
        </p:nvCxnSpPr>
        <p:spPr>
          <a:xfrm>
            <a:off x="1853558" y="1719947"/>
            <a:ext cx="7915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Marcador de contenido 4"/>
          <p:cNvPicPr>
            <a:picLocks noChangeAspect="1"/>
          </p:cNvPicPr>
          <p:nvPr/>
        </p:nvPicPr>
        <p:blipFill rotWithShape="1">
          <a:blip r:embed="rId5">
            <a:extLst>
              <a:ext uri="{28A0092B-C50C-407E-A947-70E740481C1C}">
                <a14:useLocalDpi xmlns:a14="http://schemas.microsoft.com/office/drawing/2010/main" val="0"/>
              </a:ext>
            </a:extLst>
          </a:blip>
          <a:srcRect t="2234" r="82211" b="65617"/>
          <a:stretch/>
        </p:blipFill>
        <p:spPr>
          <a:xfrm>
            <a:off x="4694103" y="996608"/>
            <a:ext cx="1564178" cy="1751149"/>
          </a:xfrm>
          <a:prstGeom prst="rect">
            <a:avLst/>
          </a:prstGeom>
        </p:spPr>
      </p:pic>
      <p:pic>
        <p:nvPicPr>
          <p:cNvPr id="1028" name="Picture 4" descr="https://upload.wikimedia.org/wikipedia/commons/thumb/9/92/LaTeX_logo.svg/2000px-LaTeX_logo.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643" y="2474489"/>
            <a:ext cx="2182486" cy="909006"/>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2" name="Conector recto de flecha 21"/>
          <p:cNvCxnSpPr/>
          <p:nvPr/>
        </p:nvCxnSpPr>
        <p:spPr>
          <a:xfrm flipV="1">
            <a:off x="2742937" y="2497550"/>
            <a:ext cx="2057980" cy="431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p:nvPr/>
        </p:nvCxnSpPr>
        <p:spPr>
          <a:xfrm>
            <a:off x="4218441" y="1719947"/>
            <a:ext cx="5824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6" name="Marcador de contenido 12"/>
          <p:cNvPicPr>
            <a:picLocks noChangeAspect="1"/>
          </p:cNvPicPr>
          <p:nvPr/>
        </p:nvPicPr>
        <p:blipFill rotWithShape="1">
          <a:blip r:embed="rId2">
            <a:extLst>
              <a:ext uri="{28A0092B-C50C-407E-A947-70E740481C1C}">
                <a14:useLocalDpi xmlns:a14="http://schemas.microsoft.com/office/drawing/2010/main" val="0"/>
              </a:ext>
            </a:extLst>
          </a:blip>
          <a:srcRect l="79064" t="4473" r="9318" b="75420"/>
          <a:stretch/>
        </p:blipFill>
        <p:spPr>
          <a:xfrm>
            <a:off x="9330522" y="477159"/>
            <a:ext cx="1365040" cy="1548540"/>
          </a:xfrm>
          <a:prstGeom prst="rect">
            <a:avLst/>
          </a:prstGeom>
        </p:spPr>
      </p:pic>
      <p:pic>
        <p:nvPicPr>
          <p:cNvPr id="27" name="Marcador de contenido 12"/>
          <p:cNvPicPr>
            <a:picLocks noChangeAspect="1"/>
          </p:cNvPicPr>
          <p:nvPr/>
        </p:nvPicPr>
        <p:blipFill rotWithShape="1">
          <a:blip r:embed="rId2">
            <a:extLst>
              <a:ext uri="{28A0092B-C50C-407E-A947-70E740481C1C}">
                <a14:useLocalDpi xmlns:a14="http://schemas.microsoft.com/office/drawing/2010/main" val="0"/>
              </a:ext>
            </a:extLst>
          </a:blip>
          <a:srcRect l="78794" t="50767" r="9423" b="26444"/>
          <a:stretch/>
        </p:blipFill>
        <p:spPr>
          <a:xfrm>
            <a:off x="9238198" y="2497550"/>
            <a:ext cx="1457364" cy="1847362"/>
          </a:xfrm>
          <a:prstGeom prst="rect">
            <a:avLst/>
          </a:prstGeom>
        </p:spPr>
      </p:pic>
      <p:sp>
        <p:nvSpPr>
          <p:cNvPr id="28" name="CuadroTexto 27"/>
          <p:cNvSpPr txBox="1"/>
          <p:nvPr/>
        </p:nvSpPr>
        <p:spPr>
          <a:xfrm>
            <a:off x="7261083" y="1540888"/>
            <a:ext cx="1105469" cy="523220"/>
          </a:xfrm>
          <a:prstGeom prst="rect">
            <a:avLst/>
          </a:prstGeom>
          <a:noFill/>
        </p:spPr>
        <p:txBody>
          <a:bodyPr wrap="square" rtlCol="0">
            <a:spAutoFit/>
          </a:bodyPr>
          <a:lstStyle/>
          <a:p>
            <a:r>
              <a:rPr lang="es-MX" sz="2800" b="1" dirty="0"/>
              <a:t>PAPEL</a:t>
            </a:r>
          </a:p>
        </p:txBody>
      </p:sp>
      <p:cxnSp>
        <p:nvCxnSpPr>
          <p:cNvPr id="29" name="Conector recto de flecha 28"/>
          <p:cNvCxnSpPr/>
          <p:nvPr/>
        </p:nvCxnSpPr>
        <p:spPr>
          <a:xfrm>
            <a:off x="6239960" y="1796021"/>
            <a:ext cx="887278" cy="0"/>
          </a:xfrm>
          <a:prstGeom prst="straightConnector1">
            <a:avLst/>
          </a:prstGeom>
          <a:ln w="38100">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3" name="Imagen 52"/>
          <p:cNvPicPr>
            <a:picLocks noChangeAspect="1"/>
          </p:cNvPicPr>
          <p:nvPr/>
        </p:nvPicPr>
        <p:blipFill>
          <a:blip r:embed="rId7"/>
          <a:stretch>
            <a:fillRect/>
          </a:stretch>
        </p:blipFill>
        <p:spPr>
          <a:xfrm rot="2059386">
            <a:off x="3892271" y="5045482"/>
            <a:ext cx="684681" cy="492636"/>
          </a:xfrm>
          <a:prstGeom prst="rect">
            <a:avLst/>
          </a:prstGeom>
        </p:spPr>
      </p:pic>
      <p:cxnSp>
        <p:nvCxnSpPr>
          <p:cNvPr id="23" name="Conector recto de flecha 22"/>
          <p:cNvCxnSpPr/>
          <p:nvPr/>
        </p:nvCxnSpPr>
        <p:spPr>
          <a:xfrm flipV="1">
            <a:off x="6297246" y="1719947"/>
            <a:ext cx="2940952" cy="6417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p:cNvCxnSpPr/>
          <p:nvPr/>
        </p:nvCxnSpPr>
        <p:spPr>
          <a:xfrm>
            <a:off x="6318337" y="2361671"/>
            <a:ext cx="2736201" cy="10218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p:nvPr/>
        </p:nvCxnSpPr>
        <p:spPr>
          <a:xfrm>
            <a:off x="6318337" y="2410646"/>
            <a:ext cx="2736201" cy="2810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ítulo 1">
            <a:extLst>
              <a:ext uri="{FF2B5EF4-FFF2-40B4-BE49-F238E27FC236}">
                <a16:creationId xmlns="" xmlns:a16="http://schemas.microsoft.com/office/drawing/2014/main" id="{1AD29D87-E764-4722-8FB8-8D15303D30EA}"/>
              </a:ext>
            </a:extLst>
          </p:cNvPr>
          <p:cNvSpPr>
            <a:spLocks noGrp="1"/>
          </p:cNvSpPr>
          <p:nvPr>
            <p:ph type="title"/>
          </p:nvPr>
        </p:nvSpPr>
        <p:spPr>
          <a:xfrm>
            <a:off x="4681404" y="-193387"/>
            <a:ext cx="10515600" cy="1325563"/>
          </a:xfrm>
        </p:spPr>
        <p:txBody>
          <a:bodyPr>
            <a:normAutofit/>
          </a:bodyPr>
          <a:lstStyle/>
          <a:p>
            <a:r>
              <a:rPr lang="es-MX" sz="4000" b="1" dirty="0">
                <a:solidFill>
                  <a:schemeClr val="accent1">
                    <a:lumMod val="75000"/>
                  </a:schemeClr>
                </a:solidFill>
              </a:rPr>
              <a:t>Flujo editorial</a:t>
            </a:r>
            <a:endParaRPr lang="es-MX" sz="4000" dirty="0"/>
          </a:p>
        </p:txBody>
      </p:sp>
    </p:spTree>
    <p:extLst>
      <p:ext uri="{BB962C8B-B14F-4D97-AF65-F5344CB8AC3E}">
        <p14:creationId xmlns:p14="http://schemas.microsoft.com/office/powerpoint/2010/main" val="386950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par>
                                <p:cTn id="10" presetID="55"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strVal val="#ppt_w*0.70"/>
                                          </p:val>
                                        </p:tav>
                                        <p:tav tm="100000">
                                          <p:val>
                                            <p:strVal val="#ppt_w"/>
                                          </p:val>
                                        </p:tav>
                                      </p:tavLst>
                                    </p:anim>
                                    <p:anim calcmode="lin" valueType="num">
                                      <p:cBhvr>
                                        <p:cTn id="13" dur="1000" fill="hold"/>
                                        <p:tgtEl>
                                          <p:spTgt spid="1026"/>
                                        </p:tgtEl>
                                        <p:attrNameLst>
                                          <p:attrName>ppt_h</p:attrName>
                                        </p:attrNameLst>
                                      </p:cBhvr>
                                      <p:tavLst>
                                        <p:tav tm="0">
                                          <p:val>
                                            <p:strVal val="#ppt_h"/>
                                          </p:val>
                                        </p:tav>
                                        <p:tav tm="100000">
                                          <p:val>
                                            <p:strVal val="#ppt_h"/>
                                          </p:val>
                                        </p:tav>
                                      </p:tavLst>
                                    </p:anim>
                                    <p:animEffect transition="in" filter="fade">
                                      <p:cBhvr>
                                        <p:cTn id="14" dur="1000"/>
                                        <p:tgtEl>
                                          <p:spTgt spid="1026"/>
                                        </p:tgtEl>
                                      </p:cBhvr>
                                    </p:animEffect>
                                  </p:childTnLst>
                                </p:cTn>
                              </p:par>
                              <p:par>
                                <p:cTn id="15" presetID="55"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1000" fill="hold"/>
                                        <p:tgtEl>
                                          <p:spTgt spid="22"/>
                                        </p:tgtEl>
                                        <p:attrNameLst>
                                          <p:attrName>ppt_w</p:attrName>
                                        </p:attrNameLst>
                                      </p:cBhvr>
                                      <p:tavLst>
                                        <p:tav tm="0">
                                          <p:val>
                                            <p:strVal val="#ppt_w*0.70"/>
                                          </p:val>
                                        </p:tav>
                                        <p:tav tm="100000">
                                          <p:val>
                                            <p:strVal val="#ppt_w"/>
                                          </p:val>
                                        </p:tav>
                                      </p:tavLst>
                                    </p:anim>
                                    <p:anim calcmode="lin" valueType="num">
                                      <p:cBhvr>
                                        <p:cTn id="18" dur="1000" fill="hold"/>
                                        <p:tgtEl>
                                          <p:spTgt spid="22"/>
                                        </p:tgtEl>
                                        <p:attrNameLst>
                                          <p:attrName>ppt_h</p:attrName>
                                        </p:attrNameLst>
                                      </p:cBhvr>
                                      <p:tavLst>
                                        <p:tav tm="0">
                                          <p:val>
                                            <p:strVal val="#ppt_h"/>
                                          </p:val>
                                        </p:tav>
                                        <p:tav tm="100000">
                                          <p:val>
                                            <p:strVal val="#ppt_h"/>
                                          </p:val>
                                        </p:tav>
                                      </p:tavLst>
                                    </p:anim>
                                    <p:animEffect transition="in" filter="fade">
                                      <p:cBhvr>
                                        <p:cTn id="19" dur="1000"/>
                                        <p:tgtEl>
                                          <p:spTgt spid="22"/>
                                        </p:tgtEl>
                                      </p:cBhvr>
                                    </p:animEffect>
                                  </p:childTnLst>
                                </p:cTn>
                              </p:par>
                              <p:par>
                                <p:cTn id="20" presetID="55"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1000" fill="hold"/>
                                        <p:tgtEl>
                                          <p:spTgt spid="24"/>
                                        </p:tgtEl>
                                        <p:attrNameLst>
                                          <p:attrName>ppt_w</p:attrName>
                                        </p:attrNameLst>
                                      </p:cBhvr>
                                      <p:tavLst>
                                        <p:tav tm="0">
                                          <p:val>
                                            <p:strVal val="#ppt_w*0.70"/>
                                          </p:val>
                                        </p:tav>
                                        <p:tav tm="100000">
                                          <p:val>
                                            <p:strVal val="#ppt_w"/>
                                          </p:val>
                                        </p:tav>
                                      </p:tavLst>
                                    </p:anim>
                                    <p:anim calcmode="lin" valueType="num">
                                      <p:cBhvr>
                                        <p:cTn id="23" dur="1000" fill="hold"/>
                                        <p:tgtEl>
                                          <p:spTgt spid="24"/>
                                        </p:tgtEl>
                                        <p:attrNameLst>
                                          <p:attrName>ppt_h</p:attrName>
                                        </p:attrNameLst>
                                      </p:cBhvr>
                                      <p:tavLst>
                                        <p:tav tm="0">
                                          <p:val>
                                            <p:strVal val="#ppt_h"/>
                                          </p:val>
                                        </p:tav>
                                        <p:tav tm="100000">
                                          <p:val>
                                            <p:strVal val="#ppt_h"/>
                                          </p:val>
                                        </p:tav>
                                      </p:tavLst>
                                    </p:anim>
                                    <p:animEffect transition="in" filter="fade">
                                      <p:cBhvr>
                                        <p:cTn id="24" dur="1000"/>
                                        <p:tgtEl>
                                          <p:spTgt spid="24"/>
                                        </p:tgtEl>
                                      </p:cBhvr>
                                    </p:animEffect>
                                  </p:childTnLst>
                                </p:cTn>
                              </p:par>
                              <p:par>
                                <p:cTn id="25" presetID="55"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ppt_w</p:attrName>
                                        </p:attrNameLst>
                                      </p:cBhvr>
                                      <p:tavLst>
                                        <p:tav tm="0">
                                          <p:val>
                                            <p:strVal val="#ppt_w*0.70"/>
                                          </p:val>
                                        </p:tav>
                                        <p:tav tm="100000">
                                          <p:val>
                                            <p:strVal val="#ppt_w"/>
                                          </p:val>
                                        </p:tav>
                                      </p:tavLst>
                                    </p:anim>
                                    <p:anim calcmode="lin" valueType="num">
                                      <p:cBhvr>
                                        <p:cTn id="28" dur="1000" fill="hold"/>
                                        <p:tgtEl>
                                          <p:spTgt spid="20"/>
                                        </p:tgtEl>
                                        <p:attrNameLst>
                                          <p:attrName>ppt_h</p:attrName>
                                        </p:attrNameLst>
                                      </p:cBhvr>
                                      <p:tavLst>
                                        <p:tav tm="0">
                                          <p:val>
                                            <p:strVal val="#ppt_h"/>
                                          </p:val>
                                        </p:tav>
                                        <p:tav tm="100000">
                                          <p:val>
                                            <p:strVal val="#ppt_h"/>
                                          </p:val>
                                        </p:tav>
                                      </p:tavLst>
                                    </p:anim>
                                    <p:animEffect transition="in" filter="fade">
                                      <p:cBhvr>
                                        <p:cTn id="29" dur="10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strVal val="#ppt_h"/>
                                          </p:val>
                                        </p:tav>
                                        <p:tav tm="100000">
                                          <p:val>
                                            <p:strVal val="#ppt_h"/>
                                          </p:val>
                                        </p:tav>
                                      </p:tavLst>
                                    </p:anim>
                                  </p:childTnLst>
                                </p:cTn>
                              </p:par>
                              <p:par>
                                <p:cTn id="36" presetID="17" presetClass="entr" presetSubtype="1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childTnLst>
                                </p:cTn>
                              </p:par>
                              <p:par>
                                <p:cTn id="46" presetID="23" presetClass="entr" presetSubtype="16"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 calcmode="lin" valueType="num">
                                      <p:cBhvr>
                                        <p:cTn id="48" dur="500" fill="hold"/>
                                        <p:tgtEl>
                                          <p:spTgt spid="25"/>
                                        </p:tgtEl>
                                        <p:attrNameLst>
                                          <p:attrName>ppt_w</p:attrName>
                                        </p:attrNameLst>
                                      </p:cBhvr>
                                      <p:tavLst>
                                        <p:tav tm="0">
                                          <p:val>
                                            <p:fltVal val="0"/>
                                          </p:val>
                                        </p:tav>
                                        <p:tav tm="100000">
                                          <p:val>
                                            <p:strVal val="#ppt_w"/>
                                          </p:val>
                                        </p:tav>
                                      </p:tavLst>
                                    </p:anim>
                                    <p:anim calcmode="lin" valueType="num">
                                      <p:cBhvr>
                                        <p:cTn id="49" dur="500" fill="hold"/>
                                        <p:tgtEl>
                                          <p:spTgt spid="25"/>
                                        </p:tgtEl>
                                        <p:attrNameLst>
                                          <p:attrName>ppt_h</p:attrName>
                                        </p:attrNameLst>
                                      </p:cBhvr>
                                      <p:tavLst>
                                        <p:tav tm="0">
                                          <p:val>
                                            <p:fltVal val="0"/>
                                          </p:val>
                                        </p:tav>
                                        <p:tav tm="100000">
                                          <p:val>
                                            <p:strVal val="#ppt_h"/>
                                          </p:val>
                                        </p:tav>
                                      </p:tavLst>
                                    </p:anim>
                                  </p:childTnLst>
                                </p:cTn>
                              </p:par>
                              <p:par>
                                <p:cTn id="50" presetID="23" presetClass="entr" presetSubtype="16"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ppt_w</p:attrName>
                                        </p:attrNameLst>
                                      </p:cBhvr>
                                      <p:tavLst>
                                        <p:tav tm="0">
                                          <p:val>
                                            <p:fltVal val="0"/>
                                          </p:val>
                                        </p:tav>
                                        <p:tav tm="100000">
                                          <p:val>
                                            <p:strVal val="#ppt_w"/>
                                          </p:val>
                                        </p:tav>
                                      </p:tavLst>
                                    </p:anim>
                                    <p:anim calcmode="lin" valueType="num">
                                      <p:cBhvr>
                                        <p:cTn id="53" dur="500" fill="hold"/>
                                        <p:tgtEl>
                                          <p:spTgt spid="23"/>
                                        </p:tgtEl>
                                        <p:attrNameLst>
                                          <p:attrName>ppt_h</p:attrName>
                                        </p:attrNameLst>
                                      </p:cBhvr>
                                      <p:tavLst>
                                        <p:tav tm="0">
                                          <p:val>
                                            <p:fltVal val="0"/>
                                          </p:val>
                                        </p:tav>
                                        <p:tav tm="100000">
                                          <p:val>
                                            <p:strVal val="#ppt_h"/>
                                          </p:val>
                                        </p:tav>
                                      </p:tavLst>
                                    </p:anim>
                                  </p:childTnLst>
                                </p:cTn>
                              </p:par>
                              <p:par>
                                <p:cTn id="54" presetID="23" presetClass="entr" presetSubtype="16"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p:cTn id="56" dur="500" fill="hold"/>
                                        <p:tgtEl>
                                          <p:spTgt spid="26"/>
                                        </p:tgtEl>
                                        <p:attrNameLst>
                                          <p:attrName>ppt_w</p:attrName>
                                        </p:attrNameLst>
                                      </p:cBhvr>
                                      <p:tavLst>
                                        <p:tav tm="0">
                                          <p:val>
                                            <p:fltVal val="0"/>
                                          </p:val>
                                        </p:tav>
                                        <p:tav tm="100000">
                                          <p:val>
                                            <p:strVal val="#ppt_w"/>
                                          </p:val>
                                        </p:tav>
                                      </p:tavLst>
                                    </p:anim>
                                    <p:anim calcmode="lin" valueType="num">
                                      <p:cBhvr>
                                        <p:cTn id="57" dur="500" fill="hold"/>
                                        <p:tgtEl>
                                          <p:spTgt spid="26"/>
                                        </p:tgtEl>
                                        <p:attrNameLst>
                                          <p:attrName>ppt_h</p:attrName>
                                        </p:attrNameLst>
                                      </p:cBhvr>
                                      <p:tavLst>
                                        <p:tav tm="0">
                                          <p:val>
                                            <p:fltVal val="0"/>
                                          </p:val>
                                        </p:tav>
                                        <p:tav tm="100000">
                                          <p:val>
                                            <p:strVal val="#ppt_h"/>
                                          </p:val>
                                        </p:tav>
                                      </p:tavLst>
                                    </p:anim>
                                  </p:childTnLst>
                                </p:cTn>
                              </p:par>
                              <p:par>
                                <p:cTn id="58" presetID="23" presetClass="entr" presetSubtype="16"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500" fill="hold"/>
                                        <p:tgtEl>
                                          <p:spTgt spid="27"/>
                                        </p:tgtEl>
                                        <p:attrNameLst>
                                          <p:attrName>ppt_w</p:attrName>
                                        </p:attrNameLst>
                                      </p:cBhvr>
                                      <p:tavLst>
                                        <p:tav tm="0">
                                          <p:val>
                                            <p:fltVal val="0"/>
                                          </p:val>
                                        </p:tav>
                                        <p:tav tm="100000">
                                          <p:val>
                                            <p:strVal val="#ppt_w"/>
                                          </p:val>
                                        </p:tav>
                                      </p:tavLst>
                                    </p:anim>
                                    <p:anim calcmode="lin" valueType="num">
                                      <p:cBhvr>
                                        <p:cTn id="61" dur="500" fill="hold"/>
                                        <p:tgtEl>
                                          <p:spTgt spid="27"/>
                                        </p:tgtEl>
                                        <p:attrNameLst>
                                          <p:attrName>ppt_h</p:attrName>
                                        </p:attrNameLst>
                                      </p:cBhvr>
                                      <p:tavLst>
                                        <p:tav tm="0">
                                          <p:val>
                                            <p:fltVal val="0"/>
                                          </p:val>
                                        </p:tav>
                                        <p:tav tm="100000">
                                          <p:val>
                                            <p:strVal val="#ppt_h"/>
                                          </p:val>
                                        </p:tav>
                                      </p:tavLst>
                                    </p:anim>
                                  </p:childTnLst>
                                </p:cTn>
                              </p:par>
                              <p:par>
                                <p:cTn id="62" presetID="23" presetClass="entr" presetSubtype="16" fill="hold" nodeType="with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p:cTn id="64" dur="500" fill="hold"/>
                                        <p:tgtEl>
                                          <p:spTgt spid="5"/>
                                        </p:tgtEl>
                                        <p:attrNameLst>
                                          <p:attrName>ppt_w</p:attrName>
                                        </p:attrNameLst>
                                      </p:cBhvr>
                                      <p:tavLst>
                                        <p:tav tm="0">
                                          <p:val>
                                            <p:fltVal val="0"/>
                                          </p:val>
                                        </p:tav>
                                        <p:tav tm="100000">
                                          <p:val>
                                            <p:strVal val="#ppt_w"/>
                                          </p:val>
                                        </p:tav>
                                      </p:tavLst>
                                    </p:anim>
                                    <p:anim calcmode="lin" valueType="num">
                                      <p:cBhvr>
                                        <p:cTn id="65" dur="500" fill="hold"/>
                                        <p:tgtEl>
                                          <p:spTgt spid="5"/>
                                        </p:tgtEl>
                                        <p:attrNameLst>
                                          <p:attrName>ppt_h</p:attrName>
                                        </p:attrNameLst>
                                      </p:cBhvr>
                                      <p:tavLst>
                                        <p:tav tm="0">
                                          <p:val>
                                            <p:fltVal val="0"/>
                                          </p:val>
                                        </p:tav>
                                        <p:tav tm="100000">
                                          <p:val>
                                            <p:strVal val="#ppt_h"/>
                                          </p:val>
                                        </p:tav>
                                      </p:tavLst>
                                    </p:anim>
                                  </p:childTnLst>
                                </p:cTn>
                              </p:par>
                              <p:par>
                                <p:cTn id="66" presetID="53" presetClass="entr" presetSubtype="16" fill="hold" nodeType="withEffect">
                                  <p:stCondLst>
                                    <p:cond delay="0"/>
                                  </p:stCondLst>
                                  <p:childTnLst>
                                    <p:set>
                                      <p:cBhvr>
                                        <p:cTn id="67" dur="1" fill="hold">
                                          <p:stCondLst>
                                            <p:cond delay="0"/>
                                          </p:stCondLst>
                                        </p:cTn>
                                        <p:tgtEl>
                                          <p:spTgt spid="53"/>
                                        </p:tgtEl>
                                        <p:attrNameLst>
                                          <p:attrName>style.visibility</p:attrName>
                                        </p:attrNameLst>
                                      </p:cBhvr>
                                      <p:to>
                                        <p:strVal val="visible"/>
                                      </p:to>
                                    </p:set>
                                    <p:anim calcmode="lin" valueType="num">
                                      <p:cBhvr>
                                        <p:cTn id="68" dur="500" fill="hold"/>
                                        <p:tgtEl>
                                          <p:spTgt spid="53"/>
                                        </p:tgtEl>
                                        <p:attrNameLst>
                                          <p:attrName>ppt_w</p:attrName>
                                        </p:attrNameLst>
                                      </p:cBhvr>
                                      <p:tavLst>
                                        <p:tav tm="0">
                                          <p:val>
                                            <p:fltVal val="0"/>
                                          </p:val>
                                        </p:tav>
                                        <p:tav tm="100000">
                                          <p:val>
                                            <p:strVal val="#ppt_w"/>
                                          </p:val>
                                        </p:tav>
                                      </p:tavLst>
                                    </p:anim>
                                    <p:anim calcmode="lin" valueType="num">
                                      <p:cBhvr>
                                        <p:cTn id="69" dur="500" fill="hold"/>
                                        <p:tgtEl>
                                          <p:spTgt spid="53"/>
                                        </p:tgtEl>
                                        <p:attrNameLst>
                                          <p:attrName>ppt_h</p:attrName>
                                        </p:attrNameLst>
                                      </p:cBhvr>
                                      <p:tavLst>
                                        <p:tav tm="0">
                                          <p:val>
                                            <p:fltVal val="0"/>
                                          </p:val>
                                        </p:tav>
                                        <p:tav tm="100000">
                                          <p:val>
                                            <p:strVal val="#ppt_h"/>
                                          </p:val>
                                        </p:tav>
                                      </p:tavLst>
                                    </p:anim>
                                    <p:animEffect transition="in" filter="fade">
                                      <p:cBhvr>
                                        <p:cTn id="70" dur="500"/>
                                        <p:tgtEl>
                                          <p:spTgt spid="53"/>
                                        </p:tgtEl>
                                      </p:cBhvr>
                                    </p:animEffect>
                                  </p:childTnLst>
                                </p:cTn>
                              </p:par>
                            </p:childTnLst>
                          </p:cTn>
                        </p:par>
                      </p:childTnLst>
                    </p:cTn>
                  </p:par>
                  <p:par>
                    <p:cTn id="71" fill="hold">
                      <p:stCondLst>
                        <p:cond delay="indefinite"/>
                      </p:stCondLst>
                      <p:childTnLst>
                        <p:par>
                          <p:cTn id="72" fill="hold">
                            <p:stCondLst>
                              <p:cond delay="0"/>
                            </p:stCondLst>
                            <p:childTnLst>
                              <p:par>
                                <p:cTn id="73" presetID="55" presetClass="entr" presetSubtype="0"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p:cTn id="75" dur="1000" fill="hold"/>
                                        <p:tgtEl>
                                          <p:spTgt spid="29"/>
                                        </p:tgtEl>
                                        <p:attrNameLst>
                                          <p:attrName>ppt_w</p:attrName>
                                        </p:attrNameLst>
                                      </p:cBhvr>
                                      <p:tavLst>
                                        <p:tav tm="0">
                                          <p:val>
                                            <p:strVal val="#ppt_w*0.70"/>
                                          </p:val>
                                        </p:tav>
                                        <p:tav tm="100000">
                                          <p:val>
                                            <p:strVal val="#ppt_w"/>
                                          </p:val>
                                        </p:tav>
                                      </p:tavLst>
                                    </p:anim>
                                    <p:anim calcmode="lin" valueType="num">
                                      <p:cBhvr>
                                        <p:cTn id="76" dur="1000" fill="hold"/>
                                        <p:tgtEl>
                                          <p:spTgt spid="29"/>
                                        </p:tgtEl>
                                        <p:attrNameLst>
                                          <p:attrName>ppt_h</p:attrName>
                                        </p:attrNameLst>
                                      </p:cBhvr>
                                      <p:tavLst>
                                        <p:tav tm="0">
                                          <p:val>
                                            <p:strVal val="#ppt_h"/>
                                          </p:val>
                                        </p:tav>
                                        <p:tav tm="100000">
                                          <p:val>
                                            <p:strVal val="#ppt_h"/>
                                          </p:val>
                                        </p:tav>
                                      </p:tavLst>
                                    </p:anim>
                                    <p:animEffect transition="in" filter="fade">
                                      <p:cBhvr>
                                        <p:cTn id="77" dur="1000"/>
                                        <p:tgtEl>
                                          <p:spTgt spid="29"/>
                                        </p:tgtEl>
                                      </p:cBhvr>
                                    </p:animEffect>
                                  </p:childTnLst>
                                </p:cTn>
                              </p:par>
                              <p:par>
                                <p:cTn id="78" presetID="55" presetClass="entr" presetSubtype="0" fill="hold" grpId="1" nodeType="withEffect">
                                  <p:stCondLst>
                                    <p:cond delay="0"/>
                                  </p:stCondLst>
                                  <p:childTnLst>
                                    <p:set>
                                      <p:cBhvr>
                                        <p:cTn id="79" dur="1" fill="hold">
                                          <p:stCondLst>
                                            <p:cond delay="0"/>
                                          </p:stCondLst>
                                        </p:cTn>
                                        <p:tgtEl>
                                          <p:spTgt spid="28"/>
                                        </p:tgtEl>
                                        <p:attrNameLst>
                                          <p:attrName>style.visibility</p:attrName>
                                        </p:attrNameLst>
                                      </p:cBhvr>
                                      <p:to>
                                        <p:strVal val="visible"/>
                                      </p:to>
                                    </p:set>
                                    <p:anim calcmode="lin" valueType="num">
                                      <p:cBhvr>
                                        <p:cTn id="80" dur="1000" fill="hold"/>
                                        <p:tgtEl>
                                          <p:spTgt spid="28"/>
                                        </p:tgtEl>
                                        <p:attrNameLst>
                                          <p:attrName>ppt_w</p:attrName>
                                        </p:attrNameLst>
                                      </p:cBhvr>
                                      <p:tavLst>
                                        <p:tav tm="0">
                                          <p:val>
                                            <p:strVal val="#ppt_w*0.70"/>
                                          </p:val>
                                        </p:tav>
                                        <p:tav tm="100000">
                                          <p:val>
                                            <p:strVal val="#ppt_w"/>
                                          </p:val>
                                        </p:tav>
                                      </p:tavLst>
                                    </p:anim>
                                    <p:anim calcmode="lin" valueType="num">
                                      <p:cBhvr>
                                        <p:cTn id="81" dur="1000" fill="hold"/>
                                        <p:tgtEl>
                                          <p:spTgt spid="28"/>
                                        </p:tgtEl>
                                        <p:attrNameLst>
                                          <p:attrName>ppt_h</p:attrName>
                                        </p:attrNameLst>
                                      </p:cBhvr>
                                      <p:tavLst>
                                        <p:tav tm="0">
                                          <p:val>
                                            <p:strVal val="#ppt_h"/>
                                          </p:val>
                                        </p:tav>
                                        <p:tav tm="100000">
                                          <p:val>
                                            <p:strVal val="#ppt_h"/>
                                          </p:val>
                                        </p:tav>
                                      </p:tavLst>
                                    </p:anim>
                                    <p:animEffect transition="in" filter="fade">
                                      <p:cBhvr>
                                        <p:cTn id="8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12"/>
          <p:cNvPicPr>
            <a:picLocks noChangeAspect="1"/>
          </p:cNvPicPr>
          <p:nvPr/>
        </p:nvPicPr>
        <p:blipFill rotWithShape="1">
          <a:blip r:embed="rId3">
            <a:extLst>
              <a:ext uri="{28A0092B-C50C-407E-A947-70E740481C1C}">
                <a14:useLocalDpi xmlns:a14="http://schemas.microsoft.com/office/drawing/2010/main" val="0"/>
              </a:ext>
            </a:extLst>
          </a:blip>
          <a:srcRect l="76151" t="3207" r="6631" b="1182"/>
          <a:stretch/>
        </p:blipFill>
        <p:spPr>
          <a:xfrm>
            <a:off x="6697756" y="770868"/>
            <a:ext cx="1415935" cy="5153414"/>
          </a:xfrm>
          <a:prstGeom prst="rect">
            <a:avLst/>
          </a:prstGeom>
        </p:spPr>
      </p:pic>
      <p:pic>
        <p:nvPicPr>
          <p:cNvPr id="7" name="Marcador de contenido 12"/>
          <p:cNvPicPr>
            <a:picLocks noChangeAspect="1"/>
          </p:cNvPicPr>
          <p:nvPr/>
        </p:nvPicPr>
        <p:blipFill rotWithShape="1">
          <a:blip r:embed="rId3">
            <a:extLst>
              <a:ext uri="{28A0092B-C50C-407E-A947-70E740481C1C}">
                <a14:useLocalDpi xmlns:a14="http://schemas.microsoft.com/office/drawing/2010/main" val="0"/>
              </a:ext>
            </a:extLst>
          </a:blip>
          <a:srcRect l="6309" t="8742" r="72422" b="57262"/>
          <a:stretch/>
        </p:blipFill>
        <p:spPr>
          <a:xfrm>
            <a:off x="2534211" y="2665927"/>
            <a:ext cx="2140819" cy="2242764"/>
          </a:xfrm>
          <a:prstGeom prst="rect">
            <a:avLst/>
          </a:prstGeom>
        </p:spPr>
      </p:pic>
      <p:grpSp>
        <p:nvGrpSpPr>
          <p:cNvPr id="22" name="Grupo 21"/>
          <p:cNvGrpSpPr/>
          <p:nvPr/>
        </p:nvGrpSpPr>
        <p:grpSpPr>
          <a:xfrm>
            <a:off x="4404575" y="1558344"/>
            <a:ext cx="2726028" cy="3767991"/>
            <a:chOff x="4404575" y="1558344"/>
            <a:chExt cx="2726028" cy="3767991"/>
          </a:xfrm>
        </p:grpSpPr>
        <p:cxnSp>
          <p:nvCxnSpPr>
            <p:cNvPr id="9" name="Conector recto de flecha 8"/>
            <p:cNvCxnSpPr/>
            <p:nvPr/>
          </p:nvCxnSpPr>
          <p:spPr>
            <a:xfrm flipV="1">
              <a:off x="4404575" y="1558344"/>
              <a:ext cx="2421228" cy="1970467"/>
            </a:xfrm>
            <a:prstGeom prst="straightConnector1">
              <a:avLst/>
            </a:prstGeom>
            <a:ln w="38100">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flipV="1">
              <a:off x="4404575" y="2665926"/>
              <a:ext cx="2726028" cy="862884"/>
            </a:xfrm>
            <a:prstGeom prst="straightConnector1">
              <a:avLst/>
            </a:prstGeom>
            <a:ln w="38100">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a:off x="4413248" y="3528812"/>
              <a:ext cx="2717355" cy="432362"/>
            </a:xfrm>
            <a:prstGeom prst="straightConnector1">
              <a:avLst/>
            </a:prstGeom>
            <a:ln w="38100">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a:off x="4404575" y="3528811"/>
              <a:ext cx="2563636" cy="1797524"/>
            </a:xfrm>
            <a:prstGeom prst="straightConnector1">
              <a:avLst/>
            </a:prstGeom>
            <a:ln w="38100">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 name="CuadroTexto 1"/>
          <p:cNvSpPr txBox="1"/>
          <p:nvPr/>
        </p:nvSpPr>
        <p:spPr>
          <a:xfrm>
            <a:off x="8696167" y="2404316"/>
            <a:ext cx="1105469" cy="523220"/>
          </a:xfrm>
          <a:prstGeom prst="rect">
            <a:avLst/>
          </a:prstGeom>
          <a:noFill/>
        </p:spPr>
        <p:txBody>
          <a:bodyPr wrap="square" rtlCol="0">
            <a:spAutoFit/>
          </a:bodyPr>
          <a:lstStyle/>
          <a:p>
            <a:r>
              <a:rPr lang="es-MX" sz="2800" b="1" dirty="0"/>
              <a:t>PAPEL</a:t>
            </a:r>
          </a:p>
        </p:txBody>
      </p:sp>
      <p:cxnSp>
        <p:nvCxnSpPr>
          <p:cNvPr id="4" name="Conector recto de flecha 3"/>
          <p:cNvCxnSpPr>
            <a:endCxn id="2" idx="1"/>
          </p:cNvCxnSpPr>
          <p:nvPr/>
        </p:nvCxnSpPr>
        <p:spPr>
          <a:xfrm>
            <a:off x="7808889" y="2665926"/>
            <a:ext cx="887278" cy="0"/>
          </a:xfrm>
          <a:prstGeom prst="straightConnector1">
            <a:avLst/>
          </a:prstGeom>
          <a:ln w="38100">
            <a:solidFill>
              <a:srgbClr val="C0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ítulo 1">
            <a:extLst>
              <a:ext uri="{FF2B5EF4-FFF2-40B4-BE49-F238E27FC236}">
                <a16:creationId xmlns="" xmlns:a16="http://schemas.microsoft.com/office/drawing/2014/main" id="{298D483F-39DA-4D82-AE12-AD5894F09357}"/>
              </a:ext>
            </a:extLst>
          </p:cNvPr>
          <p:cNvSpPr>
            <a:spLocks noGrp="1"/>
          </p:cNvSpPr>
          <p:nvPr>
            <p:ph type="title"/>
          </p:nvPr>
        </p:nvSpPr>
        <p:spPr>
          <a:xfrm>
            <a:off x="357389" y="131236"/>
            <a:ext cx="10515600" cy="1325563"/>
          </a:xfrm>
        </p:spPr>
        <p:txBody>
          <a:bodyPr>
            <a:normAutofit/>
          </a:bodyPr>
          <a:lstStyle/>
          <a:p>
            <a:r>
              <a:rPr lang="es-MX" sz="4000" b="1" dirty="0">
                <a:solidFill>
                  <a:schemeClr val="accent1">
                    <a:lumMod val="75000"/>
                  </a:schemeClr>
                </a:solidFill>
              </a:rPr>
              <a:t>Flujo editorial</a:t>
            </a:r>
            <a:br>
              <a:rPr lang="es-MX" sz="4000" b="1" dirty="0">
                <a:solidFill>
                  <a:schemeClr val="accent1">
                    <a:lumMod val="75000"/>
                  </a:schemeClr>
                </a:solidFill>
              </a:rPr>
            </a:br>
            <a:r>
              <a:rPr lang="es-MX" sz="4000" b="1" dirty="0">
                <a:solidFill>
                  <a:schemeClr val="accent1">
                    <a:lumMod val="75000"/>
                  </a:schemeClr>
                </a:solidFill>
              </a:rPr>
              <a:t>[ desintermediación ]</a:t>
            </a:r>
            <a:endParaRPr lang="es-MX" sz="4000" dirty="0"/>
          </a:p>
        </p:txBody>
      </p:sp>
    </p:spTree>
    <p:extLst>
      <p:ext uri="{BB962C8B-B14F-4D97-AF65-F5344CB8AC3E}">
        <p14:creationId xmlns:p14="http://schemas.microsoft.com/office/powerpoint/2010/main" val="124794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1818" y="131207"/>
            <a:ext cx="7884315" cy="6726793"/>
          </a:xfrm>
          <a:prstGeom prst="rect">
            <a:avLst/>
          </a:prstGeom>
        </p:spPr>
      </p:pic>
      <p:sp>
        <p:nvSpPr>
          <p:cNvPr id="6" name="CuadroTexto 5"/>
          <p:cNvSpPr txBox="1"/>
          <p:nvPr/>
        </p:nvSpPr>
        <p:spPr>
          <a:xfrm>
            <a:off x="8939282" y="2129051"/>
            <a:ext cx="948521" cy="369332"/>
          </a:xfrm>
          <a:prstGeom prst="rect">
            <a:avLst/>
          </a:prstGeom>
          <a:solidFill>
            <a:schemeClr val="tx1">
              <a:lumMod val="85000"/>
              <a:lumOff val="15000"/>
            </a:schemeClr>
          </a:solidFill>
          <a:effectLst>
            <a:outerShdw blurRad="50800" dist="88900" dir="5400000" algn="t" rotWithShape="0">
              <a:prstClr val="black">
                <a:alpha val="40000"/>
              </a:prstClr>
            </a:outerShdw>
          </a:effectLst>
        </p:spPr>
        <p:txBody>
          <a:bodyPr wrap="square" rtlCol="0">
            <a:spAutoFit/>
          </a:bodyPr>
          <a:lstStyle/>
          <a:p>
            <a:r>
              <a:rPr lang="es-MX" dirty="0">
                <a:solidFill>
                  <a:srgbClr val="FFC000"/>
                </a:solidFill>
              </a:rPr>
              <a:t>revistas</a:t>
            </a:r>
          </a:p>
        </p:txBody>
      </p:sp>
      <p:sp>
        <p:nvSpPr>
          <p:cNvPr id="7" name="CuadroTexto 6"/>
          <p:cNvSpPr txBox="1"/>
          <p:nvPr/>
        </p:nvSpPr>
        <p:spPr>
          <a:xfrm>
            <a:off x="8886966" y="4258103"/>
            <a:ext cx="946246" cy="369332"/>
          </a:xfrm>
          <a:prstGeom prst="rect">
            <a:avLst/>
          </a:prstGeom>
          <a:solidFill>
            <a:schemeClr val="tx1">
              <a:lumMod val="85000"/>
              <a:lumOff val="15000"/>
            </a:schemeClr>
          </a:solidFill>
          <a:effectLst>
            <a:outerShdw blurRad="50800" dist="88900" dir="5400000" algn="t" rotWithShape="0">
              <a:prstClr val="black">
                <a:alpha val="40000"/>
              </a:prstClr>
            </a:outerShdw>
          </a:effectLst>
        </p:spPr>
        <p:txBody>
          <a:bodyPr wrap="square" rtlCol="0">
            <a:spAutoFit/>
          </a:bodyPr>
          <a:lstStyle/>
          <a:p>
            <a:r>
              <a:rPr lang="es-MX" dirty="0">
                <a:solidFill>
                  <a:srgbClr val="FFC000"/>
                </a:solidFill>
              </a:rPr>
              <a:t>salarios</a:t>
            </a:r>
          </a:p>
        </p:txBody>
      </p:sp>
      <p:sp>
        <p:nvSpPr>
          <p:cNvPr id="8" name="CuadroTexto 7"/>
          <p:cNvSpPr txBox="1"/>
          <p:nvPr/>
        </p:nvSpPr>
        <p:spPr>
          <a:xfrm>
            <a:off x="9093957" y="5123115"/>
            <a:ext cx="793846" cy="369332"/>
          </a:xfrm>
          <a:prstGeom prst="rect">
            <a:avLst/>
          </a:prstGeom>
          <a:solidFill>
            <a:schemeClr val="tx1">
              <a:lumMod val="85000"/>
              <a:lumOff val="15000"/>
            </a:schemeClr>
          </a:solidFill>
          <a:effectLst>
            <a:outerShdw blurRad="50800" dist="88900" dir="5400000" algn="t" rotWithShape="0">
              <a:prstClr val="black">
                <a:alpha val="40000"/>
              </a:prstClr>
            </a:outerShdw>
          </a:effectLst>
        </p:spPr>
        <p:txBody>
          <a:bodyPr wrap="square" rtlCol="0">
            <a:spAutoFit/>
          </a:bodyPr>
          <a:lstStyle/>
          <a:p>
            <a:r>
              <a:rPr lang="es-MX" dirty="0">
                <a:solidFill>
                  <a:srgbClr val="FFC000"/>
                </a:solidFill>
              </a:rPr>
              <a:t>libros</a:t>
            </a:r>
          </a:p>
        </p:txBody>
      </p:sp>
      <p:pic>
        <p:nvPicPr>
          <p:cNvPr id="1026" name="Picture 2" descr="http://aula.virtual.ucv.cl/wordpress/wp-content/uploads/2011/11/TIC1-200x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39" y="3953303"/>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remocc.files.wordpress.com/2015/07/money-sign-clip-art-dt8da6qte.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67767" y="195151"/>
            <a:ext cx="1240508" cy="1743869"/>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p:cNvPicPr>
            <a:picLocks noChangeAspect="1"/>
          </p:cNvPicPr>
          <p:nvPr/>
        </p:nvPicPr>
        <p:blipFill>
          <a:blip r:embed="rId5"/>
          <a:stretch>
            <a:fillRect/>
          </a:stretch>
        </p:blipFill>
        <p:spPr>
          <a:xfrm>
            <a:off x="3180288" y="759188"/>
            <a:ext cx="6127011" cy="3840813"/>
          </a:xfrm>
          <a:prstGeom prst="rect">
            <a:avLst/>
          </a:prstGeom>
        </p:spPr>
      </p:pic>
      <p:cxnSp>
        <p:nvCxnSpPr>
          <p:cNvPr id="15" name="Conector recto de flecha 14"/>
          <p:cNvCxnSpPr/>
          <p:nvPr/>
        </p:nvCxnSpPr>
        <p:spPr>
          <a:xfrm flipH="1">
            <a:off x="2739072" y="708850"/>
            <a:ext cx="5340152" cy="3027386"/>
          </a:xfrm>
          <a:prstGeom prst="straightConnector1">
            <a:avLst/>
          </a:prstGeom>
          <a:ln w="139700">
            <a:solidFill>
              <a:schemeClr val="accent2">
                <a:lumMod val="75000"/>
              </a:schemeClr>
            </a:solidFill>
            <a:tailEnd type="triangle"/>
          </a:ln>
          <a:effectLst>
            <a:outerShdw blurRad="50800" dist="1016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9" name="Imagen 18"/>
          <p:cNvPicPr>
            <a:picLocks noChangeAspect="1"/>
          </p:cNvPicPr>
          <p:nvPr/>
        </p:nvPicPr>
        <p:blipFill>
          <a:blip r:embed="rId6"/>
          <a:stretch>
            <a:fillRect/>
          </a:stretch>
        </p:blipFill>
        <p:spPr>
          <a:xfrm>
            <a:off x="171430" y="1812987"/>
            <a:ext cx="2091109" cy="2085013"/>
          </a:xfrm>
          <a:prstGeom prst="rect">
            <a:avLst/>
          </a:prstGeom>
        </p:spPr>
      </p:pic>
      <p:grpSp>
        <p:nvGrpSpPr>
          <p:cNvPr id="11" name="Group 10"/>
          <p:cNvGrpSpPr>
            <a:grpSpLocks/>
          </p:cNvGrpSpPr>
          <p:nvPr/>
        </p:nvGrpSpPr>
        <p:grpSpPr bwMode="auto">
          <a:xfrm>
            <a:off x="3931957" y="3611021"/>
            <a:ext cx="4056063" cy="3024188"/>
            <a:chOff x="680" y="1394"/>
            <a:chExt cx="2555" cy="1905"/>
          </a:xfrm>
        </p:grpSpPr>
        <p:sp>
          <p:nvSpPr>
            <p:cNvPr id="12" name="AutoShape 7"/>
            <p:cNvSpPr>
              <a:spLocks noChangeArrowheads="1"/>
            </p:cNvSpPr>
            <p:nvPr/>
          </p:nvSpPr>
          <p:spPr bwMode="auto">
            <a:xfrm rot="648067">
              <a:off x="722" y="1394"/>
              <a:ext cx="2495" cy="1905"/>
            </a:xfrm>
            <a:prstGeom prst="irregularSeal2">
              <a:avLst/>
            </a:prstGeom>
            <a:solidFill>
              <a:srgbClr val="FF0000"/>
            </a:solidFill>
            <a:ln w="9525">
              <a:solidFill>
                <a:schemeClr val="tx1"/>
              </a:solidFill>
              <a:miter lim="800000"/>
              <a:headEnd/>
              <a:tailEnd/>
            </a:ln>
          </p:spPr>
          <p:txBody>
            <a:bodyPr wrap="none" anchor="ctr"/>
            <a:lstStyle/>
            <a:p>
              <a:endParaRPr lang="es-MX"/>
            </a:p>
          </p:txBody>
        </p:sp>
        <p:sp>
          <p:nvSpPr>
            <p:cNvPr id="14" name="Text Box 8"/>
            <p:cNvSpPr txBox="1">
              <a:spLocks noChangeArrowheads="1"/>
            </p:cNvSpPr>
            <p:nvPr/>
          </p:nvSpPr>
          <p:spPr bwMode="auto">
            <a:xfrm rot="-1878808">
              <a:off x="680" y="2142"/>
              <a:ext cx="2555" cy="365"/>
            </a:xfrm>
            <a:prstGeom prst="rect">
              <a:avLst/>
            </a:prstGeom>
            <a:noFill/>
            <a:ln w="9525">
              <a:noFill/>
              <a:miter lim="800000"/>
              <a:headEnd/>
              <a:tailEnd/>
            </a:ln>
            <a:effectLst/>
          </p:spPr>
          <p:txBody>
            <a:bodyPr>
              <a:spAutoFit/>
            </a:bodyPr>
            <a:lstStyle/>
            <a:p>
              <a:pPr>
                <a:spcBef>
                  <a:spcPct val="50000"/>
                </a:spcBef>
                <a:defRPr/>
              </a:pPr>
              <a:r>
                <a:rPr lang="es-MX" sz="3200" b="1" dirty="0" err="1">
                  <a:effectLst>
                    <a:outerShdw blurRad="38100" dist="38100" dir="2700000" algn="tl">
                      <a:srgbClr val="C0C0C0"/>
                    </a:outerShdw>
                  </a:effectLst>
                  <a:latin typeface="Courier New" pitchFamily="49" charset="0"/>
                  <a:cs typeface="Courier New" pitchFamily="49" charset="0"/>
                </a:rPr>
                <a:t>Serials</a:t>
              </a:r>
              <a:r>
                <a:rPr lang="es-MX" sz="3200" b="1" dirty="0">
                  <a:effectLst>
                    <a:outerShdw blurRad="38100" dist="38100" dir="2700000" algn="tl">
                      <a:srgbClr val="C0C0C0"/>
                    </a:outerShdw>
                  </a:effectLst>
                  <a:latin typeface="Courier New" pitchFamily="49" charset="0"/>
                  <a:cs typeface="Courier New" pitchFamily="49" charset="0"/>
                </a:rPr>
                <a:t> crisis</a:t>
              </a:r>
              <a:endParaRPr lang="es-ES" sz="3200" b="1" dirty="0">
                <a:effectLst>
                  <a:outerShdw blurRad="38100" dist="38100" dir="2700000" algn="tl">
                    <a:srgbClr val="C0C0C0"/>
                  </a:outerShdw>
                </a:effectLst>
                <a:latin typeface="Courier New" pitchFamily="49" charset="0"/>
                <a:cs typeface="Courier New" pitchFamily="49" charset="0"/>
              </a:endParaRPr>
            </a:p>
          </p:txBody>
        </p:sp>
      </p:grpSp>
      <p:grpSp>
        <p:nvGrpSpPr>
          <p:cNvPr id="9" name="Grupo 8"/>
          <p:cNvGrpSpPr/>
          <p:nvPr/>
        </p:nvGrpSpPr>
        <p:grpSpPr>
          <a:xfrm>
            <a:off x="5766389" y="2317575"/>
            <a:ext cx="2847079" cy="1439987"/>
            <a:chOff x="9448256" y="3130997"/>
            <a:chExt cx="2847079" cy="1439987"/>
          </a:xfrm>
        </p:grpSpPr>
        <p:sp>
          <p:nvSpPr>
            <p:cNvPr id="3" name="Elipse 2"/>
            <p:cNvSpPr/>
            <p:nvPr/>
          </p:nvSpPr>
          <p:spPr>
            <a:xfrm>
              <a:off x="9636901" y="3130997"/>
              <a:ext cx="2423473" cy="1439987"/>
            </a:xfrm>
            <a:prstGeom prst="ellipse">
              <a:avLst/>
            </a:prstGeom>
            <a:solidFill>
              <a:schemeClr val="bg1">
                <a:lumMod val="65000"/>
              </a:schemeClr>
            </a:solidFill>
            <a:effectLst>
              <a:outerShdw blurRad="50800" dist="139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p:cNvPicPr>
              <a:picLocks noChangeAspect="1"/>
            </p:cNvPicPr>
            <p:nvPr/>
          </p:nvPicPr>
          <p:blipFill>
            <a:blip r:embed="rId7"/>
            <a:stretch>
              <a:fillRect/>
            </a:stretch>
          </p:blipFill>
          <p:spPr>
            <a:xfrm>
              <a:off x="9448256" y="3339485"/>
              <a:ext cx="2847079" cy="1231499"/>
            </a:xfrm>
            <a:prstGeom prst="rect">
              <a:avLst/>
            </a:prstGeom>
          </p:spPr>
        </p:pic>
      </p:grpSp>
      <p:grpSp>
        <p:nvGrpSpPr>
          <p:cNvPr id="18" name="Grupo 17"/>
          <p:cNvGrpSpPr/>
          <p:nvPr/>
        </p:nvGrpSpPr>
        <p:grpSpPr>
          <a:xfrm>
            <a:off x="3858188" y="3215862"/>
            <a:ext cx="3243353" cy="1332356"/>
            <a:chOff x="9413542" y="4456153"/>
            <a:chExt cx="3243353" cy="1332356"/>
          </a:xfrm>
        </p:grpSpPr>
        <p:sp>
          <p:nvSpPr>
            <p:cNvPr id="10" name="Elipse 9"/>
            <p:cNvSpPr/>
            <p:nvPr/>
          </p:nvSpPr>
          <p:spPr>
            <a:xfrm>
              <a:off x="9556401" y="4456153"/>
              <a:ext cx="2894783" cy="1329155"/>
            </a:xfrm>
            <a:prstGeom prst="ellipse">
              <a:avLst/>
            </a:prstGeom>
            <a:solidFill>
              <a:schemeClr val="bg1">
                <a:lumMod val="65000"/>
              </a:schemeClr>
            </a:solidFill>
            <a:effectLst>
              <a:outerShdw blurRad="50800" dist="152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7" name="Imagen 16"/>
            <p:cNvPicPr>
              <a:picLocks noChangeAspect="1"/>
            </p:cNvPicPr>
            <p:nvPr/>
          </p:nvPicPr>
          <p:blipFill>
            <a:blip r:embed="rId8"/>
            <a:stretch>
              <a:fillRect/>
            </a:stretch>
          </p:blipFill>
          <p:spPr>
            <a:xfrm>
              <a:off x="9413542" y="4557010"/>
              <a:ext cx="3243353" cy="1231499"/>
            </a:xfrm>
            <a:prstGeom prst="rect">
              <a:avLst/>
            </a:prstGeom>
          </p:spPr>
        </p:pic>
      </p:grpSp>
      <p:sp>
        <p:nvSpPr>
          <p:cNvPr id="2" name="CuadroTexto 1"/>
          <p:cNvSpPr txBox="1"/>
          <p:nvPr/>
        </p:nvSpPr>
        <p:spPr>
          <a:xfrm>
            <a:off x="8437777" y="2715174"/>
            <a:ext cx="2900051" cy="461665"/>
          </a:xfrm>
          <a:prstGeom prst="rect">
            <a:avLst/>
          </a:prstGeom>
          <a:solidFill>
            <a:srgbClr val="FF0000"/>
          </a:solidFill>
          <a:ln>
            <a:solidFill>
              <a:srgbClr val="C00000"/>
            </a:solidFill>
          </a:ln>
          <a:effectLst>
            <a:outerShdw blurRad="50800" dist="127000" dir="13500000" algn="br" rotWithShape="0">
              <a:prstClr val="black">
                <a:alpha val="40000"/>
              </a:prstClr>
            </a:outerShdw>
          </a:effectLst>
        </p:spPr>
        <p:txBody>
          <a:bodyPr wrap="square" rtlCol="0">
            <a:spAutoFit/>
          </a:bodyPr>
          <a:lstStyle/>
          <a:p>
            <a:r>
              <a:rPr lang="es-MX" sz="2400" b="1" dirty="0">
                <a:solidFill>
                  <a:schemeClr val="bg1">
                    <a:lumMod val="85000"/>
                  </a:schemeClr>
                </a:solidFill>
              </a:rPr>
              <a:t>Posición monopólica</a:t>
            </a:r>
          </a:p>
        </p:txBody>
      </p:sp>
      <p:sp>
        <p:nvSpPr>
          <p:cNvPr id="24" name="CuadroTexto 23"/>
          <p:cNvSpPr txBox="1"/>
          <p:nvPr/>
        </p:nvSpPr>
        <p:spPr>
          <a:xfrm>
            <a:off x="9141085" y="3175623"/>
            <a:ext cx="1493433" cy="461665"/>
          </a:xfrm>
          <a:prstGeom prst="rect">
            <a:avLst/>
          </a:prstGeom>
          <a:solidFill>
            <a:srgbClr val="FF0000"/>
          </a:solidFill>
          <a:ln>
            <a:solidFill>
              <a:srgbClr val="C00000"/>
            </a:solidFill>
          </a:ln>
          <a:effectLst>
            <a:outerShdw blurRad="50800" dist="127000" dir="13500000" algn="br" rotWithShape="0">
              <a:prstClr val="black">
                <a:alpha val="40000"/>
              </a:prstClr>
            </a:outerShdw>
          </a:effectLst>
        </p:spPr>
        <p:txBody>
          <a:bodyPr wrap="square" rtlCol="0">
            <a:spAutoFit/>
          </a:bodyPr>
          <a:lstStyle/>
          <a:p>
            <a:r>
              <a:rPr lang="es-MX" sz="2400" b="1" dirty="0">
                <a:solidFill>
                  <a:schemeClr val="bg1">
                    <a:lumMod val="85000"/>
                  </a:schemeClr>
                </a:solidFill>
              </a:rPr>
              <a:t>fusiones</a:t>
            </a:r>
          </a:p>
        </p:txBody>
      </p:sp>
      <p:sp>
        <p:nvSpPr>
          <p:cNvPr id="26" name="CuadroTexto 25"/>
          <p:cNvSpPr txBox="1"/>
          <p:nvPr/>
        </p:nvSpPr>
        <p:spPr>
          <a:xfrm>
            <a:off x="8045362" y="3587505"/>
            <a:ext cx="3927879" cy="461665"/>
          </a:xfrm>
          <a:prstGeom prst="rect">
            <a:avLst/>
          </a:prstGeom>
          <a:solidFill>
            <a:srgbClr val="FF0000"/>
          </a:solidFill>
          <a:ln>
            <a:solidFill>
              <a:srgbClr val="C00000"/>
            </a:solidFill>
          </a:ln>
          <a:effectLst>
            <a:outerShdw blurRad="50800" dist="127000" dir="13500000" algn="br" rotWithShape="0">
              <a:prstClr val="black">
                <a:alpha val="40000"/>
              </a:prstClr>
            </a:outerShdw>
          </a:effectLst>
        </p:spPr>
        <p:txBody>
          <a:bodyPr wrap="square" rtlCol="0">
            <a:spAutoFit/>
          </a:bodyPr>
          <a:lstStyle/>
          <a:p>
            <a:r>
              <a:rPr lang="es-MX" sz="2400" b="1" dirty="0">
                <a:solidFill>
                  <a:schemeClr val="bg1">
                    <a:lumMod val="85000"/>
                  </a:schemeClr>
                </a:solidFill>
              </a:rPr>
              <a:t>precio – demanda inelástica</a:t>
            </a:r>
          </a:p>
        </p:txBody>
      </p:sp>
      <p:sp>
        <p:nvSpPr>
          <p:cNvPr id="23" name="CuadroTexto 22">
            <a:extLst>
              <a:ext uri="{FF2B5EF4-FFF2-40B4-BE49-F238E27FC236}">
                <a16:creationId xmlns="" xmlns:a16="http://schemas.microsoft.com/office/drawing/2014/main" id="{F802B76D-2255-4949-A7B9-BD4043351AFD}"/>
              </a:ext>
            </a:extLst>
          </p:cNvPr>
          <p:cNvSpPr txBox="1"/>
          <p:nvPr/>
        </p:nvSpPr>
        <p:spPr>
          <a:xfrm>
            <a:off x="7938878" y="311551"/>
            <a:ext cx="4194509" cy="1569660"/>
          </a:xfrm>
          <a:prstGeom prst="rect">
            <a:avLst/>
          </a:prstGeom>
          <a:solidFill>
            <a:srgbClr val="FF0000"/>
          </a:solidFill>
          <a:ln>
            <a:solidFill>
              <a:srgbClr val="C00000"/>
            </a:solidFill>
          </a:ln>
          <a:effectLst>
            <a:outerShdw blurRad="50800" dist="127000" dir="13500000" algn="br" rotWithShape="0">
              <a:prstClr val="black">
                <a:alpha val="40000"/>
              </a:prstClr>
            </a:outerShdw>
          </a:effectLst>
        </p:spPr>
        <p:txBody>
          <a:bodyPr wrap="square" rtlCol="0">
            <a:spAutoFit/>
          </a:bodyPr>
          <a:lstStyle/>
          <a:p>
            <a:pPr algn="ctr"/>
            <a:r>
              <a:rPr lang="es-MX" sz="3200" b="1" dirty="0">
                <a:solidFill>
                  <a:schemeClr val="bg1">
                    <a:lumMod val="85000"/>
                  </a:schemeClr>
                </a:solidFill>
              </a:rPr>
              <a:t>Sesgo cultural: publicación de revistas de “prestigio” = alto FI</a:t>
            </a:r>
          </a:p>
        </p:txBody>
      </p:sp>
      <p:sp>
        <p:nvSpPr>
          <p:cNvPr id="16" name="CuadroTexto 15">
            <a:extLst>
              <a:ext uri="{FF2B5EF4-FFF2-40B4-BE49-F238E27FC236}">
                <a16:creationId xmlns="" xmlns:a16="http://schemas.microsoft.com/office/drawing/2014/main" id="{C747117E-A2B5-4F5E-87E7-17862A8D747A}"/>
              </a:ext>
            </a:extLst>
          </p:cNvPr>
          <p:cNvSpPr txBox="1"/>
          <p:nvPr/>
        </p:nvSpPr>
        <p:spPr>
          <a:xfrm>
            <a:off x="8211879" y="4056770"/>
            <a:ext cx="3330963" cy="1569660"/>
          </a:xfrm>
          <a:prstGeom prst="rect">
            <a:avLst/>
          </a:prstGeom>
          <a:solidFill>
            <a:srgbClr val="FF0000"/>
          </a:solidFill>
          <a:effectLst>
            <a:outerShdw blurRad="50800" dist="177800" dir="13500000" algn="br" rotWithShape="0">
              <a:prstClr val="black">
                <a:alpha val="40000"/>
              </a:prstClr>
            </a:outerShdw>
          </a:effectLst>
        </p:spPr>
        <p:txBody>
          <a:bodyPr wrap="square" rtlCol="0">
            <a:spAutoFit/>
          </a:bodyPr>
          <a:lstStyle/>
          <a:p>
            <a:pPr algn="ctr"/>
            <a:r>
              <a:rPr lang="es-MX" sz="2400" b="1" dirty="0">
                <a:solidFill>
                  <a:schemeClr val="bg1">
                    <a:lumMod val="95000"/>
                  </a:schemeClr>
                </a:solidFill>
              </a:rPr>
              <a:t>Confidencialidad y poca transparencia en los contratos de suscripción </a:t>
            </a:r>
            <a:r>
              <a:rPr lang="es-MX" sz="2400" b="1" i="1" dirty="0">
                <a:solidFill>
                  <a:schemeClr val="bg1">
                    <a:lumMod val="95000"/>
                  </a:schemeClr>
                </a:solidFill>
              </a:rPr>
              <a:t>Publisher</a:t>
            </a:r>
            <a:r>
              <a:rPr lang="es-MX" sz="2400" b="1" dirty="0">
                <a:solidFill>
                  <a:schemeClr val="bg1">
                    <a:lumMod val="95000"/>
                  </a:schemeClr>
                </a:solidFill>
              </a:rPr>
              <a:t>-biblioteca</a:t>
            </a:r>
          </a:p>
        </p:txBody>
      </p:sp>
      <p:sp>
        <p:nvSpPr>
          <p:cNvPr id="20" name="CuadroTexto 19">
            <a:extLst>
              <a:ext uri="{FF2B5EF4-FFF2-40B4-BE49-F238E27FC236}">
                <a16:creationId xmlns="" xmlns:a16="http://schemas.microsoft.com/office/drawing/2014/main" id="{C261E6D0-E34F-4280-9BB1-BDD68328918C}"/>
              </a:ext>
            </a:extLst>
          </p:cNvPr>
          <p:cNvSpPr txBox="1"/>
          <p:nvPr/>
        </p:nvSpPr>
        <p:spPr>
          <a:xfrm>
            <a:off x="7339594" y="5574280"/>
            <a:ext cx="4933330" cy="1200329"/>
          </a:xfrm>
          <a:prstGeom prst="rect">
            <a:avLst/>
          </a:prstGeom>
          <a:solidFill>
            <a:srgbClr val="FF0000"/>
          </a:solidFill>
          <a:effectLst>
            <a:outerShdw blurRad="50800" dist="203200" dir="13500000" algn="br" rotWithShape="0">
              <a:prstClr val="black">
                <a:alpha val="40000"/>
              </a:prstClr>
            </a:outerShdw>
          </a:effectLst>
        </p:spPr>
        <p:txBody>
          <a:bodyPr wrap="square" rtlCol="0">
            <a:spAutoFit/>
          </a:bodyPr>
          <a:lstStyle/>
          <a:p>
            <a:pPr algn="ctr"/>
            <a:r>
              <a:rPr lang="es-MX" sz="2400" b="1" dirty="0">
                <a:solidFill>
                  <a:schemeClr val="bg1">
                    <a:lumMod val="95000"/>
                  </a:schemeClr>
                </a:solidFill>
              </a:rPr>
              <a:t>Asimetría de poder de negociación: bibliotecas dispersas vs. empresas globales</a:t>
            </a:r>
          </a:p>
        </p:txBody>
      </p:sp>
    </p:spTree>
    <p:extLst>
      <p:ext uri="{BB962C8B-B14F-4D97-AF65-F5344CB8AC3E}">
        <p14:creationId xmlns:p14="http://schemas.microsoft.com/office/powerpoint/2010/main" val="315996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1000" fill="hold"/>
                                        <p:tgtEl>
                                          <p:spTgt spid="16"/>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anim calcmode="lin" valueType="num">
                                      <p:cBhvr>
                                        <p:cTn id="59" dur="1000" fill="hold"/>
                                        <p:tgtEl>
                                          <p:spTgt spid="20"/>
                                        </p:tgtEl>
                                        <p:attrNameLst>
                                          <p:attrName>ppt_x</p:attrName>
                                        </p:attrNameLst>
                                      </p:cBhvr>
                                      <p:tavLst>
                                        <p:tav tm="0">
                                          <p:val>
                                            <p:strVal val="#ppt_x"/>
                                          </p:val>
                                        </p:tav>
                                        <p:tav tm="100000">
                                          <p:val>
                                            <p:strVal val="#ppt_x"/>
                                          </p:val>
                                        </p:tav>
                                      </p:tavLst>
                                    </p:anim>
                                    <p:anim calcmode="lin" valueType="num">
                                      <p:cBhvr>
                                        <p:cTn id="6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1000" fill="hold"/>
                                        <p:tgtEl>
                                          <p:spTgt spid="15"/>
                                        </p:tgtEl>
                                        <p:attrNameLst>
                                          <p:attrName>ppt_w</p:attrName>
                                        </p:attrNameLst>
                                      </p:cBhvr>
                                      <p:tavLst>
                                        <p:tav tm="0">
                                          <p:val>
                                            <p:strVal val="#ppt_w*0.70"/>
                                          </p:val>
                                        </p:tav>
                                        <p:tav tm="100000">
                                          <p:val>
                                            <p:strVal val="#ppt_w"/>
                                          </p:val>
                                        </p:tav>
                                      </p:tavLst>
                                    </p:anim>
                                    <p:anim calcmode="lin" valueType="num">
                                      <p:cBhvr>
                                        <p:cTn id="66" dur="1000" fill="hold"/>
                                        <p:tgtEl>
                                          <p:spTgt spid="15"/>
                                        </p:tgtEl>
                                        <p:attrNameLst>
                                          <p:attrName>ppt_h</p:attrName>
                                        </p:attrNameLst>
                                      </p:cBhvr>
                                      <p:tavLst>
                                        <p:tav tm="0">
                                          <p:val>
                                            <p:strVal val="#ppt_h"/>
                                          </p:val>
                                        </p:tav>
                                        <p:tav tm="100000">
                                          <p:val>
                                            <p:strVal val="#ppt_h"/>
                                          </p:val>
                                        </p:tav>
                                      </p:tavLst>
                                    </p:anim>
                                    <p:animEffect transition="in" filter="fade">
                                      <p:cBhvr>
                                        <p:cTn id="67" dur="1000"/>
                                        <p:tgtEl>
                                          <p:spTgt spid="15"/>
                                        </p:tgtEl>
                                      </p:cBhvr>
                                    </p:animEffect>
                                  </p:childTnLst>
                                </p:cTn>
                              </p:par>
                              <p:par>
                                <p:cTn id="68" presetID="55" presetClass="entr" presetSubtype="0"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p:cTn id="70" dur="1000" fill="hold"/>
                                        <p:tgtEl>
                                          <p:spTgt spid="19"/>
                                        </p:tgtEl>
                                        <p:attrNameLst>
                                          <p:attrName>ppt_w</p:attrName>
                                        </p:attrNameLst>
                                      </p:cBhvr>
                                      <p:tavLst>
                                        <p:tav tm="0">
                                          <p:val>
                                            <p:strVal val="#ppt_w*0.70"/>
                                          </p:val>
                                        </p:tav>
                                        <p:tav tm="100000">
                                          <p:val>
                                            <p:strVal val="#ppt_w"/>
                                          </p:val>
                                        </p:tav>
                                      </p:tavLst>
                                    </p:anim>
                                    <p:anim calcmode="lin" valueType="num">
                                      <p:cBhvr>
                                        <p:cTn id="71" dur="1000" fill="hold"/>
                                        <p:tgtEl>
                                          <p:spTgt spid="19"/>
                                        </p:tgtEl>
                                        <p:attrNameLst>
                                          <p:attrName>ppt_h</p:attrName>
                                        </p:attrNameLst>
                                      </p:cBhvr>
                                      <p:tavLst>
                                        <p:tav tm="0">
                                          <p:val>
                                            <p:strVal val="#ppt_h"/>
                                          </p:val>
                                        </p:tav>
                                        <p:tav tm="100000">
                                          <p:val>
                                            <p:strVal val="#ppt_h"/>
                                          </p:val>
                                        </p:tav>
                                      </p:tavLst>
                                    </p:anim>
                                    <p:animEffect transition="in" filter="fade">
                                      <p:cBhvr>
                                        <p:cTn id="72" dur="1000"/>
                                        <p:tgtEl>
                                          <p:spTgt spid="19"/>
                                        </p:tgtEl>
                                      </p:cBhvr>
                                    </p:animEffect>
                                  </p:childTnLst>
                                </p:cTn>
                              </p:par>
                              <p:par>
                                <p:cTn id="73" presetID="55" presetClass="entr" presetSubtype="0" fill="hold" nodeType="withEffect">
                                  <p:stCondLst>
                                    <p:cond delay="0"/>
                                  </p:stCondLst>
                                  <p:childTnLst>
                                    <p:set>
                                      <p:cBhvr>
                                        <p:cTn id="74" dur="1" fill="hold">
                                          <p:stCondLst>
                                            <p:cond delay="0"/>
                                          </p:stCondLst>
                                        </p:cTn>
                                        <p:tgtEl>
                                          <p:spTgt spid="1026"/>
                                        </p:tgtEl>
                                        <p:attrNameLst>
                                          <p:attrName>style.visibility</p:attrName>
                                        </p:attrNameLst>
                                      </p:cBhvr>
                                      <p:to>
                                        <p:strVal val="visible"/>
                                      </p:to>
                                    </p:set>
                                    <p:anim calcmode="lin" valueType="num">
                                      <p:cBhvr>
                                        <p:cTn id="75" dur="1000" fill="hold"/>
                                        <p:tgtEl>
                                          <p:spTgt spid="1026"/>
                                        </p:tgtEl>
                                        <p:attrNameLst>
                                          <p:attrName>ppt_w</p:attrName>
                                        </p:attrNameLst>
                                      </p:cBhvr>
                                      <p:tavLst>
                                        <p:tav tm="0">
                                          <p:val>
                                            <p:strVal val="#ppt_w*0.70"/>
                                          </p:val>
                                        </p:tav>
                                        <p:tav tm="100000">
                                          <p:val>
                                            <p:strVal val="#ppt_w"/>
                                          </p:val>
                                        </p:tav>
                                      </p:tavLst>
                                    </p:anim>
                                    <p:anim calcmode="lin" valueType="num">
                                      <p:cBhvr>
                                        <p:cTn id="76" dur="1000" fill="hold"/>
                                        <p:tgtEl>
                                          <p:spTgt spid="1026"/>
                                        </p:tgtEl>
                                        <p:attrNameLst>
                                          <p:attrName>ppt_h</p:attrName>
                                        </p:attrNameLst>
                                      </p:cBhvr>
                                      <p:tavLst>
                                        <p:tav tm="0">
                                          <p:val>
                                            <p:strVal val="#ppt_h"/>
                                          </p:val>
                                        </p:tav>
                                        <p:tav tm="100000">
                                          <p:val>
                                            <p:strVal val="#ppt_h"/>
                                          </p:val>
                                        </p:tav>
                                      </p:tavLst>
                                    </p:anim>
                                    <p:animEffect transition="in" filter="fade">
                                      <p:cBhvr>
                                        <p:cTn id="77" dur="1000"/>
                                        <p:tgtEl>
                                          <p:spTgt spid="1026"/>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p:cTn id="82" dur="500" fill="hold"/>
                                        <p:tgtEl>
                                          <p:spTgt spid="23"/>
                                        </p:tgtEl>
                                        <p:attrNameLst>
                                          <p:attrName>ppt_w</p:attrName>
                                        </p:attrNameLst>
                                      </p:cBhvr>
                                      <p:tavLst>
                                        <p:tav tm="0">
                                          <p:val>
                                            <p:fltVal val="0"/>
                                          </p:val>
                                        </p:tav>
                                        <p:tav tm="100000">
                                          <p:val>
                                            <p:strVal val="#ppt_w"/>
                                          </p:val>
                                        </p:tav>
                                      </p:tavLst>
                                    </p:anim>
                                    <p:anim calcmode="lin" valueType="num">
                                      <p:cBhvr>
                                        <p:cTn id="83" dur="500" fill="hold"/>
                                        <p:tgtEl>
                                          <p:spTgt spid="23"/>
                                        </p:tgtEl>
                                        <p:attrNameLst>
                                          <p:attrName>ppt_h</p:attrName>
                                        </p:attrNameLst>
                                      </p:cBhvr>
                                      <p:tavLst>
                                        <p:tav tm="0">
                                          <p:val>
                                            <p:fltVal val="0"/>
                                          </p:val>
                                        </p:tav>
                                        <p:tav tm="100000">
                                          <p:val>
                                            <p:strVal val="#ppt_h"/>
                                          </p:val>
                                        </p:tav>
                                      </p:tavLst>
                                    </p:anim>
                                    <p:animEffect transition="in" filter="fade">
                                      <p:cBhvr>
                                        <p:cTn id="8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6" grpId="0" animBg="1"/>
      <p:bldP spid="23" grpId="0" animBg="1"/>
      <p:bldP spid="16" grpId="0" animBg="1"/>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545" y="412273"/>
            <a:ext cx="8505825"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ítulo 1"/>
          <p:cNvSpPr txBox="1">
            <a:spLocks/>
          </p:cNvSpPr>
          <p:nvPr/>
        </p:nvSpPr>
        <p:spPr>
          <a:xfrm>
            <a:off x="7130742" y="460063"/>
            <a:ext cx="4241303" cy="538262"/>
          </a:xfrm>
          <a:prstGeom prst="rect">
            <a:avLst/>
          </a:prstGeom>
          <a:solidFill>
            <a:schemeClr val="bg1">
              <a:lumMod val="5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b="1" dirty="0">
                <a:solidFill>
                  <a:srgbClr val="FFC000"/>
                </a:solidFill>
                <a:latin typeface="Courier New" panose="02070309020205020404" pitchFamily="49" charset="0"/>
                <a:cs typeface="Courier New" panose="02070309020205020404" pitchFamily="49" charset="0"/>
              </a:rPr>
              <a:t>Datos Revista</a:t>
            </a:r>
          </a:p>
        </p:txBody>
      </p:sp>
      <p:sp>
        <p:nvSpPr>
          <p:cNvPr id="3" name="Elipse 2"/>
          <p:cNvSpPr/>
          <p:nvPr/>
        </p:nvSpPr>
        <p:spPr>
          <a:xfrm>
            <a:off x="3709115" y="460063"/>
            <a:ext cx="1764406" cy="441458"/>
          </a:xfrm>
          <a:prstGeom prst="ellipse">
            <a:avLst/>
          </a:prstGeom>
          <a:solidFill>
            <a:srgbClr val="FF9900">
              <a:alpha val="2902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Elipse 8"/>
          <p:cNvSpPr/>
          <p:nvPr/>
        </p:nvSpPr>
        <p:spPr>
          <a:xfrm>
            <a:off x="2135746" y="1036961"/>
            <a:ext cx="1764406" cy="441458"/>
          </a:xfrm>
          <a:prstGeom prst="ellipse">
            <a:avLst/>
          </a:prstGeom>
          <a:solidFill>
            <a:srgbClr val="FF9900">
              <a:alpha val="2902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Elipse 9"/>
          <p:cNvSpPr/>
          <p:nvPr/>
        </p:nvSpPr>
        <p:spPr>
          <a:xfrm>
            <a:off x="2622997" y="1665938"/>
            <a:ext cx="1764406" cy="441458"/>
          </a:xfrm>
          <a:prstGeom prst="ellipse">
            <a:avLst/>
          </a:prstGeom>
          <a:solidFill>
            <a:srgbClr val="FF9900">
              <a:alpha val="2902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Elipse 10"/>
          <p:cNvSpPr/>
          <p:nvPr/>
        </p:nvSpPr>
        <p:spPr>
          <a:xfrm>
            <a:off x="2453425" y="2032477"/>
            <a:ext cx="5170868" cy="441458"/>
          </a:xfrm>
          <a:prstGeom prst="ellipse">
            <a:avLst/>
          </a:prstGeom>
          <a:solidFill>
            <a:srgbClr val="FF9900">
              <a:alpha val="2902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545" y="412273"/>
            <a:ext cx="8505825" cy="5710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ítulo 1"/>
          <p:cNvSpPr txBox="1">
            <a:spLocks/>
          </p:cNvSpPr>
          <p:nvPr/>
        </p:nvSpPr>
        <p:spPr>
          <a:xfrm>
            <a:off x="7130742" y="445896"/>
            <a:ext cx="4410279" cy="932330"/>
          </a:xfrm>
          <a:prstGeom prst="rect">
            <a:avLst/>
          </a:prstGeom>
          <a:solidFill>
            <a:schemeClr val="bg1">
              <a:lumMod val="5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b="1" dirty="0">
                <a:solidFill>
                  <a:srgbClr val="FFC000"/>
                </a:solidFill>
                <a:latin typeface="Courier New" panose="02070309020205020404" pitchFamily="49" charset="0"/>
                <a:cs typeface="Courier New" panose="02070309020205020404" pitchFamily="49" charset="0"/>
              </a:rPr>
              <a:t>Datos Artículo</a:t>
            </a:r>
          </a:p>
          <a:p>
            <a:pPr algn="ctr"/>
            <a:r>
              <a:rPr lang="es-MX" sz="3600" b="1" dirty="0">
                <a:solidFill>
                  <a:srgbClr val="FFC000"/>
                </a:solidFill>
                <a:latin typeface="Courier New" panose="02070309020205020404" pitchFamily="49" charset="0"/>
                <a:cs typeface="Courier New" panose="02070309020205020404" pitchFamily="49" charset="0"/>
              </a:rPr>
              <a:t>[</a:t>
            </a:r>
            <a:r>
              <a:rPr lang="es-MX" sz="3600" b="1" dirty="0" err="1">
                <a:solidFill>
                  <a:srgbClr val="FFC000"/>
                </a:solidFill>
                <a:latin typeface="Courier New" panose="02070309020205020404" pitchFamily="49" charset="0"/>
                <a:cs typeface="Courier New" panose="02070309020205020404" pitchFamily="49" charset="0"/>
              </a:rPr>
              <a:t>front</a:t>
            </a:r>
            <a:r>
              <a:rPr lang="es-MX" sz="3600" b="1" dirty="0">
                <a:solidFill>
                  <a:srgbClr val="FFC000"/>
                </a:solidFill>
                <a:latin typeface="Courier New" panose="02070309020205020404" pitchFamily="49" charset="0"/>
                <a:cs typeface="Courier New" panose="02070309020205020404" pitchFamily="49" charset="0"/>
              </a:rPr>
              <a:t>]</a:t>
            </a:r>
          </a:p>
          <a:p>
            <a:endParaRPr lang="es-MX" sz="3600" b="1" dirty="0">
              <a:solidFill>
                <a:srgbClr val="FFC000"/>
              </a:solidFill>
              <a:latin typeface="Courier New" panose="02070309020205020404" pitchFamily="49" charset="0"/>
              <a:cs typeface="Courier New" panose="02070309020205020404" pitchFamily="49" charset="0"/>
            </a:endParaRPr>
          </a:p>
        </p:txBody>
      </p:sp>
      <p:sp>
        <p:nvSpPr>
          <p:cNvPr id="4" name="Elipse 3"/>
          <p:cNvSpPr/>
          <p:nvPr/>
        </p:nvSpPr>
        <p:spPr>
          <a:xfrm>
            <a:off x="612113" y="1478419"/>
            <a:ext cx="7482622" cy="628977"/>
          </a:xfrm>
          <a:prstGeom prst="ellipse">
            <a:avLst/>
          </a:prstGeom>
          <a:solidFill>
            <a:srgbClr val="FF9900">
              <a:alpha val="2117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Elipse 15"/>
          <p:cNvSpPr/>
          <p:nvPr/>
        </p:nvSpPr>
        <p:spPr>
          <a:xfrm>
            <a:off x="2135745" y="2836565"/>
            <a:ext cx="1834701" cy="524495"/>
          </a:xfrm>
          <a:prstGeom prst="ellipse">
            <a:avLst/>
          </a:prstGeom>
          <a:solidFill>
            <a:srgbClr val="FF9900">
              <a:alpha val="2117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Elipse 16"/>
          <p:cNvSpPr/>
          <p:nvPr/>
        </p:nvSpPr>
        <p:spPr>
          <a:xfrm>
            <a:off x="3388076" y="3904943"/>
            <a:ext cx="4896611" cy="524495"/>
          </a:xfrm>
          <a:prstGeom prst="ellipse">
            <a:avLst/>
          </a:prstGeom>
          <a:solidFill>
            <a:srgbClr val="FF9900">
              <a:alpha val="2117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9" name="Título 1"/>
          <p:cNvSpPr txBox="1">
            <a:spLocks/>
          </p:cNvSpPr>
          <p:nvPr/>
        </p:nvSpPr>
        <p:spPr>
          <a:xfrm>
            <a:off x="6089891" y="2097969"/>
            <a:ext cx="3573210" cy="426062"/>
          </a:xfrm>
          <a:prstGeom prst="rect">
            <a:avLst/>
          </a:prstGeom>
          <a:solidFill>
            <a:schemeClr val="bg1">
              <a:lumMod val="5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rgbClr val="FFC000"/>
                </a:solidFill>
                <a:latin typeface="Courier New" panose="02070309020205020404" pitchFamily="49" charset="0"/>
                <a:cs typeface="Courier New" panose="02070309020205020404" pitchFamily="49" charset="0"/>
              </a:rPr>
              <a:t>título artículo</a:t>
            </a:r>
          </a:p>
        </p:txBody>
      </p:sp>
      <p:sp>
        <p:nvSpPr>
          <p:cNvPr id="20" name="Título 1"/>
          <p:cNvSpPr txBox="1">
            <a:spLocks/>
          </p:cNvSpPr>
          <p:nvPr/>
        </p:nvSpPr>
        <p:spPr>
          <a:xfrm>
            <a:off x="4320558" y="2960511"/>
            <a:ext cx="1460334" cy="426062"/>
          </a:xfrm>
          <a:prstGeom prst="rect">
            <a:avLst/>
          </a:prstGeom>
          <a:solidFill>
            <a:schemeClr val="bg1">
              <a:lumMod val="5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rgbClr val="FFC000"/>
                </a:solidFill>
                <a:latin typeface="Courier New" panose="02070309020205020404" pitchFamily="49" charset="0"/>
                <a:cs typeface="Courier New" panose="02070309020205020404" pitchFamily="49" charset="0"/>
              </a:rPr>
              <a:t>autor</a:t>
            </a:r>
          </a:p>
        </p:txBody>
      </p:sp>
      <p:sp>
        <p:nvSpPr>
          <p:cNvPr id="23" name="Elipse 22"/>
          <p:cNvSpPr/>
          <p:nvPr/>
        </p:nvSpPr>
        <p:spPr>
          <a:xfrm>
            <a:off x="635920" y="4781047"/>
            <a:ext cx="2013406" cy="1725357"/>
          </a:xfrm>
          <a:prstGeom prst="ellipse">
            <a:avLst/>
          </a:prstGeom>
          <a:solidFill>
            <a:srgbClr val="FF9900">
              <a:alpha val="2117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4" name="Título 1"/>
          <p:cNvSpPr txBox="1">
            <a:spLocks/>
          </p:cNvSpPr>
          <p:nvPr/>
        </p:nvSpPr>
        <p:spPr>
          <a:xfrm>
            <a:off x="5236926" y="4392893"/>
            <a:ext cx="3938533" cy="426062"/>
          </a:xfrm>
          <a:prstGeom prst="rect">
            <a:avLst/>
          </a:prstGeom>
          <a:solidFill>
            <a:schemeClr val="bg1">
              <a:lumMod val="5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rgbClr val="FFC000"/>
                </a:solidFill>
                <a:latin typeface="Courier New" panose="02070309020205020404" pitchFamily="49" charset="0"/>
                <a:cs typeface="Courier New" panose="02070309020205020404" pitchFamily="49" charset="0"/>
              </a:rPr>
              <a:t>afiliación autor</a:t>
            </a:r>
          </a:p>
        </p:txBody>
      </p:sp>
      <p:sp>
        <p:nvSpPr>
          <p:cNvPr id="25" name="Título 1"/>
          <p:cNvSpPr txBox="1">
            <a:spLocks/>
          </p:cNvSpPr>
          <p:nvPr/>
        </p:nvSpPr>
        <p:spPr>
          <a:xfrm>
            <a:off x="2635071" y="5430694"/>
            <a:ext cx="4510588" cy="426062"/>
          </a:xfrm>
          <a:prstGeom prst="rect">
            <a:avLst/>
          </a:prstGeom>
          <a:solidFill>
            <a:schemeClr val="bg1">
              <a:lumMod val="5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2800" b="1" dirty="0">
                <a:solidFill>
                  <a:srgbClr val="FFC000"/>
                </a:solidFill>
                <a:latin typeface="Courier New" panose="02070309020205020404" pitchFamily="49" charset="0"/>
                <a:cs typeface="Courier New" panose="02070309020205020404" pitchFamily="49" charset="0"/>
              </a:rPr>
              <a:t>vol. no. año, págs.</a:t>
            </a:r>
          </a:p>
        </p:txBody>
      </p:sp>
    </p:spTree>
    <p:extLst>
      <p:ext uri="{BB962C8B-B14F-4D97-AF65-F5344CB8AC3E}">
        <p14:creationId xmlns:p14="http://schemas.microsoft.com/office/powerpoint/2010/main" val="81082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3" grpId="0" animBg="1"/>
      <p:bldP spid="4" grpId="0" animBg="1"/>
      <p:bldP spid="16" grpId="0" animBg="1"/>
      <p:bldP spid="17" grpId="0" animBg="1"/>
      <p:bldP spid="19" grpId="0" animBg="1"/>
      <p:bldP spid="20" grpId="0" animBg="1"/>
      <p:bldP spid="23" grpId="0" animBg="1"/>
      <p:bldP spid="24" grpId="0" animBg="1"/>
      <p:bldP spid="2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6576" y="1493949"/>
            <a:ext cx="6162928" cy="4739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ítulo 1"/>
          <p:cNvSpPr txBox="1">
            <a:spLocks/>
          </p:cNvSpPr>
          <p:nvPr/>
        </p:nvSpPr>
        <p:spPr>
          <a:xfrm>
            <a:off x="3657389" y="441316"/>
            <a:ext cx="4241303" cy="932330"/>
          </a:xfrm>
          <a:prstGeom prst="rect">
            <a:avLst/>
          </a:prstGeom>
          <a:solidFill>
            <a:schemeClr val="bg1">
              <a:lumMod val="5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600" b="1" dirty="0">
                <a:solidFill>
                  <a:srgbClr val="FFC000"/>
                </a:solidFill>
                <a:latin typeface="Courier New" panose="02070309020205020404" pitchFamily="49" charset="0"/>
                <a:cs typeface="Courier New" panose="02070309020205020404" pitchFamily="49" charset="0"/>
              </a:rPr>
              <a:t>Palabras clave</a:t>
            </a:r>
          </a:p>
          <a:p>
            <a:pPr algn="ctr"/>
            <a:r>
              <a:rPr lang="es-MX" sz="3600" b="1" dirty="0" err="1">
                <a:solidFill>
                  <a:srgbClr val="FFC000"/>
                </a:solidFill>
                <a:latin typeface="Courier New" panose="02070309020205020404" pitchFamily="49" charset="0"/>
                <a:cs typeface="Courier New" panose="02070309020205020404" pitchFamily="49" charset="0"/>
              </a:rPr>
              <a:t>keywords</a:t>
            </a:r>
            <a:endParaRPr lang="es-MX" sz="3600" b="1" dirty="0">
              <a:solidFill>
                <a:srgbClr val="FFC000"/>
              </a:solidFill>
              <a:latin typeface="Courier New" panose="02070309020205020404" pitchFamily="49" charset="0"/>
              <a:cs typeface="Courier New" panose="02070309020205020404" pitchFamily="49" charset="0"/>
            </a:endParaRPr>
          </a:p>
          <a:p>
            <a:endParaRPr lang="es-MX" sz="3600" b="1" dirty="0">
              <a:solidFill>
                <a:srgbClr val="FFC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33119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1"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1" y="79462"/>
            <a:ext cx="11512757" cy="6780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329784" y="209862"/>
            <a:ext cx="11497455" cy="64457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Título 1"/>
          <p:cNvSpPr txBox="1">
            <a:spLocks/>
          </p:cNvSpPr>
          <p:nvPr/>
        </p:nvSpPr>
        <p:spPr>
          <a:xfrm>
            <a:off x="6928835" y="984839"/>
            <a:ext cx="4700788" cy="637899"/>
          </a:xfrm>
          <a:prstGeom prst="rect">
            <a:avLst/>
          </a:prstGeom>
          <a:solidFill>
            <a:schemeClr val="bg1">
              <a:lumMod val="50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b="1" dirty="0">
                <a:solidFill>
                  <a:srgbClr val="FFC000"/>
                </a:solidFill>
                <a:latin typeface="Courier New" panose="02070309020205020404" pitchFamily="49" charset="0"/>
                <a:cs typeface="Courier New" panose="02070309020205020404" pitchFamily="49" charset="0"/>
              </a:rPr>
              <a:t>Documento citado</a:t>
            </a:r>
          </a:p>
          <a:p>
            <a:endParaRPr lang="es-MX" sz="3600" b="1" dirty="0">
              <a:solidFill>
                <a:srgbClr val="FFC000"/>
              </a:solidFill>
              <a:latin typeface="Courier New" panose="02070309020205020404" pitchFamily="49" charset="0"/>
              <a:cs typeface="Courier New" panose="02070309020205020404" pitchFamily="49" charset="0"/>
            </a:endParaRPr>
          </a:p>
        </p:txBody>
      </p:sp>
      <p:sp>
        <p:nvSpPr>
          <p:cNvPr id="5" name="Elipse 4"/>
          <p:cNvSpPr/>
          <p:nvPr/>
        </p:nvSpPr>
        <p:spPr>
          <a:xfrm>
            <a:off x="1955442" y="1317733"/>
            <a:ext cx="1764406" cy="524495"/>
          </a:xfrm>
          <a:prstGeom prst="ellipse">
            <a:avLst/>
          </a:prstGeom>
          <a:solidFill>
            <a:srgbClr val="FF9900">
              <a:alpha val="2117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Elipse 5"/>
          <p:cNvSpPr/>
          <p:nvPr/>
        </p:nvSpPr>
        <p:spPr>
          <a:xfrm>
            <a:off x="1955442" y="2101469"/>
            <a:ext cx="1764406" cy="524495"/>
          </a:xfrm>
          <a:prstGeom prst="ellipse">
            <a:avLst/>
          </a:prstGeom>
          <a:solidFill>
            <a:srgbClr val="FF9900">
              <a:alpha val="2117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Elipse 6"/>
          <p:cNvSpPr/>
          <p:nvPr/>
        </p:nvSpPr>
        <p:spPr>
          <a:xfrm>
            <a:off x="2182968" y="2762622"/>
            <a:ext cx="1764406" cy="524495"/>
          </a:xfrm>
          <a:prstGeom prst="ellipse">
            <a:avLst/>
          </a:prstGeom>
          <a:solidFill>
            <a:srgbClr val="FF9900">
              <a:alpha val="2117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Elipse 7"/>
          <p:cNvSpPr/>
          <p:nvPr/>
        </p:nvSpPr>
        <p:spPr>
          <a:xfrm>
            <a:off x="1287887" y="4309654"/>
            <a:ext cx="798490" cy="377365"/>
          </a:xfrm>
          <a:prstGeom prst="ellipse">
            <a:avLst/>
          </a:prstGeom>
          <a:solidFill>
            <a:srgbClr val="FF0000">
              <a:alpha val="2117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Elipse 8"/>
          <p:cNvSpPr/>
          <p:nvPr/>
        </p:nvSpPr>
        <p:spPr>
          <a:xfrm>
            <a:off x="1955442" y="3536138"/>
            <a:ext cx="1764406" cy="524495"/>
          </a:xfrm>
          <a:prstGeom prst="ellipse">
            <a:avLst/>
          </a:prstGeom>
          <a:solidFill>
            <a:srgbClr val="FF9900">
              <a:alpha val="2117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Elipse 9"/>
          <p:cNvSpPr/>
          <p:nvPr/>
        </p:nvSpPr>
        <p:spPr>
          <a:xfrm>
            <a:off x="1813774" y="4424771"/>
            <a:ext cx="9339330" cy="524495"/>
          </a:xfrm>
          <a:prstGeom prst="ellipse">
            <a:avLst/>
          </a:prstGeom>
          <a:solidFill>
            <a:srgbClr val="92D050">
              <a:alpha val="2117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accent6">
                  <a:lumMod val="75000"/>
                </a:schemeClr>
              </a:solidFill>
            </a:endParaRPr>
          </a:p>
        </p:txBody>
      </p:sp>
      <p:sp>
        <p:nvSpPr>
          <p:cNvPr id="11" name="Elipse 10"/>
          <p:cNvSpPr/>
          <p:nvPr/>
        </p:nvSpPr>
        <p:spPr>
          <a:xfrm>
            <a:off x="1433846" y="4816617"/>
            <a:ext cx="2412643" cy="524495"/>
          </a:xfrm>
          <a:prstGeom prst="ellipse">
            <a:avLst/>
          </a:prstGeom>
          <a:solidFill>
            <a:srgbClr val="00B0F0">
              <a:alpha val="21176"/>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2" name="Elipse 11"/>
          <p:cNvSpPr/>
          <p:nvPr/>
        </p:nvSpPr>
        <p:spPr>
          <a:xfrm>
            <a:off x="1552976" y="4976422"/>
            <a:ext cx="521596" cy="524495"/>
          </a:xfrm>
          <a:prstGeom prst="ellipse">
            <a:avLst/>
          </a:prstGeom>
          <a:solidFill>
            <a:srgbClr val="7030A0">
              <a:alpha val="2117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3" name="Elipse 12"/>
          <p:cNvSpPr/>
          <p:nvPr/>
        </p:nvSpPr>
        <p:spPr>
          <a:xfrm>
            <a:off x="1293251" y="5151526"/>
            <a:ext cx="521596" cy="524495"/>
          </a:xfrm>
          <a:prstGeom prst="ellipse">
            <a:avLst/>
          </a:prstGeom>
          <a:solidFill>
            <a:srgbClr val="7030A0">
              <a:alpha val="2117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4" name="Elipse 13"/>
          <p:cNvSpPr/>
          <p:nvPr/>
        </p:nvSpPr>
        <p:spPr>
          <a:xfrm>
            <a:off x="1393063" y="5412956"/>
            <a:ext cx="521596" cy="524495"/>
          </a:xfrm>
          <a:prstGeom prst="ellipse">
            <a:avLst/>
          </a:prstGeom>
          <a:solidFill>
            <a:srgbClr val="7030A0">
              <a:alpha val="2117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5" name="Elipse 14"/>
          <p:cNvSpPr/>
          <p:nvPr/>
        </p:nvSpPr>
        <p:spPr>
          <a:xfrm>
            <a:off x="1433846" y="5528889"/>
            <a:ext cx="521596" cy="524495"/>
          </a:xfrm>
          <a:prstGeom prst="ellipse">
            <a:avLst/>
          </a:prstGeom>
          <a:solidFill>
            <a:srgbClr val="7030A0">
              <a:alpha val="2117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Elipse 15"/>
          <p:cNvSpPr/>
          <p:nvPr/>
        </p:nvSpPr>
        <p:spPr>
          <a:xfrm>
            <a:off x="5705130" y="5675203"/>
            <a:ext cx="3348717" cy="524495"/>
          </a:xfrm>
          <a:prstGeom prst="ellipse">
            <a:avLst/>
          </a:prstGeom>
          <a:solidFill>
            <a:srgbClr val="7030A0">
              <a:alpha val="2117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Elipse 16"/>
          <p:cNvSpPr/>
          <p:nvPr/>
        </p:nvSpPr>
        <p:spPr>
          <a:xfrm>
            <a:off x="2521902" y="5924862"/>
            <a:ext cx="4059202" cy="524495"/>
          </a:xfrm>
          <a:prstGeom prst="ellipse">
            <a:avLst/>
          </a:prstGeom>
          <a:solidFill>
            <a:srgbClr val="7030A0">
              <a:alpha val="2117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8" name="Elipse 17"/>
          <p:cNvSpPr/>
          <p:nvPr/>
        </p:nvSpPr>
        <p:spPr>
          <a:xfrm>
            <a:off x="1393063" y="6136697"/>
            <a:ext cx="1128839" cy="524495"/>
          </a:xfrm>
          <a:prstGeom prst="ellipse">
            <a:avLst/>
          </a:prstGeom>
          <a:solidFill>
            <a:srgbClr val="7030A0">
              <a:alpha val="21176"/>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9" name="Elipse 18"/>
          <p:cNvSpPr/>
          <p:nvPr/>
        </p:nvSpPr>
        <p:spPr>
          <a:xfrm>
            <a:off x="1736498" y="209862"/>
            <a:ext cx="4844605" cy="297804"/>
          </a:xfrm>
          <a:prstGeom prst="ellipse">
            <a:avLst/>
          </a:prstGeom>
          <a:solidFill>
            <a:srgbClr val="FF9900">
              <a:alpha val="2117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0" name="Elipse 19"/>
          <p:cNvSpPr/>
          <p:nvPr/>
        </p:nvSpPr>
        <p:spPr>
          <a:xfrm>
            <a:off x="6302091" y="170081"/>
            <a:ext cx="798490" cy="377365"/>
          </a:xfrm>
          <a:prstGeom prst="ellipse">
            <a:avLst/>
          </a:prstGeom>
          <a:solidFill>
            <a:srgbClr val="FF0000">
              <a:alpha val="2117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1" name="Elipse 20"/>
          <p:cNvSpPr/>
          <p:nvPr/>
        </p:nvSpPr>
        <p:spPr>
          <a:xfrm>
            <a:off x="7100581" y="182705"/>
            <a:ext cx="4621728" cy="324961"/>
          </a:xfrm>
          <a:prstGeom prst="ellipse">
            <a:avLst/>
          </a:prstGeom>
          <a:solidFill>
            <a:srgbClr val="92D050">
              <a:alpha val="2117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accent6">
                  <a:lumMod val="75000"/>
                </a:schemeClr>
              </a:solidFill>
            </a:endParaRPr>
          </a:p>
        </p:txBody>
      </p:sp>
      <p:sp>
        <p:nvSpPr>
          <p:cNvPr id="22" name="Elipse 21"/>
          <p:cNvSpPr/>
          <p:nvPr/>
        </p:nvSpPr>
        <p:spPr>
          <a:xfrm>
            <a:off x="526781" y="386888"/>
            <a:ext cx="4621728" cy="324961"/>
          </a:xfrm>
          <a:prstGeom prst="ellipse">
            <a:avLst/>
          </a:prstGeom>
          <a:solidFill>
            <a:srgbClr val="92D050">
              <a:alpha val="21176"/>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accent6">
                  <a:lumMod val="75000"/>
                </a:schemeClr>
              </a:solidFill>
            </a:endParaRPr>
          </a:p>
        </p:txBody>
      </p:sp>
      <p:sp>
        <p:nvSpPr>
          <p:cNvPr id="24" name="Elipse 23"/>
          <p:cNvSpPr/>
          <p:nvPr/>
        </p:nvSpPr>
        <p:spPr>
          <a:xfrm>
            <a:off x="5268742" y="386888"/>
            <a:ext cx="2205484" cy="285801"/>
          </a:xfrm>
          <a:prstGeom prst="ellipse">
            <a:avLst/>
          </a:prstGeom>
          <a:solidFill>
            <a:srgbClr val="00B0F0">
              <a:alpha val="21176"/>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19506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00"/>
                                        <p:tgtEl>
                                          <p:spTgt spid="2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down)">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down)">
                                      <p:cBhvr>
                                        <p:cTn id="51" dur="500"/>
                                        <p:tgtEl>
                                          <p:spTgt spid="11"/>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down)">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down)">
                                      <p:cBhvr>
                                        <p:cTn id="59" dur="500"/>
                                        <p:tgtEl>
                                          <p:spTgt spid="12"/>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down)">
                                      <p:cBhvr>
                                        <p:cTn id="62" dur="500"/>
                                        <p:tgtEl>
                                          <p:spTgt spid="14"/>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down)">
                                      <p:cBhvr>
                                        <p:cTn id="65" dur="500"/>
                                        <p:tgtEl>
                                          <p:spTgt spid="13"/>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down)">
                                      <p:cBhvr>
                                        <p:cTn id="68" dur="500"/>
                                        <p:tgtEl>
                                          <p:spTgt spid="15"/>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down)">
                                      <p:cBhvr>
                                        <p:cTn id="71" dur="500"/>
                                        <p:tgtEl>
                                          <p:spTgt spid="18"/>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wipe(down)">
                                      <p:cBhvr>
                                        <p:cTn id="74" dur="500"/>
                                        <p:tgtEl>
                                          <p:spTgt spid="17"/>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wipe(down)">
                                      <p:cBhvr>
                                        <p:cTn id="7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895" y="365125"/>
            <a:ext cx="11179629" cy="669195"/>
          </a:xfrm>
        </p:spPr>
        <p:txBody>
          <a:bodyPr>
            <a:normAutofit fontScale="90000"/>
          </a:bodyPr>
          <a:lstStyle/>
          <a:p>
            <a:r>
              <a:rPr lang="es-ES_tradnl" sz="3200" b="1" dirty="0" err="1" smtClean="0"/>
              <a:t>Texture</a:t>
            </a:r>
            <a:r>
              <a:rPr lang="es-ES_tradnl" sz="3200" b="1" dirty="0" smtClean="0"/>
              <a:t>: i</a:t>
            </a:r>
            <a:r>
              <a:rPr lang="es-ES_tradnl" sz="3200" dirty="0" smtClean="0"/>
              <a:t>nterfaz de </a:t>
            </a:r>
            <a:r>
              <a:rPr lang="es-ES_tradnl" sz="3200" dirty="0"/>
              <a:t>usuario</a:t>
            </a:r>
            <a:r>
              <a:rPr lang="es-ES_tradnl" sz="3200" dirty="0" smtClean="0"/>
              <a:t>:</a:t>
            </a:r>
            <a:br>
              <a:rPr lang="es-ES_tradnl" sz="3200" dirty="0" smtClean="0"/>
            </a:br>
            <a:r>
              <a:rPr lang="es-ES_tradnl" sz="3200" dirty="0" smtClean="0"/>
              <a:t> </a:t>
            </a:r>
            <a:r>
              <a:rPr lang="es-ES_tradnl" sz="3100" dirty="0"/>
              <a:t>Tan abierto como </a:t>
            </a:r>
            <a:r>
              <a:rPr lang="es-ES_tradnl" sz="3100" dirty="0" err="1"/>
              <a:t>LaTeX</a:t>
            </a:r>
            <a:r>
              <a:rPr lang="es-ES_tradnl" sz="3100" dirty="0"/>
              <a:t> y tan simple como un procesador de textos clásico.</a:t>
            </a:r>
            <a:br>
              <a:rPr lang="es-ES_tradnl" sz="3100" dirty="0"/>
            </a:br>
            <a:endParaRPr lang="es-ES_tradnl" sz="32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4895" y="1034320"/>
            <a:ext cx="11702211" cy="5823679"/>
          </a:xfrm>
        </p:spPr>
      </p:pic>
      <p:sp>
        <p:nvSpPr>
          <p:cNvPr id="6" name="Frame 5"/>
          <p:cNvSpPr/>
          <p:nvPr/>
        </p:nvSpPr>
        <p:spPr>
          <a:xfrm>
            <a:off x="8229600" y="914400"/>
            <a:ext cx="3962400" cy="5943599"/>
          </a:xfrm>
          <a:prstGeom prst="frame">
            <a:avLst>
              <a:gd name="adj1" fmla="val 0"/>
            </a:avLst>
          </a:prstGeom>
          <a:noFill/>
          <a:ln w="63500" cap="rnd">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Tree>
    <p:extLst>
      <p:ext uri="{BB962C8B-B14F-4D97-AF65-F5344CB8AC3E}">
        <p14:creationId xmlns:p14="http://schemas.microsoft.com/office/powerpoint/2010/main" val="34582284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68" y="169335"/>
            <a:ext cx="4707466" cy="784578"/>
          </a:xfrm>
          <a:prstGeom prst="rect">
            <a:avLst/>
          </a:prstGeom>
          <a:solidFill>
            <a:schemeClr val="bg1"/>
          </a:solidFill>
        </p:spPr>
      </p:pic>
      <p:sp>
        <p:nvSpPr>
          <p:cNvPr id="7" name="TextBox 6"/>
          <p:cNvSpPr txBox="1"/>
          <p:nvPr/>
        </p:nvSpPr>
        <p:spPr>
          <a:xfrm>
            <a:off x="4995333" y="0"/>
            <a:ext cx="4280339" cy="1107996"/>
          </a:xfrm>
          <a:prstGeom prst="rect">
            <a:avLst/>
          </a:prstGeom>
          <a:noFill/>
        </p:spPr>
        <p:txBody>
          <a:bodyPr wrap="none" rtlCol="0">
            <a:spAutoFit/>
          </a:bodyPr>
          <a:lstStyle/>
          <a:p>
            <a:r>
              <a:rPr lang="en-US" sz="6600" dirty="0" smtClean="0"/>
              <a:t>Consortium</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7259" y="2077364"/>
            <a:ext cx="1570340" cy="133835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9365" y="2388931"/>
            <a:ext cx="2535391" cy="77752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7339" y="1613524"/>
            <a:ext cx="2328333" cy="2328333"/>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0935" y="3941857"/>
            <a:ext cx="2988731" cy="870817"/>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51600" y="4011977"/>
            <a:ext cx="2203613" cy="949598"/>
          </a:xfrm>
          <a:prstGeom prst="rect">
            <a:avLst/>
          </a:prstGeom>
        </p:spPr>
      </p:pic>
      <p:sp>
        <p:nvSpPr>
          <p:cNvPr id="19" name="Title 1"/>
          <p:cNvSpPr>
            <a:spLocks noGrp="1"/>
          </p:cNvSpPr>
          <p:nvPr>
            <p:ph type="title"/>
          </p:nvPr>
        </p:nvSpPr>
        <p:spPr>
          <a:xfrm>
            <a:off x="135469" y="169335"/>
            <a:ext cx="11289056" cy="864985"/>
          </a:xfrm>
          <a:solidFill>
            <a:schemeClr val="bg1"/>
          </a:solidFill>
        </p:spPr>
        <p:txBody>
          <a:bodyPr>
            <a:normAutofit fontScale="90000"/>
          </a:bodyPr>
          <a:lstStyle/>
          <a:p>
            <a:r>
              <a:rPr lang="es-ES_tradnl" sz="3200" b="1" dirty="0" err="1" smtClean="0"/>
              <a:t>Texture</a:t>
            </a:r>
            <a:r>
              <a:rPr lang="es-ES_tradnl" sz="3200" b="1" dirty="0" smtClean="0"/>
              <a:t>: i</a:t>
            </a:r>
            <a:r>
              <a:rPr lang="es-ES_tradnl" sz="3200" dirty="0" smtClean="0"/>
              <a:t>nterfaz de </a:t>
            </a:r>
            <a:r>
              <a:rPr lang="es-ES_tradnl" sz="3200" dirty="0"/>
              <a:t>usuario</a:t>
            </a:r>
            <a:r>
              <a:rPr lang="es-ES_tradnl" sz="3200" dirty="0" smtClean="0"/>
              <a:t>:</a:t>
            </a:r>
            <a:br>
              <a:rPr lang="es-ES_tradnl" sz="3200" dirty="0" smtClean="0"/>
            </a:br>
            <a:r>
              <a:rPr lang="es-ES_tradnl" sz="3200" dirty="0" smtClean="0"/>
              <a:t> </a:t>
            </a:r>
            <a:r>
              <a:rPr lang="es-ES_tradnl" sz="3100" dirty="0"/>
              <a:t>Tan abierto como </a:t>
            </a:r>
            <a:r>
              <a:rPr lang="es-ES_tradnl" sz="3100" dirty="0" err="1"/>
              <a:t>LaTeX</a:t>
            </a:r>
            <a:r>
              <a:rPr lang="es-ES_tradnl" sz="3100" dirty="0"/>
              <a:t> y tan simple como un procesador de textos clásico.</a:t>
            </a:r>
            <a:br>
              <a:rPr lang="es-ES_tradnl" sz="3100" dirty="0"/>
            </a:br>
            <a:endParaRPr lang="es-ES_tradnl" sz="3200" dirty="0"/>
          </a:p>
        </p:txBody>
      </p:sp>
      <p:pic>
        <p:nvPicPr>
          <p:cNvPr id="20" name="Content Placeholder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7205" y="1030017"/>
            <a:ext cx="11702211" cy="5823679"/>
          </a:xfrm>
          <a:prstGeom prst="rect">
            <a:avLst/>
          </a:prstGeom>
          <a:solidFill>
            <a:schemeClr val="bg1"/>
          </a:solidFill>
        </p:spPr>
      </p:pic>
      <p:pic>
        <p:nvPicPr>
          <p:cNvPr id="3" name="Imagen 2"/>
          <p:cNvPicPr>
            <a:picLocks noChangeAspect="1"/>
          </p:cNvPicPr>
          <p:nvPr/>
        </p:nvPicPr>
        <p:blipFill>
          <a:blip r:embed="rId10"/>
          <a:stretch>
            <a:fillRect/>
          </a:stretch>
        </p:blipFill>
        <p:spPr>
          <a:xfrm>
            <a:off x="135467" y="-16803"/>
            <a:ext cx="10762853" cy="1609483"/>
          </a:xfrm>
          <a:prstGeom prst="rect">
            <a:avLst/>
          </a:prstGeom>
          <a:solidFill>
            <a:schemeClr val="bg1"/>
          </a:solidFill>
        </p:spPr>
      </p:pic>
    </p:spTree>
    <p:extLst>
      <p:ext uri="{BB962C8B-B14F-4D97-AF65-F5344CB8AC3E}">
        <p14:creationId xmlns:p14="http://schemas.microsoft.com/office/powerpoint/2010/main" val="100526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5938" y="43438"/>
            <a:ext cx="1372737" cy="1325563"/>
          </a:xfrm>
        </p:spPr>
        <p:txBody>
          <a:bodyPr/>
          <a:lstStyle/>
          <a:p>
            <a:r>
              <a:rPr lang="es-MX" b="1" dirty="0" smtClean="0">
                <a:effectLst>
                  <a:outerShdw blurRad="38100" dist="38100" dir="2700000" algn="tl">
                    <a:srgbClr val="000000">
                      <a:alpha val="43137"/>
                    </a:srgbClr>
                  </a:outerShdw>
                </a:effectLst>
              </a:rPr>
              <a:t>I40C</a:t>
            </a:r>
            <a:endParaRPr lang="es-MX" b="1" dirty="0">
              <a:effectLst>
                <a:outerShdw blurRad="38100" dist="38100" dir="2700000" algn="tl">
                  <a:srgbClr val="000000">
                    <a:alpha val="43137"/>
                  </a:srgbClr>
                </a:outerShdw>
              </a:effectLst>
            </a:endParaRPr>
          </a:p>
        </p:txBody>
      </p:sp>
      <p:pic>
        <p:nvPicPr>
          <p:cNvPr id="4" name="Imagen 3"/>
          <p:cNvPicPr>
            <a:picLocks noChangeAspect="1"/>
          </p:cNvPicPr>
          <p:nvPr/>
        </p:nvPicPr>
        <p:blipFill rotWithShape="1">
          <a:blip r:embed="rId2"/>
          <a:srcRect l="24726" t="8574" r="25348" b="3599"/>
          <a:stretch/>
        </p:blipFill>
        <p:spPr>
          <a:xfrm>
            <a:off x="2972304" y="0"/>
            <a:ext cx="6799492" cy="6728347"/>
          </a:xfrm>
          <a:prstGeom prst="rect">
            <a:avLst/>
          </a:prstGeom>
        </p:spPr>
      </p:pic>
      <p:sp>
        <p:nvSpPr>
          <p:cNvPr id="5" name="CuadroTexto 4"/>
          <p:cNvSpPr txBox="1"/>
          <p:nvPr/>
        </p:nvSpPr>
        <p:spPr>
          <a:xfrm>
            <a:off x="1678675" y="6359015"/>
            <a:ext cx="10658902" cy="369332"/>
          </a:xfrm>
          <a:prstGeom prst="rect">
            <a:avLst/>
          </a:prstGeom>
          <a:solidFill>
            <a:schemeClr val="bg1"/>
          </a:solidFill>
        </p:spPr>
        <p:txBody>
          <a:bodyPr wrap="square" rtlCol="0">
            <a:spAutoFit/>
          </a:bodyPr>
          <a:lstStyle/>
          <a:p>
            <a:r>
              <a:rPr lang="es-MX" dirty="0">
                <a:hlinkClick r:id="rId3"/>
              </a:rPr>
              <a:t>http://</a:t>
            </a:r>
            <a:r>
              <a:rPr lang="es-MX" dirty="0" smtClean="0">
                <a:hlinkClick r:id="rId3"/>
              </a:rPr>
              <a:t>www.sciencemag.org/news/2017/04/now-free-citation-data-14-million-papers-and-more-might-come</a:t>
            </a:r>
            <a:r>
              <a:rPr lang="es-MX" dirty="0" smtClean="0"/>
              <a:t> </a:t>
            </a:r>
            <a:endParaRPr lang="es-MX" dirty="0"/>
          </a:p>
        </p:txBody>
      </p:sp>
      <p:sp>
        <p:nvSpPr>
          <p:cNvPr id="6" name="Título 1"/>
          <p:cNvSpPr txBox="1">
            <a:spLocks/>
          </p:cNvSpPr>
          <p:nvPr/>
        </p:nvSpPr>
        <p:spPr>
          <a:xfrm>
            <a:off x="119545" y="1021949"/>
            <a:ext cx="311826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3600" b="1" dirty="0" smtClean="0">
                <a:effectLst>
                  <a:outerShdw blurRad="38100" dist="38100" dir="2700000" algn="tl">
                    <a:srgbClr val="000000">
                      <a:alpha val="43137"/>
                    </a:srgbClr>
                  </a:outerShdw>
                </a:effectLst>
              </a:rPr>
              <a:t>“citas abiertas”</a:t>
            </a:r>
            <a:endParaRPr lang="es-MX" sz="3600" b="1" dirty="0">
              <a:effectLst>
                <a:outerShdw blurRad="38100" dist="38100" dir="2700000" algn="tl">
                  <a:srgbClr val="000000">
                    <a:alpha val="43137"/>
                  </a:srgbClr>
                </a:outerShdw>
              </a:effectLst>
            </a:endParaRPr>
          </a:p>
        </p:txBody>
      </p:sp>
      <p:grpSp>
        <p:nvGrpSpPr>
          <p:cNvPr id="10" name="Grupo 9"/>
          <p:cNvGrpSpPr/>
          <p:nvPr/>
        </p:nvGrpSpPr>
        <p:grpSpPr>
          <a:xfrm>
            <a:off x="0" y="2170696"/>
            <a:ext cx="11931428" cy="4601088"/>
            <a:chOff x="119545" y="2127259"/>
            <a:chExt cx="11931428" cy="4601088"/>
          </a:xfrm>
        </p:grpSpPr>
        <p:pic>
          <p:nvPicPr>
            <p:cNvPr id="8" name="Imagen 7"/>
            <p:cNvPicPr>
              <a:picLocks noChangeAspect="1"/>
            </p:cNvPicPr>
            <p:nvPr/>
          </p:nvPicPr>
          <p:blipFill rotWithShape="1">
            <a:blip r:embed="rId4"/>
            <a:srcRect t="7380" r="11692" b="38491"/>
            <a:stretch/>
          </p:blipFill>
          <p:spPr>
            <a:xfrm>
              <a:off x="119545" y="2738003"/>
              <a:ext cx="11931428" cy="3990344"/>
            </a:xfrm>
            <a:prstGeom prst="rect">
              <a:avLst/>
            </a:prstGeom>
          </p:spPr>
        </p:pic>
        <p:sp>
          <p:nvSpPr>
            <p:cNvPr id="9" name="CuadroTexto 8"/>
            <p:cNvSpPr txBox="1"/>
            <p:nvPr/>
          </p:nvSpPr>
          <p:spPr>
            <a:xfrm>
              <a:off x="278643" y="2127259"/>
              <a:ext cx="3114974" cy="830997"/>
            </a:xfrm>
            <a:prstGeom prst="rect">
              <a:avLst/>
            </a:prstGeom>
            <a:noFill/>
          </p:spPr>
          <p:txBody>
            <a:bodyPr wrap="square" rtlCol="0">
              <a:spAutoFit/>
            </a:bodyPr>
            <a:lstStyle/>
            <a:p>
              <a:r>
                <a:rPr lang="es-MX" sz="2400" dirty="0">
                  <a:hlinkClick r:id="rId5"/>
                </a:rPr>
                <a:t>https://</a:t>
              </a:r>
              <a:r>
                <a:rPr lang="es-MX" sz="2400" dirty="0" smtClean="0">
                  <a:hlinkClick r:id="rId5"/>
                </a:rPr>
                <a:t>i4oc.org</a:t>
              </a:r>
              <a:endParaRPr lang="es-MX" sz="2400" dirty="0" smtClean="0"/>
            </a:p>
            <a:p>
              <a:endParaRPr lang="es-MX" sz="2400" dirty="0"/>
            </a:p>
          </p:txBody>
        </p:sp>
      </p:grpSp>
      <p:pic>
        <p:nvPicPr>
          <p:cNvPr id="11" name="Imagen 10"/>
          <p:cNvPicPr>
            <a:picLocks noChangeAspect="1"/>
          </p:cNvPicPr>
          <p:nvPr/>
        </p:nvPicPr>
        <p:blipFill rotWithShape="1">
          <a:blip r:embed="rId6"/>
          <a:srcRect l="22189" t="36700" r="23110" b="34245"/>
          <a:stretch/>
        </p:blipFill>
        <p:spPr>
          <a:xfrm>
            <a:off x="2970850" y="86875"/>
            <a:ext cx="9078669" cy="2694565"/>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7337" y="2520809"/>
            <a:ext cx="4234091" cy="1439697"/>
          </a:xfrm>
          <a:prstGeom prst="rect">
            <a:avLst/>
          </a:prstGeom>
        </p:spPr>
      </p:pic>
      <p:grpSp>
        <p:nvGrpSpPr>
          <p:cNvPr id="15" name="Grupo 14"/>
          <p:cNvGrpSpPr/>
          <p:nvPr/>
        </p:nvGrpSpPr>
        <p:grpSpPr>
          <a:xfrm>
            <a:off x="3313625" y="1335185"/>
            <a:ext cx="4425922" cy="4718458"/>
            <a:chOff x="3859582" y="499724"/>
            <a:chExt cx="4425922" cy="4718458"/>
          </a:xfrm>
        </p:grpSpPr>
        <p:sp>
          <p:nvSpPr>
            <p:cNvPr id="16" name="Explosión 1 15"/>
            <p:cNvSpPr/>
            <p:nvPr/>
          </p:nvSpPr>
          <p:spPr>
            <a:xfrm>
              <a:off x="3859582" y="499724"/>
              <a:ext cx="4425922" cy="4718458"/>
            </a:xfrm>
            <a:prstGeom prst="irregularSeal1">
              <a:avLst/>
            </a:prstGeom>
            <a:solidFill>
              <a:srgbClr val="FFC000"/>
            </a:solidFill>
            <a:ln>
              <a:solidFill>
                <a:srgbClr val="C00000"/>
              </a:solidFill>
            </a:ln>
            <a:effectLst>
              <a:outerShdw blurRad="50800" dist="5588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CuadroTexto 16"/>
            <p:cNvSpPr txBox="1"/>
            <p:nvPr/>
          </p:nvSpPr>
          <p:spPr>
            <a:xfrm>
              <a:off x="4308143" y="2086583"/>
              <a:ext cx="3084394" cy="1446550"/>
            </a:xfrm>
            <a:prstGeom prst="rect">
              <a:avLst/>
            </a:prstGeom>
            <a:noFill/>
          </p:spPr>
          <p:txBody>
            <a:bodyPr wrap="square" rtlCol="0">
              <a:spAutoFit/>
            </a:bodyPr>
            <a:lstStyle/>
            <a:p>
              <a:pPr algn="ctr"/>
              <a:r>
                <a:rPr lang="es-MX" sz="4400" b="1" dirty="0" smtClean="0">
                  <a:effectLst>
                    <a:outerShdw blurRad="38100" dist="38100" dir="2700000" algn="tl">
                      <a:srgbClr val="000000">
                        <a:alpha val="43137"/>
                      </a:srgbClr>
                    </a:outerShdw>
                  </a:effectLst>
                </a:rPr>
                <a:t>DOI y metadatos</a:t>
              </a:r>
              <a:endParaRPr lang="es-MX" sz="4400" b="1" dirty="0">
                <a:effectLst>
                  <a:outerShdw blurRad="38100" dist="38100" dir="2700000" algn="tl">
                    <a:srgbClr val="000000">
                      <a:alpha val="43137"/>
                    </a:srgbClr>
                  </a:outerShdw>
                </a:effectLst>
              </a:endParaRPr>
            </a:p>
          </p:txBody>
        </p:sp>
      </p:grpSp>
      <p:grpSp>
        <p:nvGrpSpPr>
          <p:cNvPr id="14" name="Group 13"/>
          <p:cNvGrpSpPr/>
          <p:nvPr/>
        </p:nvGrpSpPr>
        <p:grpSpPr>
          <a:xfrm>
            <a:off x="16933" y="6172573"/>
            <a:ext cx="12175067" cy="674218"/>
            <a:chOff x="16933" y="6172573"/>
            <a:chExt cx="12175067" cy="674218"/>
          </a:xfrm>
        </p:grpSpPr>
        <p:pic>
          <p:nvPicPr>
            <p:cNvPr id="18" name="Picture 17" descr="SciELOMéxicoLOGO"/>
            <p:cNvPicPr>
              <a:picLocks noChangeAspect="1" noChangeArrowheads="1"/>
            </p:cNvPicPr>
            <p:nvPr/>
          </p:nvPicPr>
          <p:blipFill>
            <a:blip r:embed="rId8" cstate="print">
              <a:grayscl/>
              <a:alphaModFix amt="30000"/>
            </a:blip>
            <a:srcRect/>
            <a:stretch>
              <a:fillRect/>
            </a:stretch>
          </p:blipFill>
          <p:spPr>
            <a:xfrm>
              <a:off x="11446800" y="6235677"/>
              <a:ext cx="745200" cy="461869"/>
            </a:xfrm>
            <a:prstGeom prst="rect">
              <a:avLst/>
            </a:prstGeom>
            <a:noFill/>
          </p:spPr>
        </p:pic>
        <p:pic>
          <p:nvPicPr>
            <p:cNvPr id="19" name="Imagen 3"/>
            <p:cNvPicPr>
              <a:picLocks noChangeAspect="1"/>
            </p:cNvPicPr>
            <p:nvPr/>
          </p:nvPicPr>
          <p:blipFill>
            <a:blip r:embed="rId9" cstate="print">
              <a:grayscl/>
              <a:alphaModFix amt="30000"/>
              <a:extLst>
                <a:ext uri="{28A0092B-C50C-407E-A947-70E740481C1C}">
                  <a14:useLocalDpi xmlns:a14="http://schemas.microsoft.com/office/drawing/2010/main" val="0"/>
                </a:ext>
              </a:extLst>
            </a:blip>
            <a:stretch>
              <a:fillRect/>
            </a:stretch>
          </p:blipFill>
          <p:spPr>
            <a:xfrm>
              <a:off x="10047959" y="6172573"/>
              <a:ext cx="568800" cy="588414"/>
            </a:xfrm>
            <a:prstGeom prst="rect">
              <a:avLst/>
            </a:prstGeom>
          </p:spPr>
        </p:pic>
        <p:pic>
          <p:nvPicPr>
            <p:cNvPr id="20" name="Picture 6"/>
            <p:cNvPicPr>
              <a:picLocks noChangeAspect="1" noChangeArrowheads="1"/>
            </p:cNvPicPr>
            <p:nvPr/>
          </p:nvPicPr>
          <p:blipFill>
            <a:blip r:embed="rId10" cstate="print">
              <a:grayscl/>
              <a:alphaModFix amt="30000"/>
              <a:extLst>
                <a:ext uri="{28A0092B-C50C-407E-A947-70E740481C1C}">
                  <a14:useLocalDpi xmlns:a14="http://schemas.microsoft.com/office/drawing/2010/main" val="0"/>
                </a:ext>
              </a:extLst>
            </a:blip>
            <a:srcRect/>
            <a:stretch>
              <a:fillRect/>
            </a:stretch>
          </p:blipFill>
          <p:spPr bwMode="auto">
            <a:xfrm>
              <a:off x="10745580" y="6262220"/>
              <a:ext cx="518400" cy="446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11">
              <a:grayscl/>
              <a:alphaModFix amt="30000"/>
              <a:extLst>
                <a:ext uri="{28A0092B-C50C-407E-A947-70E740481C1C}">
                  <a14:useLocalDpi xmlns:a14="http://schemas.microsoft.com/office/drawing/2010/main" val="0"/>
                </a:ext>
              </a:extLst>
            </a:blip>
            <a:stretch>
              <a:fillRect/>
            </a:stretch>
          </p:blipFill>
          <p:spPr>
            <a:xfrm>
              <a:off x="16933" y="6172573"/>
              <a:ext cx="1732483" cy="674218"/>
            </a:xfrm>
            <a:prstGeom prst="rect">
              <a:avLst/>
            </a:prstGeom>
          </p:spPr>
        </p:pic>
      </p:grpSp>
    </p:spTree>
    <p:extLst>
      <p:ext uri="{BB962C8B-B14F-4D97-AF65-F5344CB8AC3E}">
        <p14:creationId xmlns:p14="http://schemas.microsoft.com/office/powerpoint/2010/main" val="80627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80">
                                          <p:stCondLst>
                                            <p:cond delay="0"/>
                                          </p:stCondLst>
                                        </p:cTn>
                                        <p:tgtEl>
                                          <p:spTgt spid="15"/>
                                        </p:tgtEl>
                                      </p:cBhvr>
                                    </p:animEffect>
                                    <p:anim calcmode="lin" valueType="num">
                                      <p:cBhvr>
                                        <p:cTn id="3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5" dur="26">
                                          <p:stCondLst>
                                            <p:cond delay="650"/>
                                          </p:stCondLst>
                                        </p:cTn>
                                        <p:tgtEl>
                                          <p:spTgt spid="15"/>
                                        </p:tgtEl>
                                      </p:cBhvr>
                                      <p:to x="100000" y="60000"/>
                                    </p:animScale>
                                    <p:animScale>
                                      <p:cBhvr>
                                        <p:cTn id="36" dur="166" decel="50000">
                                          <p:stCondLst>
                                            <p:cond delay="676"/>
                                          </p:stCondLst>
                                        </p:cTn>
                                        <p:tgtEl>
                                          <p:spTgt spid="15"/>
                                        </p:tgtEl>
                                      </p:cBhvr>
                                      <p:to x="100000" y="100000"/>
                                    </p:animScale>
                                    <p:animScale>
                                      <p:cBhvr>
                                        <p:cTn id="37" dur="26">
                                          <p:stCondLst>
                                            <p:cond delay="1312"/>
                                          </p:stCondLst>
                                        </p:cTn>
                                        <p:tgtEl>
                                          <p:spTgt spid="15"/>
                                        </p:tgtEl>
                                      </p:cBhvr>
                                      <p:to x="100000" y="80000"/>
                                    </p:animScale>
                                    <p:animScale>
                                      <p:cBhvr>
                                        <p:cTn id="38" dur="166" decel="50000">
                                          <p:stCondLst>
                                            <p:cond delay="1338"/>
                                          </p:stCondLst>
                                        </p:cTn>
                                        <p:tgtEl>
                                          <p:spTgt spid="15"/>
                                        </p:tgtEl>
                                      </p:cBhvr>
                                      <p:to x="100000" y="100000"/>
                                    </p:animScale>
                                    <p:animScale>
                                      <p:cBhvr>
                                        <p:cTn id="39" dur="26">
                                          <p:stCondLst>
                                            <p:cond delay="1642"/>
                                          </p:stCondLst>
                                        </p:cTn>
                                        <p:tgtEl>
                                          <p:spTgt spid="15"/>
                                        </p:tgtEl>
                                      </p:cBhvr>
                                      <p:to x="100000" y="90000"/>
                                    </p:animScale>
                                    <p:animScale>
                                      <p:cBhvr>
                                        <p:cTn id="40" dur="166" decel="50000">
                                          <p:stCondLst>
                                            <p:cond delay="1668"/>
                                          </p:stCondLst>
                                        </p:cTn>
                                        <p:tgtEl>
                                          <p:spTgt spid="15"/>
                                        </p:tgtEl>
                                      </p:cBhvr>
                                      <p:to x="100000" y="100000"/>
                                    </p:animScale>
                                    <p:animScale>
                                      <p:cBhvr>
                                        <p:cTn id="41" dur="26">
                                          <p:stCondLst>
                                            <p:cond delay="1808"/>
                                          </p:stCondLst>
                                        </p:cTn>
                                        <p:tgtEl>
                                          <p:spTgt spid="15"/>
                                        </p:tgtEl>
                                      </p:cBhvr>
                                      <p:to x="100000" y="95000"/>
                                    </p:animScale>
                                    <p:animScale>
                                      <p:cBhvr>
                                        <p:cTn id="42"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8297" r="16608" b="5058"/>
          <a:stretch/>
        </p:blipFill>
        <p:spPr>
          <a:xfrm>
            <a:off x="48419" y="359830"/>
            <a:ext cx="6093486" cy="6400800"/>
          </a:xfrm>
          <a:prstGeom prst="rect">
            <a:avLst/>
          </a:prstGeom>
        </p:spPr>
      </p:pic>
      <p:sp>
        <p:nvSpPr>
          <p:cNvPr id="5" name="CuadroTexto 4"/>
          <p:cNvSpPr txBox="1"/>
          <p:nvPr/>
        </p:nvSpPr>
        <p:spPr>
          <a:xfrm>
            <a:off x="489755" y="5724056"/>
            <a:ext cx="5230616" cy="923330"/>
          </a:xfrm>
          <a:prstGeom prst="rect">
            <a:avLst/>
          </a:prstGeom>
          <a:solidFill>
            <a:schemeClr val="bg1"/>
          </a:solidFill>
          <a:effectLst>
            <a:outerShdw blurRad="50800" dist="215900" dir="8100000" algn="tr" rotWithShape="0">
              <a:prstClr val="black">
                <a:alpha val="40000"/>
              </a:prstClr>
            </a:outerShdw>
          </a:effectLst>
        </p:spPr>
        <p:txBody>
          <a:bodyPr wrap="square" rtlCol="0">
            <a:spAutoFit/>
          </a:bodyPr>
          <a:lstStyle/>
          <a:p>
            <a:pPr fontAlgn="base"/>
            <a:r>
              <a:rPr lang="en-US" sz="1350" dirty="0"/>
              <a:t>Roger Burrows</a:t>
            </a:r>
          </a:p>
          <a:p>
            <a:pPr fontAlgn="base"/>
            <a:r>
              <a:rPr lang="en-US" sz="1350" b="1" dirty="0">
                <a:hlinkClick r:id="rId3"/>
              </a:rPr>
              <a:t>Living with the h-index? Metric assemblages in the contemporary academy (pages 355–372)</a:t>
            </a:r>
            <a:endParaRPr lang="en-US" sz="1350" b="1" dirty="0"/>
          </a:p>
          <a:p>
            <a:pPr fontAlgn="base"/>
            <a:r>
              <a:rPr lang="en-US" sz="1350" i="1" dirty="0"/>
              <a:t>The Sociological Review, </a:t>
            </a:r>
            <a:r>
              <a:rPr lang="en-US" sz="1350" dirty="0"/>
              <a:t>vol. 60, no. 2, pages 355–372, May 2012</a:t>
            </a:r>
            <a:endParaRPr lang="es-MX" sz="1350" dirty="0"/>
          </a:p>
        </p:txBody>
      </p:sp>
      <p:pic>
        <p:nvPicPr>
          <p:cNvPr id="9" name="Imagen 8">
            <a:extLst>
              <a:ext uri="{FF2B5EF4-FFF2-40B4-BE49-F238E27FC236}">
                <a16:creationId xmlns="" xmlns:a16="http://schemas.microsoft.com/office/drawing/2014/main" id="{01F4F4A9-B34F-4A4D-9AA8-B0D5398717C6}"/>
              </a:ext>
            </a:extLst>
          </p:cNvPr>
          <p:cNvPicPr>
            <a:picLocks noChangeAspect="1"/>
          </p:cNvPicPr>
          <p:nvPr/>
        </p:nvPicPr>
        <p:blipFill rotWithShape="1">
          <a:blip r:embed="rId4"/>
          <a:srcRect l="20174" t="48375" r="21394" b="46584"/>
          <a:stretch/>
        </p:blipFill>
        <p:spPr>
          <a:xfrm>
            <a:off x="15471" y="32329"/>
            <a:ext cx="9041435" cy="792265"/>
          </a:xfrm>
          <a:prstGeom prst="rect">
            <a:avLst/>
          </a:prstGeom>
        </p:spPr>
      </p:pic>
      <p:pic>
        <p:nvPicPr>
          <p:cNvPr id="11" name="Imagen 10">
            <a:extLst>
              <a:ext uri="{FF2B5EF4-FFF2-40B4-BE49-F238E27FC236}">
                <a16:creationId xmlns="" xmlns:a16="http://schemas.microsoft.com/office/drawing/2014/main" id="{29858347-91EC-4F00-AE21-D848D6B159D5}"/>
              </a:ext>
            </a:extLst>
          </p:cNvPr>
          <p:cNvPicPr>
            <a:picLocks noChangeAspect="1"/>
          </p:cNvPicPr>
          <p:nvPr/>
        </p:nvPicPr>
        <p:blipFill rotWithShape="1">
          <a:blip r:embed="rId5"/>
          <a:srcRect l="82413" t="65887" r="3632" b="29469"/>
          <a:stretch/>
        </p:blipFill>
        <p:spPr>
          <a:xfrm>
            <a:off x="5870385" y="2446818"/>
            <a:ext cx="2707766" cy="506803"/>
          </a:xfrm>
          <a:prstGeom prst="rect">
            <a:avLst/>
          </a:prstGeom>
          <a:effectLst>
            <a:outerShdw blurRad="50800" dist="165100" dir="8100000" algn="tr" rotWithShape="0">
              <a:prstClr val="black">
                <a:alpha val="40000"/>
              </a:prstClr>
            </a:outerShdw>
          </a:effectLst>
        </p:spPr>
      </p:pic>
      <p:pic>
        <p:nvPicPr>
          <p:cNvPr id="12" name="Imagen 11">
            <a:extLst>
              <a:ext uri="{FF2B5EF4-FFF2-40B4-BE49-F238E27FC236}">
                <a16:creationId xmlns="" xmlns:a16="http://schemas.microsoft.com/office/drawing/2014/main" id="{F005C72C-DD59-4767-8D3A-4F82478D55BC}"/>
              </a:ext>
            </a:extLst>
          </p:cNvPr>
          <p:cNvPicPr>
            <a:picLocks noChangeAspect="1"/>
          </p:cNvPicPr>
          <p:nvPr/>
        </p:nvPicPr>
        <p:blipFill rotWithShape="1">
          <a:blip r:embed="rId5"/>
          <a:srcRect l="63445" t="64804" r="17898" b="28430"/>
          <a:stretch/>
        </p:blipFill>
        <p:spPr>
          <a:xfrm>
            <a:off x="5887372" y="3506707"/>
            <a:ext cx="3346121" cy="682609"/>
          </a:xfrm>
          <a:prstGeom prst="rect">
            <a:avLst/>
          </a:prstGeom>
          <a:effectLst>
            <a:outerShdw blurRad="50800" dist="127000" dir="8100000" algn="tr" rotWithShape="0">
              <a:prstClr val="black">
                <a:alpha val="40000"/>
              </a:prstClr>
            </a:outerShdw>
          </a:effectLst>
        </p:spPr>
      </p:pic>
      <p:pic>
        <p:nvPicPr>
          <p:cNvPr id="13" name="Imagen 12">
            <a:extLst>
              <a:ext uri="{FF2B5EF4-FFF2-40B4-BE49-F238E27FC236}">
                <a16:creationId xmlns="" xmlns:a16="http://schemas.microsoft.com/office/drawing/2014/main" id="{889891F7-053D-42F4-A31F-697D64B0E156}"/>
              </a:ext>
            </a:extLst>
          </p:cNvPr>
          <p:cNvPicPr>
            <a:picLocks noChangeAspect="1"/>
          </p:cNvPicPr>
          <p:nvPr/>
        </p:nvPicPr>
        <p:blipFill rotWithShape="1">
          <a:blip r:embed="rId5"/>
          <a:srcRect l="44030" t="65711" r="41268" b="29379"/>
          <a:stretch/>
        </p:blipFill>
        <p:spPr>
          <a:xfrm>
            <a:off x="5870385" y="1205478"/>
            <a:ext cx="3143184" cy="590345"/>
          </a:xfrm>
          <a:prstGeom prst="rect">
            <a:avLst/>
          </a:prstGeom>
          <a:effectLst>
            <a:outerShdw blurRad="50800" dist="114300" dir="8100000" algn="tr" rotWithShape="0">
              <a:prstClr val="black">
                <a:alpha val="40000"/>
              </a:prstClr>
            </a:outerShdw>
          </a:effectLst>
        </p:spPr>
      </p:pic>
      <p:pic>
        <p:nvPicPr>
          <p:cNvPr id="14" name="Imagen 13">
            <a:extLst>
              <a:ext uri="{FF2B5EF4-FFF2-40B4-BE49-F238E27FC236}">
                <a16:creationId xmlns="" xmlns:a16="http://schemas.microsoft.com/office/drawing/2014/main" id="{7A0325AB-B31A-4DC4-AF4C-4E5D93E349F3}"/>
              </a:ext>
            </a:extLst>
          </p:cNvPr>
          <p:cNvPicPr>
            <a:picLocks noChangeAspect="1"/>
          </p:cNvPicPr>
          <p:nvPr/>
        </p:nvPicPr>
        <p:blipFill rotWithShape="1">
          <a:blip r:embed="rId5"/>
          <a:srcRect l="17526" t="64340" r="74862" b="28496"/>
          <a:stretch/>
        </p:blipFill>
        <p:spPr>
          <a:xfrm>
            <a:off x="8134093" y="5047796"/>
            <a:ext cx="2755577" cy="1458836"/>
          </a:xfrm>
          <a:prstGeom prst="rect">
            <a:avLst/>
          </a:prstGeom>
          <a:effectLst>
            <a:outerShdw blurRad="50800" dist="127000" dir="8100000" algn="tr" rotWithShape="0">
              <a:prstClr val="black">
                <a:alpha val="40000"/>
              </a:prstClr>
            </a:outerShdw>
          </a:effectLst>
        </p:spPr>
      </p:pic>
      <p:pic>
        <p:nvPicPr>
          <p:cNvPr id="18" name="Picture 2" descr="antigua, signo, puntero, negro, punto, icono, izquierda">
            <a:extLst>
              <a:ext uri="{FF2B5EF4-FFF2-40B4-BE49-F238E27FC236}">
                <a16:creationId xmlns="" xmlns:a16="http://schemas.microsoft.com/office/drawing/2014/main" id="{EF569BC6-38AB-4EEB-9C7C-C902E689CED4}"/>
              </a:ext>
            </a:extLst>
          </p:cNvPr>
          <p:cNvPicPr>
            <a:picLocks noChangeAspect="1" noChangeArrowheads="1"/>
          </p:cNvPicPr>
          <p:nvPr/>
        </p:nvPicPr>
        <p:blipFill>
          <a:blip r:embed="rId6" cstate="print"/>
          <a:srcRect/>
          <a:stretch>
            <a:fillRect/>
          </a:stretch>
        </p:blipFill>
        <p:spPr bwMode="auto">
          <a:xfrm rot="5805339">
            <a:off x="9555719" y="4229325"/>
            <a:ext cx="1745808" cy="943271"/>
          </a:xfrm>
          <a:prstGeom prst="rect">
            <a:avLst/>
          </a:prstGeom>
          <a:noFill/>
          <a:effectLst>
            <a:outerShdw blurRad="50800" dist="88900" dir="5400000" algn="ctr" rotWithShape="0">
              <a:srgbClr val="000000">
                <a:alpha val="43137"/>
              </a:srgbClr>
            </a:outerShdw>
          </a:effectLst>
        </p:spPr>
      </p:pic>
      <p:sp>
        <p:nvSpPr>
          <p:cNvPr id="2" name="CuadroTexto 1">
            <a:extLst>
              <a:ext uri="{FF2B5EF4-FFF2-40B4-BE49-F238E27FC236}">
                <a16:creationId xmlns="" xmlns:a16="http://schemas.microsoft.com/office/drawing/2014/main" id="{C3146167-D15D-42C6-BC97-E987441ACBB9}"/>
              </a:ext>
            </a:extLst>
          </p:cNvPr>
          <p:cNvSpPr txBox="1"/>
          <p:nvPr/>
        </p:nvSpPr>
        <p:spPr>
          <a:xfrm>
            <a:off x="9233493" y="1110294"/>
            <a:ext cx="2863176" cy="830997"/>
          </a:xfrm>
          <a:prstGeom prst="rect">
            <a:avLst/>
          </a:prstGeom>
          <a:noFill/>
        </p:spPr>
        <p:txBody>
          <a:bodyPr wrap="square" rtlCol="0">
            <a:spAutoFit/>
          </a:bodyPr>
          <a:lstStyle/>
          <a:p>
            <a:pPr algn="ctr"/>
            <a:r>
              <a:rPr lang="es-MX" sz="2400" dirty="0"/>
              <a:t>El Estado se mimetiza con el mercado</a:t>
            </a:r>
          </a:p>
        </p:txBody>
      </p:sp>
      <p:sp>
        <p:nvSpPr>
          <p:cNvPr id="20" name="CuadroTexto 19">
            <a:extLst>
              <a:ext uri="{FF2B5EF4-FFF2-40B4-BE49-F238E27FC236}">
                <a16:creationId xmlns="" xmlns:a16="http://schemas.microsoft.com/office/drawing/2014/main" id="{8F31185B-192C-4EB9-ACC4-DC5BBF7A2E4F}"/>
              </a:ext>
            </a:extLst>
          </p:cNvPr>
          <p:cNvSpPr txBox="1"/>
          <p:nvPr/>
        </p:nvSpPr>
        <p:spPr>
          <a:xfrm>
            <a:off x="9056906" y="1984260"/>
            <a:ext cx="2863176" cy="461665"/>
          </a:xfrm>
          <a:prstGeom prst="rect">
            <a:avLst/>
          </a:prstGeom>
          <a:noFill/>
        </p:spPr>
        <p:txBody>
          <a:bodyPr wrap="square" rtlCol="0">
            <a:spAutoFit/>
          </a:bodyPr>
          <a:lstStyle/>
          <a:p>
            <a:pPr algn="ctr"/>
            <a:r>
              <a:rPr lang="es-MX" sz="2400" b="1" dirty="0"/>
              <a:t>COMPETENCIA</a:t>
            </a:r>
          </a:p>
        </p:txBody>
      </p:sp>
      <p:sp>
        <p:nvSpPr>
          <p:cNvPr id="3" name="CuadroTexto 2">
            <a:extLst>
              <a:ext uri="{FF2B5EF4-FFF2-40B4-BE49-F238E27FC236}">
                <a16:creationId xmlns="" xmlns:a16="http://schemas.microsoft.com/office/drawing/2014/main" id="{5288B5B4-1ED1-4B9C-A89E-AEDD4BC9B0A4}"/>
              </a:ext>
            </a:extLst>
          </p:cNvPr>
          <p:cNvSpPr txBox="1"/>
          <p:nvPr/>
        </p:nvSpPr>
        <p:spPr>
          <a:xfrm>
            <a:off x="8849730" y="2648227"/>
            <a:ext cx="3157788" cy="1200329"/>
          </a:xfrm>
          <a:prstGeom prst="rect">
            <a:avLst/>
          </a:prstGeom>
          <a:noFill/>
        </p:spPr>
        <p:txBody>
          <a:bodyPr wrap="square" rtlCol="0">
            <a:spAutoFit/>
          </a:bodyPr>
          <a:lstStyle/>
          <a:p>
            <a:pPr algn="ctr"/>
            <a:r>
              <a:rPr lang="es-MX" sz="2400" dirty="0"/>
              <a:t>Auditoría </a:t>
            </a:r>
          </a:p>
          <a:p>
            <a:pPr algn="ctr"/>
            <a:r>
              <a:rPr lang="es-MX" sz="2400" dirty="0"/>
              <a:t> Comparación  Cuantificación</a:t>
            </a:r>
          </a:p>
        </p:txBody>
      </p:sp>
    </p:spTree>
    <p:extLst>
      <p:ext uri="{BB962C8B-B14F-4D97-AF65-F5344CB8AC3E}">
        <p14:creationId xmlns:p14="http://schemas.microsoft.com/office/powerpoint/2010/main" val="231434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ntigua, signo, puntero, negro, punto, icono, izquierda"/>
          <p:cNvPicPr>
            <a:picLocks noChangeAspect="1" noChangeArrowheads="1"/>
          </p:cNvPicPr>
          <p:nvPr/>
        </p:nvPicPr>
        <p:blipFill>
          <a:blip r:embed="rId2" cstate="print"/>
          <a:srcRect/>
          <a:stretch>
            <a:fillRect/>
          </a:stretch>
        </p:blipFill>
        <p:spPr bwMode="auto">
          <a:xfrm>
            <a:off x="315255" y="366262"/>
            <a:ext cx="1331640" cy="680385"/>
          </a:xfrm>
          <a:prstGeom prst="rect">
            <a:avLst/>
          </a:prstGeom>
          <a:noFill/>
          <a:effectLst>
            <a:outerShdw blurRad="50800" dist="88900" dir="5400000" algn="ctr" rotWithShape="0">
              <a:srgbClr val="000000">
                <a:alpha val="43137"/>
              </a:srgbClr>
            </a:outerShdw>
          </a:effectLst>
        </p:spPr>
      </p:pic>
      <p:sp>
        <p:nvSpPr>
          <p:cNvPr id="8" name="5 CuadroTexto"/>
          <p:cNvSpPr txBox="1"/>
          <p:nvPr/>
        </p:nvSpPr>
        <p:spPr>
          <a:xfrm>
            <a:off x="981075" y="1293940"/>
            <a:ext cx="10972800" cy="4708981"/>
          </a:xfrm>
          <a:prstGeom prst="rect">
            <a:avLst/>
          </a:prstGeom>
          <a:solidFill>
            <a:schemeClr val="tx1"/>
          </a:solidFill>
          <a:effectLst>
            <a:outerShdw blurRad="50800" dist="165100" dir="2700000" algn="tl" rotWithShape="0">
              <a:prstClr val="black">
                <a:alpha val="40000"/>
              </a:prstClr>
            </a:outerShdw>
          </a:effectLst>
        </p:spPr>
        <p:txBody>
          <a:bodyPr wrap="square" rtlCol="0">
            <a:spAutoFit/>
          </a:bodyPr>
          <a:lstStyle/>
          <a:p>
            <a:r>
              <a:rPr lang="es-MX" sz="4000" b="1" dirty="0">
                <a:solidFill>
                  <a:schemeClr val="bg1">
                    <a:lumMod val="95000"/>
                  </a:schemeClr>
                </a:solidFill>
                <a:latin typeface="Courier New" pitchFamily="49" charset="0"/>
                <a:cs typeface="Courier New" pitchFamily="49" charset="0"/>
              </a:rPr>
              <a:t>¿</a:t>
            </a:r>
            <a:r>
              <a:rPr lang="es-MX" sz="2800" b="1" dirty="0">
                <a:solidFill>
                  <a:schemeClr val="bg1">
                    <a:lumMod val="95000"/>
                  </a:schemeClr>
                </a:solidFill>
                <a:latin typeface="Courier New" pitchFamily="49" charset="0"/>
                <a:cs typeface="Courier New" pitchFamily="49" charset="0"/>
              </a:rPr>
              <a:t> </a:t>
            </a:r>
            <a:r>
              <a:rPr lang="es-MX" sz="3600" b="1" dirty="0">
                <a:solidFill>
                  <a:schemeClr val="bg1"/>
                </a:solidFill>
                <a:effectLst>
                  <a:outerShdw blurRad="38100" dist="38100" dir="2700000" algn="tl">
                    <a:srgbClr val="000000">
                      <a:alpha val="43137"/>
                    </a:srgbClr>
                  </a:outerShdw>
                </a:effectLst>
                <a:latin typeface="Courier New" pitchFamily="49" charset="0"/>
                <a:cs typeface="Courier New" pitchFamily="49" charset="0"/>
              </a:rPr>
              <a:t>necesidad de concretar un </a:t>
            </a:r>
            <a:r>
              <a:rPr lang="es-MX" sz="3600" b="1" dirty="0">
                <a:solidFill>
                  <a:srgbClr val="FFC000"/>
                </a:solidFill>
                <a:effectLst>
                  <a:outerShdw blurRad="38100" dist="38100" dir="2700000" algn="tl">
                    <a:srgbClr val="000000">
                      <a:alpha val="43137"/>
                    </a:srgbClr>
                  </a:outerShdw>
                </a:effectLst>
                <a:latin typeface="Courier New" pitchFamily="49" charset="0"/>
                <a:cs typeface="Courier New" pitchFamily="49" charset="0"/>
              </a:rPr>
              <a:t>compromiso científico y social </a:t>
            </a:r>
            <a:r>
              <a:rPr lang="es-MX" sz="3600" b="1" dirty="0">
                <a:solidFill>
                  <a:schemeClr val="bg1"/>
                </a:solidFill>
                <a:effectLst>
                  <a:outerShdw blurRad="38100" dist="38100" dir="2700000" algn="tl">
                    <a:srgbClr val="000000">
                      <a:alpha val="43137"/>
                    </a:srgbClr>
                  </a:outerShdw>
                </a:effectLst>
                <a:latin typeface="Courier New" pitchFamily="49" charset="0"/>
                <a:cs typeface="Courier New" pitchFamily="49" charset="0"/>
              </a:rPr>
              <a:t>por diseminar el conocimiento</a:t>
            </a:r>
            <a:r>
              <a:rPr lang="es-MX" sz="4400" b="1" dirty="0">
                <a:solidFill>
                  <a:schemeClr val="bg1"/>
                </a:solidFill>
                <a:effectLst>
                  <a:outerShdw blurRad="38100" dist="38100" dir="2700000" algn="tl">
                    <a:srgbClr val="000000">
                      <a:alpha val="43137"/>
                    </a:srgbClr>
                  </a:outerShdw>
                </a:effectLst>
                <a:latin typeface="Courier New" pitchFamily="49" charset="0"/>
                <a:cs typeface="Courier New" pitchFamily="49" charset="0"/>
              </a:rPr>
              <a:t>…</a:t>
            </a:r>
            <a:r>
              <a:rPr lang="es-MX" sz="3600" b="1" dirty="0">
                <a:solidFill>
                  <a:srgbClr val="FFC000"/>
                </a:solidFill>
                <a:effectLst>
                  <a:outerShdw blurRad="38100" dist="38100" dir="2700000" algn="tl">
                    <a:srgbClr val="000000">
                      <a:alpha val="43137"/>
                    </a:srgbClr>
                  </a:outerShdw>
                </a:effectLst>
                <a:latin typeface="Courier New" pitchFamily="49" charset="0"/>
                <a:cs typeface="Courier New" pitchFamily="49" charset="0"/>
              </a:rPr>
              <a:t> </a:t>
            </a:r>
          </a:p>
          <a:p>
            <a:r>
              <a:rPr lang="es-MX" sz="3600" b="1" dirty="0">
                <a:solidFill>
                  <a:srgbClr val="FFC000"/>
                </a:solidFill>
                <a:effectLst>
                  <a:outerShdw blurRad="38100" dist="38100" dir="2700000" algn="tl">
                    <a:srgbClr val="000000">
                      <a:alpha val="43137"/>
                    </a:srgbClr>
                  </a:outerShdw>
                </a:effectLst>
                <a:latin typeface="Courier New" pitchFamily="49" charset="0"/>
                <a:cs typeface="Courier New" pitchFamily="49" charset="0"/>
              </a:rPr>
              <a:t>              O </a:t>
            </a:r>
          </a:p>
          <a:p>
            <a:r>
              <a:rPr lang="es-MX" sz="3600" b="1" dirty="0">
                <a:solidFill>
                  <a:schemeClr val="bg1"/>
                </a:solidFill>
                <a:effectLst>
                  <a:outerShdw blurRad="38100" dist="38100" dir="2700000" algn="tl">
                    <a:srgbClr val="000000">
                      <a:alpha val="43137"/>
                    </a:srgbClr>
                  </a:outerShdw>
                </a:effectLst>
                <a:latin typeface="Courier New" pitchFamily="49" charset="0"/>
                <a:cs typeface="Courier New" pitchFamily="49" charset="0"/>
              </a:rPr>
              <a:t>Vehículos para drenar una producción de artículos de sujetos </a:t>
            </a:r>
            <a:r>
              <a:rPr lang="es-MX" sz="3600" b="1" dirty="0">
                <a:solidFill>
                  <a:srgbClr val="FFC000"/>
                </a:solidFill>
                <a:effectLst>
                  <a:outerShdw blurRad="38100" dist="38100" dir="2700000" algn="tl">
                    <a:srgbClr val="000000">
                      <a:alpha val="43137"/>
                    </a:srgbClr>
                  </a:outerShdw>
                </a:effectLst>
                <a:latin typeface="Courier New" pitchFamily="49" charset="0"/>
                <a:cs typeface="Courier New" pitchFamily="49" charset="0"/>
              </a:rPr>
              <a:t>presionados </a:t>
            </a:r>
            <a:r>
              <a:rPr lang="es-MX" sz="3600" b="1" dirty="0">
                <a:solidFill>
                  <a:schemeClr val="bg1"/>
                </a:solidFill>
                <a:effectLst>
                  <a:outerShdw blurRad="38100" dist="38100" dir="2700000" algn="tl">
                    <a:srgbClr val="000000">
                      <a:alpha val="43137"/>
                    </a:srgbClr>
                  </a:outerShdw>
                </a:effectLst>
                <a:latin typeface="Courier New" pitchFamily="49" charset="0"/>
                <a:cs typeface="Courier New" pitchFamily="49" charset="0"/>
              </a:rPr>
              <a:t>por necesidad </a:t>
            </a:r>
            <a:r>
              <a:rPr lang="es-MX" sz="3600" b="1" dirty="0">
                <a:solidFill>
                  <a:srgbClr val="FFC000"/>
                </a:solidFill>
                <a:effectLst>
                  <a:outerShdw blurRad="38100" dist="38100" dir="2700000" algn="tl">
                    <a:srgbClr val="000000">
                      <a:alpha val="43137"/>
                    </a:srgbClr>
                  </a:outerShdw>
                </a:effectLst>
                <a:latin typeface="Courier New" pitchFamily="49" charset="0"/>
                <a:cs typeface="Courier New" pitchFamily="49" charset="0"/>
              </a:rPr>
              <a:t>de obtener mayor puntaje curricular</a:t>
            </a:r>
            <a:r>
              <a:rPr lang="es-MX" sz="3600" b="1" dirty="0">
                <a:solidFill>
                  <a:schemeClr val="bg1"/>
                </a:solidFill>
                <a:effectLst>
                  <a:outerShdw blurRad="38100" dist="38100" dir="2700000" algn="tl">
                    <a:srgbClr val="000000">
                      <a:alpha val="43137"/>
                    </a:srgbClr>
                  </a:outerShdw>
                </a:effectLst>
                <a:latin typeface="Courier New" pitchFamily="49" charset="0"/>
                <a:cs typeface="Courier New" pitchFamily="49" charset="0"/>
              </a:rPr>
              <a:t> ?</a:t>
            </a:r>
            <a:endParaRPr lang="es-MX" sz="3600" b="1" dirty="0">
              <a:solidFill>
                <a:schemeClr val="bg1"/>
              </a:solidFill>
              <a:latin typeface="Courier New" pitchFamily="49" charset="0"/>
              <a:cs typeface="Courier New" pitchFamily="49" charset="0"/>
            </a:endParaRPr>
          </a:p>
        </p:txBody>
      </p:sp>
      <p:sp>
        <p:nvSpPr>
          <p:cNvPr id="9" name="CuadroTexto 8"/>
          <p:cNvSpPr txBox="1"/>
          <p:nvPr/>
        </p:nvSpPr>
        <p:spPr>
          <a:xfrm>
            <a:off x="3771900" y="6250214"/>
            <a:ext cx="8267700" cy="430887"/>
          </a:xfrm>
          <a:prstGeom prst="rect">
            <a:avLst/>
          </a:prstGeom>
          <a:noFill/>
        </p:spPr>
        <p:txBody>
          <a:bodyPr wrap="square" rtlCol="0">
            <a:spAutoFit/>
          </a:bodyPr>
          <a:lstStyle/>
          <a:p>
            <a:r>
              <a:rPr lang="pt-BR" sz="1100" dirty="0"/>
              <a:t>REGO, T. C. </a:t>
            </a:r>
            <a:r>
              <a:rPr lang="pt-BR" sz="1100" dirty="0" err="1"/>
              <a:t>Produtivismo</a:t>
            </a:r>
            <a:r>
              <a:rPr lang="pt-BR" sz="1100" dirty="0"/>
              <a:t>, pesquisa e comunicação científica: entre o veneno e o remédio.</a:t>
            </a:r>
            <a:r>
              <a:rPr lang="pt-BR" sz="1100" i="1" dirty="0"/>
              <a:t> Educação e Pesquisa.</a:t>
            </a:r>
            <a:r>
              <a:rPr lang="pt-BR" sz="1100" dirty="0"/>
              <a:t> 2014, vol. 40, n. 2, pp. 325-346. </a:t>
            </a:r>
            <a:r>
              <a:rPr lang="pt-BR" sz="1100" dirty="0">
                <a:hlinkClick r:id="rId3"/>
              </a:rPr>
              <a:t>http://www.scielo.br/scielo.php?script=sci_arttext&amp;pid=S1517-97022014000200003&amp;lng=pt&amp;nrm=iso&amp;tlng=pt&amp;ORIGINALLANG=pt</a:t>
            </a:r>
            <a:endParaRPr lang="es-MX" sz="1100" dirty="0"/>
          </a:p>
        </p:txBody>
      </p:sp>
      <p:sp>
        <p:nvSpPr>
          <p:cNvPr id="6" name="1 Título"/>
          <p:cNvSpPr>
            <a:spLocks noGrp="1"/>
          </p:cNvSpPr>
          <p:nvPr>
            <p:ph type="title"/>
          </p:nvPr>
        </p:nvSpPr>
        <p:spPr>
          <a:xfrm>
            <a:off x="1824901" y="318569"/>
            <a:ext cx="7446823" cy="481593"/>
          </a:xfrm>
          <a:solidFill>
            <a:schemeClr val="tx1"/>
          </a:solidFill>
          <a:effectLst>
            <a:outerShdw blurRad="50800" dist="101600" dir="8100000" algn="tr" rotWithShape="0">
              <a:prstClr val="black">
                <a:alpha val="40000"/>
              </a:prstClr>
            </a:outerShdw>
          </a:effectLst>
        </p:spPr>
        <p:txBody>
          <a:bodyPr>
            <a:normAutofit fontScale="90000"/>
          </a:bodyPr>
          <a:lstStyle/>
          <a:p>
            <a:r>
              <a:rPr lang="es-MX" b="1" dirty="0">
                <a:solidFill>
                  <a:srgbClr val="FFC000"/>
                </a:solidFill>
                <a:effectLst>
                  <a:outerShdw blurRad="38100" dist="38100" dir="2700000" algn="tl">
                    <a:srgbClr val="000000">
                      <a:alpha val="43137"/>
                    </a:srgbClr>
                  </a:outerShdw>
                </a:effectLst>
                <a:latin typeface="Courier New" pitchFamily="49" charset="0"/>
                <a:cs typeface="Courier New" pitchFamily="49" charset="0"/>
              </a:rPr>
              <a:t>Productivismo académico</a:t>
            </a:r>
          </a:p>
        </p:txBody>
      </p:sp>
      <p:pic>
        <p:nvPicPr>
          <p:cNvPr id="7" name="Picture 2" descr="http://rlv.zcache.com/tenure_clock_publish_or_perish-r5a372fb5d1104b8f8f37ed58d5445b42_fup1s_8byvr_51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412" t="14650" r="12410" b="13634"/>
          <a:stretch/>
        </p:blipFill>
        <p:spPr bwMode="auto">
          <a:xfrm>
            <a:off x="10115549" y="72626"/>
            <a:ext cx="1505057" cy="14550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94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76251" y="523875"/>
            <a:ext cx="10772774" cy="6217493"/>
          </a:xfrm>
        </p:spPr>
        <p:txBody>
          <a:bodyPr>
            <a:noAutofit/>
          </a:bodyPr>
          <a:lstStyle/>
          <a:p>
            <a:r>
              <a:rPr lang="es-MX" sz="3200" b="1" dirty="0"/>
              <a:t>Coautoría regalada u honoraria</a:t>
            </a:r>
          </a:p>
          <a:p>
            <a:pPr marL="0" indent="0">
              <a:buNone/>
            </a:pPr>
            <a:endParaRPr lang="es-MX" sz="2000" dirty="0"/>
          </a:p>
          <a:p>
            <a:pPr marL="0" indent="0">
              <a:buNone/>
            </a:pPr>
            <a:endParaRPr lang="es-MX" sz="2000" dirty="0"/>
          </a:p>
          <a:p>
            <a:r>
              <a:rPr lang="es-MX" sz="3200" dirty="0"/>
              <a:t>Publicación fragmentada (“</a:t>
            </a:r>
            <a:r>
              <a:rPr lang="es-MX" sz="3200" b="1" dirty="0"/>
              <a:t>Salami</a:t>
            </a:r>
            <a:r>
              <a:rPr lang="es-MX" sz="3200" dirty="0"/>
              <a:t> </a:t>
            </a:r>
            <a:r>
              <a:rPr lang="es-MX" sz="3200" dirty="0" err="1"/>
              <a:t>publication</a:t>
            </a:r>
            <a:r>
              <a:rPr lang="es-MX" sz="3200" dirty="0"/>
              <a:t>”)</a:t>
            </a:r>
            <a:br>
              <a:rPr lang="es-MX" sz="3200" dirty="0"/>
            </a:br>
            <a:r>
              <a:rPr lang="es-MX" sz="3200" dirty="0"/>
              <a:t>           artículos inmaduros, incompletos o repetitivos</a:t>
            </a:r>
          </a:p>
          <a:p>
            <a:pPr marL="0" indent="0">
              <a:buNone/>
            </a:pPr>
            <a:endParaRPr lang="es-MX" sz="2400" dirty="0"/>
          </a:p>
          <a:p>
            <a:pPr marL="0" indent="0">
              <a:buNone/>
            </a:pPr>
            <a:endParaRPr lang="es-MX" sz="2400" dirty="0"/>
          </a:p>
          <a:p>
            <a:r>
              <a:rPr lang="es-MX" sz="3200" dirty="0"/>
              <a:t> </a:t>
            </a:r>
            <a:r>
              <a:rPr lang="es-MX" sz="3200" b="1" dirty="0"/>
              <a:t>Plagio</a:t>
            </a:r>
            <a:r>
              <a:rPr lang="es-MX" sz="3200" dirty="0"/>
              <a:t> o </a:t>
            </a:r>
            <a:r>
              <a:rPr lang="es-MX" sz="3200" b="1" dirty="0" err="1"/>
              <a:t>autoplagio</a:t>
            </a:r>
            <a:endParaRPr lang="es-MX" sz="3200" b="1" dirty="0"/>
          </a:p>
          <a:p>
            <a:endParaRPr lang="es-MX" sz="2400" dirty="0"/>
          </a:p>
          <a:p>
            <a:pPr marL="0" indent="0">
              <a:buNone/>
            </a:pPr>
            <a:endParaRPr lang="es-MX" sz="2400" dirty="0"/>
          </a:p>
          <a:p>
            <a:r>
              <a:rPr lang="es-MX" sz="3200" dirty="0"/>
              <a:t>Manipulación, falsificación o fabricación de datos o resultados</a:t>
            </a:r>
          </a:p>
        </p:txBody>
      </p:sp>
    </p:spTree>
    <p:extLst>
      <p:ext uri="{BB962C8B-B14F-4D97-AF65-F5344CB8AC3E}">
        <p14:creationId xmlns:p14="http://schemas.microsoft.com/office/powerpoint/2010/main" val="38378030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2786" t="3001" r="13259" b="4263"/>
          <a:stretch/>
        </p:blipFill>
        <p:spPr>
          <a:xfrm>
            <a:off x="822909" y="443739"/>
            <a:ext cx="9945764" cy="5666379"/>
          </a:xfrm>
          <a:prstGeom prst="rect">
            <a:avLst/>
          </a:prstGeom>
        </p:spPr>
      </p:pic>
      <p:sp>
        <p:nvSpPr>
          <p:cNvPr id="3" name="CuadroTexto 2"/>
          <p:cNvSpPr txBox="1"/>
          <p:nvPr/>
        </p:nvSpPr>
        <p:spPr>
          <a:xfrm>
            <a:off x="5579112" y="103540"/>
            <a:ext cx="5189561" cy="253916"/>
          </a:xfrm>
          <a:prstGeom prst="rect">
            <a:avLst/>
          </a:prstGeom>
          <a:solidFill>
            <a:schemeClr val="accent4">
              <a:lumMod val="75000"/>
            </a:schemeClr>
          </a:solidFill>
        </p:spPr>
        <p:txBody>
          <a:bodyPr wrap="square" rtlCol="0">
            <a:spAutoFit/>
          </a:bodyPr>
          <a:lstStyle/>
          <a:p>
            <a:r>
              <a:rPr lang="es-MX" sz="1050" dirty="0">
                <a:hlinkClick r:id="rId3"/>
              </a:rPr>
              <a:t>http://www.theguardian.com/science/2013/dec/09/nobel-winner-boycott-science-journals</a:t>
            </a:r>
            <a:endParaRPr lang="es-MX" sz="1050" dirty="0"/>
          </a:p>
        </p:txBody>
      </p:sp>
      <p:sp>
        <p:nvSpPr>
          <p:cNvPr id="4" name="Rectángulo 3"/>
          <p:cNvSpPr/>
          <p:nvPr/>
        </p:nvSpPr>
        <p:spPr>
          <a:xfrm>
            <a:off x="5795791" y="1247248"/>
            <a:ext cx="5535304" cy="4862870"/>
          </a:xfrm>
          <a:prstGeom prst="rect">
            <a:avLst/>
          </a:prstGeom>
          <a:solidFill>
            <a:schemeClr val="bg1">
              <a:lumMod val="85000"/>
            </a:schemeClr>
          </a:solidFill>
          <a:effectLst>
            <a:outerShdw blurRad="50800" dist="203200" dir="2700000" algn="tl" rotWithShape="0">
              <a:prstClr val="black">
                <a:alpha val="40000"/>
              </a:prstClr>
            </a:outerShdw>
          </a:effectLst>
        </p:spPr>
        <p:txBody>
          <a:bodyPr wrap="square">
            <a:spAutoFit/>
          </a:bodyPr>
          <a:lstStyle/>
          <a:p>
            <a:endParaRPr lang="es-MX" sz="2700" dirty="0"/>
          </a:p>
          <a:p>
            <a:r>
              <a:rPr lang="es-MX" sz="3200" dirty="0"/>
              <a:t>Las principales revistas académicas están distorsionando el proceso científico y representan una "</a:t>
            </a:r>
            <a:r>
              <a:rPr lang="es-MX" sz="3200" b="1" dirty="0"/>
              <a:t>tiranía</a:t>
            </a:r>
            <a:r>
              <a:rPr lang="es-MX" sz="3200" dirty="0"/>
              <a:t>" que hay que romper, de acuerdo con un ganador del premio Nobel que ha declarado un boicot a las publicaciones</a:t>
            </a:r>
          </a:p>
          <a:p>
            <a:endParaRPr lang="es-MX" sz="2700" dirty="0"/>
          </a:p>
        </p:txBody>
      </p:sp>
    </p:spTree>
    <p:extLst>
      <p:ext uri="{BB962C8B-B14F-4D97-AF65-F5344CB8AC3E}">
        <p14:creationId xmlns:p14="http://schemas.microsoft.com/office/powerpoint/2010/main" val="1979940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cstate="print"/>
          <a:srcRect l="15484" r="16792"/>
          <a:stretch>
            <a:fillRect/>
          </a:stretch>
        </p:blipFill>
        <p:spPr bwMode="auto">
          <a:xfrm>
            <a:off x="4244453" y="-13648"/>
            <a:ext cx="7733731" cy="6858000"/>
          </a:xfrm>
          <a:prstGeom prst="rect">
            <a:avLst/>
          </a:prstGeom>
          <a:noFill/>
          <a:ln w="9525">
            <a:noFill/>
            <a:miter lim="800000"/>
            <a:headEnd/>
            <a:tailEnd/>
          </a:ln>
        </p:spPr>
      </p:pic>
      <p:sp>
        <p:nvSpPr>
          <p:cNvPr id="7" name="6 CuadroTexto"/>
          <p:cNvSpPr txBox="1"/>
          <p:nvPr/>
        </p:nvSpPr>
        <p:spPr>
          <a:xfrm>
            <a:off x="4244453" y="2341342"/>
            <a:ext cx="3384646" cy="3046988"/>
          </a:xfrm>
          <a:prstGeom prst="rect">
            <a:avLst/>
          </a:prstGeom>
          <a:solidFill>
            <a:schemeClr val="tx1">
              <a:lumMod val="95000"/>
              <a:lumOff val="5000"/>
            </a:schemeClr>
          </a:solidFill>
          <a:effectLst>
            <a:outerShdw blurRad="50800" dist="254000" dir="8100000" algn="tr" rotWithShape="0">
              <a:prstClr val="black">
                <a:alpha val="40000"/>
              </a:prstClr>
            </a:outerShdw>
          </a:effectLst>
        </p:spPr>
        <p:txBody>
          <a:bodyPr wrap="square" rtlCol="0">
            <a:spAutoFit/>
          </a:bodyPr>
          <a:lstStyle/>
          <a:p>
            <a:r>
              <a:rPr lang="es-MX" sz="2400" b="1" dirty="0">
                <a:solidFill>
                  <a:schemeClr val="bg1"/>
                </a:solidFill>
                <a:latin typeface="Courier New" pitchFamily="49" charset="0"/>
                <a:cs typeface="Courier New" pitchFamily="49" charset="0"/>
              </a:rPr>
              <a:t>Publicar oscuras revistas académicas es una cosa rara en la industria de los medios: una </a:t>
            </a:r>
            <a:r>
              <a:rPr lang="es-MX" sz="2400" b="1" dirty="0">
                <a:solidFill>
                  <a:srgbClr val="FFFF00"/>
                </a:solidFill>
                <a:latin typeface="Courier New" pitchFamily="49" charset="0"/>
                <a:cs typeface="Courier New" pitchFamily="49" charset="0"/>
              </a:rPr>
              <a:t>licencia para imprimir dinero</a:t>
            </a:r>
            <a:endParaRPr lang="es-MX" sz="2000" b="1" dirty="0">
              <a:solidFill>
                <a:srgbClr val="FFFF00"/>
              </a:solidFill>
              <a:latin typeface="Courier New" pitchFamily="49" charset="0"/>
              <a:cs typeface="Courier New" pitchFamily="49" charset="0"/>
            </a:endParaRPr>
          </a:p>
        </p:txBody>
      </p:sp>
      <p:sp>
        <p:nvSpPr>
          <p:cNvPr id="8" name="7 CuadroTexto"/>
          <p:cNvSpPr txBox="1"/>
          <p:nvPr/>
        </p:nvSpPr>
        <p:spPr>
          <a:xfrm>
            <a:off x="6633336" y="102984"/>
            <a:ext cx="5184576" cy="369332"/>
          </a:xfrm>
          <a:prstGeom prst="rect">
            <a:avLst/>
          </a:prstGeom>
          <a:noFill/>
        </p:spPr>
        <p:txBody>
          <a:bodyPr wrap="square" rtlCol="0">
            <a:spAutoFit/>
          </a:bodyPr>
          <a:lstStyle/>
          <a:p>
            <a:r>
              <a:rPr lang="es-MX" dirty="0">
                <a:hlinkClick r:id="rId3"/>
              </a:rPr>
              <a:t>http://www.economist.com/node/21552574/print</a:t>
            </a:r>
            <a:endParaRPr lang="es-MX" dirty="0"/>
          </a:p>
        </p:txBody>
      </p:sp>
      <p:sp>
        <p:nvSpPr>
          <p:cNvPr id="12" name="11 CuadroTexto"/>
          <p:cNvSpPr txBox="1"/>
          <p:nvPr/>
        </p:nvSpPr>
        <p:spPr>
          <a:xfrm>
            <a:off x="428919" y="287650"/>
            <a:ext cx="3491880" cy="3046988"/>
          </a:xfrm>
          <a:prstGeom prst="rect">
            <a:avLst/>
          </a:prstGeom>
          <a:solidFill>
            <a:schemeClr val="tx1">
              <a:lumMod val="95000"/>
              <a:lumOff val="5000"/>
            </a:schemeClr>
          </a:solidFill>
        </p:spPr>
        <p:txBody>
          <a:bodyPr wrap="square" rtlCol="0">
            <a:spAutoFit/>
          </a:bodyPr>
          <a:lstStyle/>
          <a:p>
            <a:r>
              <a:rPr lang="es-MX" sz="2400" b="1" dirty="0">
                <a:solidFill>
                  <a:schemeClr val="bg1">
                    <a:lumMod val="50000"/>
                  </a:schemeClr>
                </a:solidFill>
                <a:latin typeface="Courier New" pitchFamily="49" charset="0"/>
                <a:cs typeface="Courier New" pitchFamily="49" charset="0"/>
              </a:rPr>
              <a:t>Una subscripción a </a:t>
            </a:r>
            <a:r>
              <a:rPr lang="es-MX" sz="2400" b="1" i="1" dirty="0" err="1">
                <a:solidFill>
                  <a:srgbClr val="0070C0"/>
                </a:solidFill>
                <a:latin typeface="Courier New" pitchFamily="49" charset="0"/>
                <a:cs typeface="Courier New" pitchFamily="49" charset="0"/>
              </a:rPr>
              <a:t>Tetrahedron</a:t>
            </a:r>
            <a:r>
              <a:rPr lang="es-MX" sz="2400" b="1" dirty="0">
                <a:solidFill>
                  <a:schemeClr val="bg1">
                    <a:lumMod val="50000"/>
                  </a:schemeClr>
                </a:solidFill>
                <a:latin typeface="Courier New" pitchFamily="49" charset="0"/>
                <a:cs typeface="Courier New" pitchFamily="49" charset="0"/>
              </a:rPr>
              <a:t> </a:t>
            </a:r>
          </a:p>
          <a:p>
            <a:r>
              <a:rPr lang="es-MX" sz="2400" b="1" dirty="0">
                <a:solidFill>
                  <a:schemeClr val="bg1">
                    <a:lumMod val="50000"/>
                  </a:schemeClr>
                </a:solidFill>
                <a:latin typeface="Courier New" pitchFamily="49" charset="0"/>
                <a:cs typeface="Courier New" pitchFamily="49" charset="0"/>
              </a:rPr>
              <a:t>(química)</a:t>
            </a:r>
          </a:p>
          <a:p>
            <a:r>
              <a:rPr lang="es-MX" sz="2400" b="1" dirty="0">
                <a:solidFill>
                  <a:schemeClr val="bg1">
                    <a:lumMod val="50000"/>
                  </a:schemeClr>
                </a:solidFill>
                <a:latin typeface="Courier New" pitchFamily="49" charset="0"/>
                <a:cs typeface="Courier New" pitchFamily="49" charset="0"/>
              </a:rPr>
              <a:t>= USD</a:t>
            </a:r>
            <a:r>
              <a:rPr lang="es-MX" sz="2400" b="1" dirty="0">
                <a:solidFill>
                  <a:srgbClr val="FF0000"/>
                </a:solidFill>
                <a:effectLst>
                  <a:outerShdw blurRad="38100" dist="38100" dir="2700000" algn="tl">
                    <a:srgbClr val="000000">
                      <a:alpha val="43137"/>
                    </a:srgbClr>
                  </a:outerShdw>
                </a:effectLst>
                <a:latin typeface="Courier New" pitchFamily="49" charset="0"/>
                <a:cs typeface="Courier New" pitchFamily="49" charset="0"/>
              </a:rPr>
              <a:t>$20,269</a:t>
            </a:r>
            <a:endParaRPr lang="es-MX" sz="2400" b="1" dirty="0">
              <a:solidFill>
                <a:schemeClr val="bg1">
                  <a:lumMod val="50000"/>
                </a:schemeClr>
              </a:solidFill>
              <a:latin typeface="Courier New" pitchFamily="49" charset="0"/>
              <a:cs typeface="Courier New" pitchFamily="49" charset="0"/>
            </a:endParaRPr>
          </a:p>
          <a:p>
            <a:endParaRPr lang="es-MX" sz="2400" b="1" i="1" dirty="0">
              <a:solidFill>
                <a:srgbClr val="0070C0"/>
              </a:solidFill>
              <a:latin typeface="Courier New" pitchFamily="49" charset="0"/>
              <a:cs typeface="Courier New" pitchFamily="49" charset="0"/>
            </a:endParaRPr>
          </a:p>
          <a:p>
            <a:r>
              <a:rPr lang="es-MX" sz="2400" b="1" i="1" dirty="0" err="1">
                <a:solidFill>
                  <a:srgbClr val="0070C0"/>
                </a:solidFill>
                <a:latin typeface="Courier New" pitchFamily="49" charset="0"/>
                <a:cs typeface="Courier New" pitchFamily="49" charset="0"/>
              </a:rPr>
              <a:t>Mathematical</a:t>
            </a:r>
            <a:r>
              <a:rPr lang="es-MX" sz="2400" b="1" i="1" dirty="0">
                <a:solidFill>
                  <a:srgbClr val="0070C0"/>
                </a:solidFill>
                <a:latin typeface="Courier New" pitchFamily="49" charset="0"/>
                <a:cs typeface="Courier New" pitchFamily="49" charset="0"/>
              </a:rPr>
              <a:t> </a:t>
            </a:r>
            <a:r>
              <a:rPr lang="es-MX" sz="2400" b="1" i="1" dirty="0" err="1">
                <a:solidFill>
                  <a:srgbClr val="0070C0"/>
                </a:solidFill>
                <a:latin typeface="Courier New" pitchFamily="49" charset="0"/>
                <a:cs typeface="Courier New" pitchFamily="49" charset="0"/>
              </a:rPr>
              <a:t>Sciences</a:t>
            </a:r>
            <a:r>
              <a:rPr lang="es-MX" sz="2400" b="1" i="1" dirty="0">
                <a:solidFill>
                  <a:srgbClr val="0070C0"/>
                </a:solidFill>
                <a:latin typeface="Courier New" pitchFamily="49" charset="0"/>
                <a:cs typeface="Courier New" pitchFamily="49" charset="0"/>
              </a:rPr>
              <a:t> </a:t>
            </a:r>
          </a:p>
          <a:p>
            <a:r>
              <a:rPr lang="es-MX" sz="2400" b="1" dirty="0">
                <a:solidFill>
                  <a:schemeClr val="bg1">
                    <a:lumMod val="50000"/>
                  </a:schemeClr>
                </a:solidFill>
                <a:latin typeface="Courier New" pitchFamily="49" charset="0"/>
                <a:cs typeface="Courier New" pitchFamily="49" charset="0"/>
              </a:rPr>
              <a:t>= USD </a:t>
            </a:r>
            <a:r>
              <a:rPr lang="es-MX" sz="2400" b="1" u="sng" dirty="0">
                <a:solidFill>
                  <a:srgbClr val="FF0000"/>
                </a:solidFill>
                <a:effectLst>
                  <a:outerShdw blurRad="38100" dist="38100" dir="2700000" algn="tl">
                    <a:srgbClr val="000000">
                      <a:alpha val="43137"/>
                    </a:srgbClr>
                  </a:outerShdw>
                </a:effectLst>
                <a:latin typeface="Courier New" pitchFamily="49" charset="0"/>
                <a:cs typeface="Courier New" pitchFamily="49" charset="0"/>
              </a:rPr>
              <a:t>$20,100</a:t>
            </a:r>
            <a:endParaRPr lang="es-MX" sz="2000" b="1" u="sng" dirty="0">
              <a:solidFill>
                <a:srgbClr val="FF0000"/>
              </a:solidFill>
              <a:effectLst>
                <a:outerShdw blurRad="38100" dist="38100" dir="2700000" algn="tl">
                  <a:srgbClr val="000000">
                    <a:alpha val="43137"/>
                  </a:srgbClr>
                </a:outerShdw>
              </a:effectLst>
              <a:latin typeface="Courier New" pitchFamily="49" charset="0"/>
              <a:cs typeface="Courier New" pitchFamily="49" charset="0"/>
            </a:endParaRPr>
          </a:p>
        </p:txBody>
      </p:sp>
      <p:sp>
        <p:nvSpPr>
          <p:cNvPr id="13" name="12 CuadroTexto"/>
          <p:cNvSpPr txBox="1"/>
          <p:nvPr/>
        </p:nvSpPr>
        <p:spPr>
          <a:xfrm>
            <a:off x="428919" y="3575773"/>
            <a:ext cx="3491880" cy="1938992"/>
          </a:xfrm>
          <a:prstGeom prst="rect">
            <a:avLst/>
          </a:prstGeom>
          <a:solidFill>
            <a:schemeClr val="tx1">
              <a:lumMod val="95000"/>
              <a:lumOff val="5000"/>
            </a:schemeClr>
          </a:solidFill>
        </p:spPr>
        <p:txBody>
          <a:bodyPr wrap="square" rtlCol="0">
            <a:spAutoFit/>
          </a:bodyPr>
          <a:lstStyle/>
          <a:p>
            <a:r>
              <a:rPr lang="es-MX" sz="2400" b="1" dirty="0">
                <a:solidFill>
                  <a:srgbClr val="0070C0"/>
                </a:solidFill>
                <a:latin typeface="Courier New" pitchFamily="49" charset="0"/>
                <a:cs typeface="Courier New" pitchFamily="49" charset="0"/>
              </a:rPr>
              <a:t>Elsevier</a:t>
            </a:r>
            <a:r>
              <a:rPr lang="es-MX" sz="2400" b="1" dirty="0">
                <a:solidFill>
                  <a:schemeClr val="bg1">
                    <a:lumMod val="50000"/>
                  </a:schemeClr>
                </a:solidFill>
                <a:latin typeface="Courier New" pitchFamily="49" charset="0"/>
                <a:cs typeface="Courier New" pitchFamily="49" charset="0"/>
              </a:rPr>
              <a:t> </a:t>
            </a:r>
            <a:r>
              <a:rPr lang="es-MX" sz="2400" b="1" dirty="0">
                <a:solidFill>
                  <a:schemeClr val="bg2">
                    <a:lumMod val="60000"/>
                    <a:lumOff val="40000"/>
                  </a:schemeClr>
                </a:solidFill>
                <a:latin typeface="Courier New" pitchFamily="49" charset="0"/>
                <a:cs typeface="Courier New" pitchFamily="49" charset="0"/>
              </a:rPr>
              <a:t>(mayor editor científico en el mundo)</a:t>
            </a:r>
          </a:p>
          <a:p>
            <a:r>
              <a:rPr lang="es-MX" sz="2400" b="1" dirty="0">
                <a:solidFill>
                  <a:schemeClr val="bg2">
                    <a:lumMod val="60000"/>
                    <a:lumOff val="40000"/>
                  </a:schemeClr>
                </a:solidFill>
                <a:latin typeface="Courier New" pitchFamily="49" charset="0"/>
                <a:cs typeface="Courier New" pitchFamily="49" charset="0"/>
              </a:rPr>
              <a:t>2011: márgenes de ganancias de </a:t>
            </a:r>
            <a:r>
              <a:rPr lang="en-US" sz="2400" b="1" dirty="0">
                <a:solidFill>
                  <a:srgbClr val="FF0000"/>
                </a:solidFill>
                <a:latin typeface="Courier New" pitchFamily="49" charset="0"/>
                <a:cs typeface="Courier New" pitchFamily="49" charset="0"/>
              </a:rPr>
              <a:t>37%</a:t>
            </a:r>
            <a:endParaRPr lang="en-US" sz="2400" b="1" dirty="0">
              <a:solidFill>
                <a:srgbClr val="FF0000"/>
              </a:solidFill>
              <a:effectLst>
                <a:outerShdw blurRad="38100" dist="38100" dir="2700000" algn="tl">
                  <a:srgbClr val="000000">
                    <a:alpha val="43137"/>
                  </a:srgbClr>
                </a:outerShdw>
              </a:effectLst>
              <a:latin typeface="Courier New" pitchFamily="49" charset="0"/>
              <a:cs typeface="Courier New" pitchFamily="49" charset="0"/>
            </a:endParaRPr>
          </a:p>
        </p:txBody>
      </p:sp>
    </p:spTree>
    <p:extLst>
      <p:ext uri="{BB962C8B-B14F-4D97-AF65-F5344CB8AC3E}">
        <p14:creationId xmlns:p14="http://schemas.microsoft.com/office/powerpoint/2010/main" val="92319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2860" t="36302" r="49975" b="5323"/>
          <a:stretch/>
        </p:blipFill>
        <p:spPr>
          <a:xfrm>
            <a:off x="810949" y="286602"/>
            <a:ext cx="6558842" cy="6409531"/>
          </a:xfrm>
          <a:prstGeom prst="rect">
            <a:avLst/>
          </a:prstGeom>
        </p:spPr>
      </p:pic>
      <p:sp>
        <p:nvSpPr>
          <p:cNvPr id="7" name="CuadroTexto 6"/>
          <p:cNvSpPr txBox="1"/>
          <p:nvPr/>
        </p:nvSpPr>
        <p:spPr>
          <a:xfrm>
            <a:off x="2371844" y="1214651"/>
            <a:ext cx="8587308" cy="4524315"/>
          </a:xfrm>
          <a:prstGeom prst="rect">
            <a:avLst/>
          </a:prstGeom>
          <a:solidFill>
            <a:schemeClr val="bg1">
              <a:lumMod val="85000"/>
            </a:schemeClr>
          </a:solidFill>
          <a:effectLst>
            <a:outerShdw blurRad="50800" dist="228600" dir="2700000" algn="tl" rotWithShape="0">
              <a:prstClr val="black">
                <a:alpha val="40000"/>
              </a:prstClr>
            </a:outerShdw>
          </a:effectLst>
        </p:spPr>
        <p:txBody>
          <a:bodyPr wrap="square" rtlCol="0">
            <a:spAutoFit/>
          </a:bodyPr>
          <a:lstStyle/>
          <a:p>
            <a:r>
              <a:rPr lang="es-MX" sz="2400" b="1" dirty="0"/>
              <a:t>Randy </a:t>
            </a:r>
            <a:r>
              <a:rPr lang="es-MX" sz="2400" b="1" dirty="0" err="1"/>
              <a:t>Schekman</a:t>
            </a:r>
            <a:r>
              <a:rPr lang="es-MX" sz="2400" b="1" dirty="0"/>
              <a:t> </a:t>
            </a:r>
            <a:r>
              <a:rPr lang="es-MX" sz="2400" dirty="0"/>
              <a:t>(biólogo estadounidense premio Nobel de Fisiología y Medicina 2013)… declaró que su laboratorio ya no enviará trabajos de investigación para la revistas de primer nivel </a:t>
            </a:r>
            <a:r>
              <a:rPr lang="es-MX" sz="2400" i="1" dirty="0" err="1"/>
              <a:t>Nature</a:t>
            </a:r>
            <a:r>
              <a:rPr lang="es-MX" sz="2400" dirty="0"/>
              <a:t>, </a:t>
            </a:r>
            <a:r>
              <a:rPr lang="es-MX" sz="2400" i="1" dirty="0" err="1"/>
              <a:t>Cell</a:t>
            </a:r>
            <a:r>
              <a:rPr lang="es-MX" sz="2400" dirty="0"/>
              <a:t> y </a:t>
            </a:r>
            <a:r>
              <a:rPr lang="es-MX" sz="2400" i="1" dirty="0" err="1"/>
              <a:t>Science</a:t>
            </a:r>
            <a:r>
              <a:rPr lang="es-MX" sz="2400" dirty="0"/>
              <a:t>. </a:t>
            </a:r>
          </a:p>
          <a:p>
            <a:endParaRPr lang="es-MX" sz="2400" dirty="0"/>
          </a:p>
          <a:p>
            <a:r>
              <a:rPr lang="es-MX" sz="2400" dirty="0" err="1"/>
              <a:t>Schekman</a:t>
            </a:r>
            <a:r>
              <a:rPr lang="es-MX" sz="2400" dirty="0"/>
              <a:t> dijo que la presión por publicar en revistas de "lujo" animó a los investigadores </a:t>
            </a:r>
            <a:r>
              <a:rPr lang="es-MX" sz="2400" b="1" dirty="0">
                <a:solidFill>
                  <a:srgbClr val="FF0000"/>
                </a:solidFill>
              </a:rPr>
              <a:t>a buscar atajos y buscar campos de moda de la ciencia en lugar de hacer un trabajo más importante</a:t>
            </a:r>
            <a:r>
              <a:rPr lang="es-MX" sz="2400" dirty="0"/>
              <a:t>.</a:t>
            </a:r>
          </a:p>
          <a:p>
            <a:endParaRPr lang="es-MX" sz="2400" dirty="0"/>
          </a:p>
          <a:p>
            <a:r>
              <a:rPr lang="es-MX" sz="2400" dirty="0"/>
              <a:t>El problema se vio agravado, dijo, por editores que no eran científicos activos, sino profesionales que favorecían a los estudios que eran </a:t>
            </a:r>
            <a:r>
              <a:rPr lang="es-MX" sz="2400" b="1" dirty="0">
                <a:solidFill>
                  <a:srgbClr val="FF0000"/>
                </a:solidFill>
              </a:rPr>
              <a:t>propensos a causar sensación </a:t>
            </a:r>
            <a:r>
              <a:rPr lang="es-MX" sz="2400" dirty="0">
                <a:solidFill>
                  <a:srgbClr val="FF0000"/>
                </a:solidFill>
              </a:rPr>
              <a:t>[to </a:t>
            </a:r>
            <a:r>
              <a:rPr lang="es-MX" sz="2400" dirty="0" err="1">
                <a:solidFill>
                  <a:srgbClr val="FF0000"/>
                </a:solidFill>
              </a:rPr>
              <a:t>make</a:t>
            </a:r>
            <a:r>
              <a:rPr lang="es-MX" sz="2400" dirty="0">
                <a:solidFill>
                  <a:srgbClr val="FF0000"/>
                </a:solidFill>
              </a:rPr>
              <a:t> a </a:t>
            </a:r>
            <a:r>
              <a:rPr lang="es-MX" sz="2400" dirty="0" err="1">
                <a:solidFill>
                  <a:srgbClr val="FF0000"/>
                </a:solidFill>
              </a:rPr>
              <a:t>splash</a:t>
            </a:r>
            <a:r>
              <a:rPr lang="es-MX" sz="2400" dirty="0">
                <a:solidFill>
                  <a:srgbClr val="FF0000"/>
                </a:solidFill>
              </a:rPr>
              <a:t>]</a:t>
            </a:r>
            <a:r>
              <a:rPr lang="es-MX" sz="2400" dirty="0"/>
              <a:t>.</a:t>
            </a:r>
          </a:p>
        </p:txBody>
      </p:sp>
    </p:spTree>
    <p:extLst>
      <p:ext uri="{BB962C8B-B14F-4D97-AF65-F5344CB8AC3E}">
        <p14:creationId xmlns:p14="http://schemas.microsoft.com/office/powerpoint/2010/main" val="247698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2396" t="5555" r="49792" b="40185"/>
          <a:stretch/>
        </p:blipFill>
        <p:spPr>
          <a:xfrm>
            <a:off x="661414" y="-1"/>
            <a:ext cx="6745702" cy="6237027"/>
          </a:xfrm>
          <a:prstGeom prst="rect">
            <a:avLst/>
          </a:prstGeom>
        </p:spPr>
      </p:pic>
      <p:sp>
        <p:nvSpPr>
          <p:cNvPr id="4" name="CuadroTexto 3"/>
          <p:cNvSpPr txBox="1"/>
          <p:nvPr/>
        </p:nvSpPr>
        <p:spPr>
          <a:xfrm>
            <a:off x="3486259" y="302356"/>
            <a:ext cx="8087041" cy="5632311"/>
          </a:xfrm>
          <a:prstGeom prst="rect">
            <a:avLst/>
          </a:prstGeom>
          <a:solidFill>
            <a:schemeClr val="bg1">
              <a:lumMod val="85000"/>
            </a:schemeClr>
          </a:solidFill>
          <a:effectLst>
            <a:outerShdw blurRad="50800" dist="228600" dir="2700000" algn="tl" rotWithShape="0">
              <a:prstClr val="black">
                <a:alpha val="40000"/>
              </a:prstClr>
            </a:outerShdw>
          </a:effectLst>
        </p:spPr>
        <p:txBody>
          <a:bodyPr wrap="square" rtlCol="0">
            <a:spAutoFit/>
          </a:bodyPr>
          <a:lstStyle/>
          <a:p>
            <a:r>
              <a:rPr lang="es-MX" sz="2400" b="1" dirty="0" err="1"/>
              <a:t>Schekman</a:t>
            </a:r>
            <a:r>
              <a:rPr lang="es-MX" sz="2400" b="1" dirty="0"/>
              <a:t> critica a </a:t>
            </a:r>
            <a:r>
              <a:rPr lang="es-MX" sz="2400" b="1" i="1" dirty="0" err="1"/>
              <a:t>Nature</a:t>
            </a:r>
            <a:r>
              <a:rPr lang="es-MX" sz="2400" b="1" dirty="0"/>
              <a:t>, </a:t>
            </a:r>
            <a:r>
              <a:rPr lang="es-MX" sz="2400" b="1" i="1" dirty="0" err="1"/>
              <a:t>Cell</a:t>
            </a:r>
            <a:r>
              <a:rPr lang="es-MX" sz="2400" b="1" dirty="0"/>
              <a:t> y </a:t>
            </a:r>
            <a:r>
              <a:rPr lang="es-MX" sz="2400" b="1" i="1" dirty="0" err="1"/>
              <a:t>Science</a:t>
            </a:r>
            <a:r>
              <a:rPr lang="es-MX" sz="2400" b="1" i="1" dirty="0"/>
              <a:t> </a:t>
            </a:r>
            <a:r>
              <a:rPr lang="es-MX" sz="2400" b="1" dirty="0"/>
              <a:t>de </a:t>
            </a:r>
            <a:r>
              <a:rPr lang="es-MX" sz="2400" b="1" dirty="0">
                <a:solidFill>
                  <a:schemeClr val="accent1">
                    <a:lumMod val="75000"/>
                  </a:schemeClr>
                </a:solidFill>
              </a:rPr>
              <a:t>restringir artificialmente </a:t>
            </a:r>
            <a:r>
              <a:rPr lang="es-MX" sz="2400" b="1" dirty="0"/>
              <a:t>el número de trabajos que aceptan, una política que según él alimenta la demanda “así como los diseñadores de moda que crean bolsas de edición limitada." También ataca a una métrica generalizada llamada "factor de impacto", utilizado por muchas revistas de primer nivel para su comercialización.</a:t>
            </a:r>
          </a:p>
          <a:p>
            <a:endParaRPr lang="es-MX" sz="2400" b="1" dirty="0"/>
          </a:p>
          <a:p>
            <a:r>
              <a:rPr lang="es-MX" sz="2400" b="1" dirty="0">
                <a:solidFill>
                  <a:srgbClr val="FF0000"/>
                </a:solidFill>
              </a:rPr>
              <a:t>Factor de impacto </a:t>
            </a:r>
            <a:r>
              <a:rPr lang="es-MX" sz="2400" b="1" dirty="0"/>
              <a:t>de una revista es una medida de qué tan frecuente son citados sus trabajos y se utiliza como </a:t>
            </a:r>
            <a:r>
              <a:rPr lang="es-MX" sz="2400" b="1" dirty="0">
                <a:solidFill>
                  <a:srgbClr val="FF0000"/>
                </a:solidFill>
              </a:rPr>
              <a:t>sustituto de la calidad</a:t>
            </a:r>
            <a:r>
              <a:rPr lang="es-MX" sz="2400" b="1" dirty="0"/>
              <a:t>. Pero </a:t>
            </a:r>
            <a:r>
              <a:rPr lang="es-MX" sz="2400" b="1" dirty="0" err="1"/>
              <a:t>Schekman</a:t>
            </a:r>
            <a:r>
              <a:rPr lang="es-MX" sz="2400" b="1" dirty="0"/>
              <a:t> dijo que era "la </a:t>
            </a:r>
            <a:r>
              <a:rPr lang="es-MX" sz="2400" b="1" dirty="0">
                <a:solidFill>
                  <a:srgbClr val="FF0000"/>
                </a:solidFill>
              </a:rPr>
              <a:t>influencia tóxica</a:t>
            </a:r>
            <a:r>
              <a:rPr lang="es-MX" sz="2400" b="1" dirty="0"/>
              <a:t>" en la ciencia que "</a:t>
            </a:r>
            <a:r>
              <a:rPr lang="es-MX" sz="2400" b="1" dirty="0">
                <a:solidFill>
                  <a:srgbClr val="FF0000"/>
                </a:solidFill>
              </a:rPr>
              <a:t>introduce una distorsión</a:t>
            </a:r>
            <a:r>
              <a:rPr lang="es-MX" sz="2400" b="1" dirty="0"/>
              <a:t>". Él escribe: "Un artículo puede llegar a ser altamente citado, porque es buena ciencia o porque es llamativo, provocativo o equivocado."</a:t>
            </a:r>
            <a:endParaRPr lang="es-MX" sz="2400" dirty="0"/>
          </a:p>
        </p:txBody>
      </p:sp>
    </p:spTree>
    <p:extLst>
      <p:ext uri="{BB962C8B-B14F-4D97-AF65-F5344CB8AC3E}">
        <p14:creationId xmlns:p14="http://schemas.microsoft.com/office/powerpoint/2010/main" val="385809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6458" t="10000" r="41667" b="7592"/>
          <a:stretch/>
        </p:blipFill>
        <p:spPr>
          <a:xfrm>
            <a:off x="374450" y="0"/>
            <a:ext cx="6040434" cy="6686550"/>
          </a:xfrm>
          <a:prstGeom prst="rect">
            <a:avLst/>
          </a:prstGeom>
        </p:spPr>
      </p:pic>
      <p:sp>
        <p:nvSpPr>
          <p:cNvPr id="3" name="CuadroTexto 2"/>
          <p:cNvSpPr txBox="1"/>
          <p:nvPr/>
        </p:nvSpPr>
        <p:spPr>
          <a:xfrm>
            <a:off x="5543550" y="6378773"/>
            <a:ext cx="6419850" cy="307777"/>
          </a:xfrm>
          <a:prstGeom prst="rect">
            <a:avLst/>
          </a:prstGeom>
          <a:noFill/>
        </p:spPr>
        <p:txBody>
          <a:bodyPr wrap="square" rtlCol="0">
            <a:spAutoFit/>
          </a:bodyPr>
          <a:lstStyle/>
          <a:p>
            <a:r>
              <a:rPr lang="es-MX" sz="1400" dirty="0"/>
              <a:t>http://www.healing-diabetes.com/drugs-that-completely-cure-are-not-profitable</a:t>
            </a:r>
          </a:p>
        </p:txBody>
      </p:sp>
      <p:sp>
        <p:nvSpPr>
          <p:cNvPr id="4" name="CuadroTexto 3"/>
          <p:cNvSpPr txBox="1"/>
          <p:nvPr/>
        </p:nvSpPr>
        <p:spPr>
          <a:xfrm>
            <a:off x="6414884" y="400050"/>
            <a:ext cx="5200650" cy="954107"/>
          </a:xfrm>
          <a:prstGeom prst="rect">
            <a:avLst/>
          </a:prstGeom>
          <a:noFill/>
        </p:spPr>
        <p:txBody>
          <a:bodyPr wrap="square" rtlCol="0">
            <a:spAutoFit/>
          </a:bodyPr>
          <a:lstStyle/>
          <a:p>
            <a:pPr algn="ctr"/>
            <a:r>
              <a:rPr lang="es-MX" sz="2800" b="1" dirty="0"/>
              <a:t>Richard Roberts </a:t>
            </a:r>
          </a:p>
          <a:p>
            <a:pPr algn="ctr"/>
            <a:r>
              <a:rPr lang="es-MX" sz="2800" dirty="0"/>
              <a:t>Premio Nobel de Medicina 1993</a:t>
            </a:r>
          </a:p>
        </p:txBody>
      </p:sp>
      <p:sp>
        <p:nvSpPr>
          <p:cNvPr id="5" name="CuadroTexto 4"/>
          <p:cNvSpPr txBox="1"/>
          <p:nvPr/>
        </p:nvSpPr>
        <p:spPr>
          <a:xfrm>
            <a:off x="6588817" y="2096750"/>
            <a:ext cx="5200650" cy="3539430"/>
          </a:xfrm>
          <a:prstGeom prst="rect">
            <a:avLst/>
          </a:prstGeom>
          <a:noFill/>
        </p:spPr>
        <p:txBody>
          <a:bodyPr wrap="square" rtlCol="0">
            <a:spAutoFit/>
          </a:bodyPr>
          <a:lstStyle/>
          <a:p>
            <a:pPr algn="ctr"/>
            <a:r>
              <a:rPr lang="es-MX" sz="2800" dirty="0"/>
              <a:t>… la </a:t>
            </a:r>
            <a:r>
              <a:rPr lang="es-MX" sz="2800" b="1" dirty="0">
                <a:effectLst>
                  <a:outerShdw blurRad="38100" dist="38100" dir="2700000" algn="tl">
                    <a:srgbClr val="000000">
                      <a:alpha val="43137"/>
                    </a:srgbClr>
                  </a:outerShdw>
                </a:effectLst>
              </a:rPr>
              <a:t>investigación</a:t>
            </a:r>
            <a:r>
              <a:rPr lang="es-MX" sz="2800" dirty="0"/>
              <a:t>, de repente, es </a:t>
            </a:r>
            <a:r>
              <a:rPr lang="es-MX" sz="2800" b="1" dirty="0">
                <a:effectLst>
                  <a:outerShdw blurRad="38100" dist="38100" dir="2700000" algn="tl">
                    <a:srgbClr val="000000">
                      <a:alpha val="43137"/>
                    </a:srgbClr>
                  </a:outerShdw>
                </a:effectLst>
              </a:rPr>
              <a:t>desviada</a:t>
            </a:r>
            <a:r>
              <a:rPr lang="es-MX" sz="2800" dirty="0"/>
              <a:t> hacia el descubrimiento de medicinas que no curan del todo, sino que </a:t>
            </a:r>
            <a:r>
              <a:rPr lang="es-MX" sz="2800" b="1" dirty="0" err="1">
                <a:effectLst>
                  <a:outerShdw blurRad="38100" dist="38100" dir="2700000" algn="tl">
                    <a:srgbClr val="000000">
                      <a:alpha val="43137"/>
                    </a:srgbClr>
                  </a:outerShdw>
                </a:effectLst>
              </a:rPr>
              <a:t>cronifican</a:t>
            </a:r>
            <a:r>
              <a:rPr lang="es-MX" sz="2800" b="1" dirty="0"/>
              <a:t> </a:t>
            </a:r>
            <a:r>
              <a:rPr lang="es-MX" sz="2800" b="1" dirty="0">
                <a:effectLst>
                  <a:outerShdw blurRad="38100" dist="38100" dir="2700000" algn="tl">
                    <a:srgbClr val="000000">
                      <a:alpha val="43137"/>
                    </a:srgbClr>
                  </a:outerShdw>
                </a:effectLst>
              </a:rPr>
              <a:t>la enfermedad</a:t>
            </a:r>
            <a:r>
              <a:rPr lang="es-MX" sz="2800" b="1" dirty="0"/>
              <a:t> </a:t>
            </a:r>
            <a:r>
              <a:rPr lang="es-MX" sz="2800" dirty="0"/>
              <a:t>y le hacen experimentar una mejoría que desaparece cuando deja de tomar el medicamento.</a:t>
            </a:r>
          </a:p>
        </p:txBody>
      </p:sp>
    </p:spTree>
    <p:extLst>
      <p:ext uri="{BB962C8B-B14F-4D97-AF65-F5344CB8AC3E}">
        <p14:creationId xmlns:p14="http://schemas.microsoft.com/office/powerpoint/2010/main" val="34324035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537B1220-606F-4511-8635-9A80887E3B3C}"/>
              </a:ext>
            </a:extLst>
          </p:cNvPr>
          <p:cNvSpPr txBox="1">
            <a:spLocks/>
          </p:cNvSpPr>
          <p:nvPr/>
        </p:nvSpPr>
        <p:spPr>
          <a:xfrm>
            <a:off x="677779" y="239443"/>
            <a:ext cx="10515600" cy="9098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4000" b="1" dirty="0">
                <a:solidFill>
                  <a:schemeClr val="accent1">
                    <a:lumMod val="75000"/>
                  </a:schemeClr>
                </a:solidFill>
              </a:rPr>
              <a:t>Jean Claude </a:t>
            </a:r>
            <a:r>
              <a:rPr lang="es-MX" sz="4000" b="1" dirty="0" err="1">
                <a:solidFill>
                  <a:schemeClr val="accent1">
                    <a:lumMod val="75000"/>
                  </a:schemeClr>
                </a:solidFill>
              </a:rPr>
              <a:t>Guédon</a:t>
            </a:r>
            <a:r>
              <a:rPr lang="es-MX" sz="4000" b="1" dirty="0">
                <a:solidFill>
                  <a:schemeClr val="accent1">
                    <a:lumMod val="75000"/>
                  </a:schemeClr>
                </a:solidFill>
              </a:rPr>
              <a:t>:</a:t>
            </a:r>
            <a:endParaRPr lang="es-MX" sz="4000" dirty="0"/>
          </a:p>
        </p:txBody>
      </p:sp>
      <p:sp>
        <p:nvSpPr>
          <p:cNvPr id="5" name="Marcador de contenido 2">
            <a:extLst>
              <a:ext uri="{FF2B5EF4-FFF2-40B4-BE49-F238E27FC236}">
                <a16:creationId xmlns="" xmlns:a16="http://schemas.microsoft.com/office/drawing/2014/main" id="{5044F80B-1C2A-46DE-976D-E688F800D49F}"/>
              </a:ext>
            </a:extLst>
          </p:cNvPr>
          <p:cNvSpPr txBox="1">
            <a:spLocks/>
          </p:cNvSpPr>
          <p:nvPr/>
        </p:nvSpPr>
        <p:spPr>
          <a:xfrm>
            <a:off x="256674" y="1470131"/>
            <a:ext cx="11935326" cy="4903037"/>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dirty="0"/>
              <a:t>•    “La pregunta que nos debemos hacer es si el </a:t>
            </a:r>
            <a:r>
              <a:rPr lang="es-MX" b="1" dirty="0"/>
              <a:t>sistema de comunicación </a:t>
            </a:r>
            <a:r>
              <a:rPr lang="es-MX" dirty="0"/>
              <a:t>y el </a:t>
            </a:r>
            <a:r>
              <a:rPr lang="es-MX" b="1" dirty="0"/>
              <a:t>sistema de reputación </a:t>
            </a:r>
            <a:r>
              <a:rPr lang="es-MX" dirty="0"/>
              <a:t>de la ciencia y la academia deben ser uno y el mismo”</a:t>
            </a:r>
          </a:p>
          <a:p>
            <a:pPr marL="0" indent="0">
              <a:buFont typeface="Arial" panose="020B0604020202020204" pitchFamily="34" charset="0"/>
              <a:buNone/>
            </a:pPr>
            <a:endParaRPr lang="es-MX" dirty="0"/>
          </a:p>
          <a:p>
            <a:pPr marL="0" indent="0">
              <a:buNone/>
            </a:pPr>
            <a:r>
              <a:rPr lang="es-MX" dirty="0"/>
              <a:t>•    la</a:t>
            </a:r>
            <a:r>
              <a:rPr lang="es-MX" b="1" dirty="0"/>
              <a:t> calidad de la comunicación</a:t>
            </a:r>
            <a:r>
              <a:rPr lang="es-MX" dirty="0"/>
              <a:t>, por su parte, debe ser evaluada como una característica general de la red y no como un indicador de la </a:t>
            </a:r>
            <a:r>
              <a:rPr lang="es-MX" b="1" dirty="0"/>
              <a:t>calidad de su contenido</a:t>
            </a:r>
            <a:endParaRPr lang="es-MX" dirty="0"/>
          </a:p>
          <a:p>
            <a:pPr marL="0" indent="0">
              <a:buFont typeface="Arial" panose="020B0604020202020204" pitchFamily="34" charset="0"/>
              <a:buNone/>
            </a:pPr>
            <a:endParaRPr lang="es-MX" dirty="0"/>
          </a:p>
          <a:p>
            <a:pPr marL="0" indent="0">
              <a:buNone/>
            </a:pPr>
            <a:r>
              <a:rPr lang="es-MX" dirty="0"/>
              <a:t>•    no es necesario tratar de relacionar los problemas relacionados con el ancho de banda con la calidad de lo que se está transmitiendo</a:t>
            </a:r>
          </a:p>
          <a:p>
            <a:pPr marL="0" indent="0">
              <a:buNone/>
            </a:pPr>
            <a:endParaRPr lang="es-MX" dirty="0"/>
          </a:p>
          <a:p>
            <a:pPr marL="0" indent="0">
              <a:buFont typeface="Arial" panose="020B0604020202020204" pitchFamily="34" charset="0"/>
              <a:buNone/>
            </a:pPr>
            <a:r>
              <a:rPr lang="es-MX" dirty="0"/>
              <a:t>•    </a:t>
            </a:r>
            <a:r>
              <a:rPr lang="es-MX" b="1" dirty="0"/>
              <a:t>Visibilidad y calidad no son lo mismo</a:t>
            </a:r>
          </a:p>
          <a:p>
            <a:pPr marL="0" indent="0">
              <a:buFont typeface="Arial" panose="020B0604020202020204" pitchFamily="34" charset="0"/>
              <a:buNone/>
            </a:pPr>
            <a:endParaRPr lang="es-MX" b="1" dirty="0"/>
          </a:p>
          <a:p>
            <a:pPr marL="0" indent="0">
              <a:buNone/>
            </a:pPr>
            <a:r>
              <a:rPr lang="es-MX" dirty="0"/>
              <a:t>•    </a:t>
            </a:r>
            <a:r>
              <a:rPr lang="es-MX" b="1" dirty="0"/>
              <a:t>Competencia </a:t>
            </a:r>
            <a:r>
              <a:rPr lang="es-MX" dirty="0"/>
              <a:t>(a través de revistas con alto FI) </a:t>
            </a:r>
            <a:r>
              <a:rPr lang="es-MX" b="1" dirty="0"/>
              <a:t>= sistema de presión </a:t>
            </a:r>
            <a:r>
              <a:rPr lang="es-MX" dirty="0"/>
              <a:t>que no tiene por principal objetivo la </a:t>
            </a:r>
            <a:r>
              <a:rPr lang="es-MX" b="1" dirty="0"/>
              <a:t>calidad de la investigación</a:t>
            </a:r>
          </a:p>
          <a:p>
            <a:pPr marL="0" indent="0">
              <a:buFont typeface="Arial" panose="020B0604020202020204" pitchFamily="34" charset="0"/>
              <a:buNone/>
            </a:pPr>
            <a:endParaRPr lang="es-MX" b="1" dirty="0"/>
          </a:p>
          <a:p>
            <a:pPr marL="0" indent="0">
              <a:buFont typeface="Arial" panose="020B0604020202020204" pitchFamily="34" charset="0"/>
              <a:buNone/>
            </a:pPr>
            <a:endParaRPr lang="es-MX" b="1" dirty="0"/>
          </a:p>
          <a:p>
            <a:pPr marL="0" indent="0">
              <a:buFont typeface="Arial" panose="020B0604020202020204" pitchFamily="34" charset="0"/>
              <a:buNone/>
            </a:pPr>
            <a:endParaRPr lang="es-MX" dirty="0"/>
          </a:p>
          <a:p>
            <a:endParaRPr lang="es-MX" dirty="0"/>
          </a:p>
        </p:txBody>
      </p:sp>
      <p:sp>
        <p:nvSpPr>
          <p:cNvPr id="7" name="CuadroTexto 6">
            <a:extLst>
              <a:ext uri="{FF2B5EF4-FFF2-40B4-BE49-F238E27FC236}">
                <a16:creationId xmlns="" xmlns:a16="http://schemas.microsoft.com/office/drawing/2014/main" id="{C48A4B07-3CEC-44F1-9E36-9656B1EF7F71}"/>
              </a:ext>
            </a:extLst>
          </p:cNvPr>
          <p:cNvSpPr txBox="1"/>
          <p:nvPr/>
        </p:nvSpPr>
        <p:spPr>
          <a:xfrm>
            <a:off x="5372100" y="287070"/>
            <a:ext cx="6368716" cy="461665"/>
          </a:xfrm>
          <a:prstGeom prst="rect">
            <a:avLst/>
          </a:prstGeom>
          <a:noFill/>
        </p:spPr>
        <p:txBody>
          <a:bodyPr wrap="square" rtlCol="0">
            <a:spAutoFit/>
          </a:bodyPr>
          <a:lstStyle/>
          <a:p>
            <a:r>
              <a:rPr lang="es-MX" sz="2400" b="1" dirty="0">
                <a:solidFill>
                  <a:schemeClr val="bg2">
                    <a:lumMod val="50000"/>
                  </a:schemeClr>
                </a:solidFill>
              </a:rPr>
              <a:t>“Open Access: </a:t>
            </a:r>
            <a:r>
              <a:rPr lang="es-MX" sz="2400" b="1" dirty="0" err="1">
                <a:solidFill>
                  <a:schemeClr val="bg2">
                    <a:lumMod val="50000"/>
                  </a:schemeClr>
                </a:solidFill>
              </a:rPr>
              <a:t>Toward</a:t>
            </a:r>
            <a:r>
              <a:rPr lang="es-MX" sz="2400" b="1" dirty="0">
                <a:solidFill>
                  <a:schemeClr val="bg2">
                    <a:lumMod val="50000"/>
                  </a:schemeClr>
                </a:solidFill>
              </a:rPr>
              <a:t> </a:t>
            </a:r>
            <a:r>
              <a:rPr lang="es-MX" sz="2400" b="1" dirty="0" err="1">
                <a:solidFill>
                  <a:schemeClr val="bg2">
                    <a:lumMod val="50000"/>
                  </a:schemeClr>
                </a:solidFill>
              </a:rPr>
              <a:t>the</a:t>
            </a:r>
            <a:r>
              <a:rPr lang="es-MX" sz="2400" b="1" dirty="0">
                <a:solidFill>
                  <a:schemeClr val="bg2">
                    <a:lumMod val="50000"/>
                  </a:schemeClr>
                </a:solidFill>
              </a:rPr>
              <a:t> Internet </a:t>
            </a:r>
            <a:r>
              <a:rPr lang="es-MX" sz="2400" b="1" dirty="0" err="1">
                <a:solidFill>
                  <a:schemeClr val="bg2">
                    <a:lumMod val="50000"/>
                  </a:schemeClr>
                </a:solidFill>
              </a:rPr>
              <a:t>of</a:t>
            </a:r>
            <a:r>
              <a:rPr lang="es-MX" sz="2400" b="1" dirty="0">
                <a:solidFill>
                  <a:schemeClr val="bg2">
                    <a:lumMod val="50000"/>
                  </a:schemeClr>
                </a:solidFill>
              </a:rPr>
              <a:t> </a:t>
            </a:r>
            <a:r>
              <a:rPr lang="es-MX" sz="2400" b="1" dirty="0" err="1">
                <a:solidFill>
                  <a:schemeClr val="bg2">
                    <a:lumMod val="50000"/>
                  </a:schemeClr>
                </a:solidFill>
              </a:rPr>
              <a:t>the</a:t>
            </a:r>
            <a:r>
              <a:rPr lang="es-MX" sz="2400" b="1" dirty="0">
                <a:solidFill>
                  <a:schemeClr val="bg2">
                    <a:lumMod val="50000"/>
                  </a:schemeClr>
                </a:solidFill>
              </a:rPr>
              <a:t> </a:t>
            </a:r>
            <a:r>
              <a:rPr lang="es-MX" sz="2400" b="1" dirty="0" err="1">
                <a:solidFill>
                  <a:schemeClr val="bg2">
                    <a:lumMod val="50000"/>
                  </a:schemeClr>
                </a:solidFill>
              </a:rPr>
              <a:t>Mind</a:t>
            </a:r>
            <a:r>
              <a:rPr lang="es-MX" sz="2400" b="1" dirty="0">
                <a:solidFill>
                  <a:schemeClr val="bg2">
                    <a:lumMod val="50000"/>
                  </a:schemeClr>
                </a:solidFill>
              </a:rPr>
              <a:t>”</a:t>
            </a:r>
          </a:p>
        </p:txBody>
      </p:sp>
    </p:spTree>
    <p:extLst>
      <p:ext uri="{BB962C8B-B14F-4D97-AF65-F5344CB8AC3E}">
        <p14:creationId xmlns:p14="http://schemas.microsoft.com/office/powerpoint/2010/main" val="7738055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54907" y="2969603"/>
            <a:ext cx="3962400" cy="4286250"/>
          </a:xfrm>
        </p:spPr>
        <p:txBody>
          <a:bodyPr>
            <a:normAutofit/>
          </a:bodyPr>
          <a:lstStyle/>
          <a:p>
            <a:endParaRPr lang="es-MX" dirty="0"/>
          </a:p>
          <a:p>
            <a:pPr marL="0" indent="0">
              <a:buNone/>
            </a:pPr>
            <a:r>
              <a:rPr lang="es-MX" dirty="0"/>
              <a:t>Antonio Sánchez Pereyra</a:t>
            </a:r>
          </a:p>
          <a:p>
            <a:pPr marL="0" indent="0">
              <a:buNone/>
            </a:pPr>
            <a:r>
              <a:rPr lang="es-MX" dirty="0"/>
              <a:t>Dirección General de Bibliotecas - UNAM</a:t>
            </a:r>
          </a:p>
          <a:p>
            <a:pPr marL="0" indent="0">
              <a:buNone/>
            </a:pPr>
            <a:r>
              <a:rPr lang="es-MX" dirty="0"/>
              <a:t>Departamento de Bibliografía Latinoamericana</a:t>
            </a:r>
          </a:p>
          <a:p>
            <a:pPr marL="0" indent="0">
              <a:buNone/>
            </a:pPr>
            <a:r>
              <a:rPr lang="es-MX" dirty="0">
                <a:hlinkClick r:id="rId2"/>
              </a:rPr>
              <a:t>scielo@dgb.unam.mx</a:t>
            </a:r>
            <a:endParaRPr lang="es-MX" dirty="0"/>
          </a:p>
          <a:p>
            <a:pPr marL="0" indent="0">
              <a:buNone/>
            </a:pPr>
            <a:endParaRPr lang="es-MX" dirty="0"/>
          </a:p>
          <a:p>
            <a:endParaRPr lang="es-MX" dirty="0"/>
          </a:p>
        </p:txBody>
      </p:sp>
      <p:pic>
        <p:nvPicPr>
          <p:cNvPr id="7" name="Picture 7" descr="open access"/>
          <p:cNvPicPr>
            <a:picLocks noChangeAspect="1" noChangeArrowheads="1"/>
          </p:cNvPicPr>
          <p:nvPr/>
        </p:nvPicPr>
        <p:blipFill>
          <a:blip r:embed="rId3" cstate="print"/>
          <a:srcRect/>
          <a:stretch>
            <a:fillRect/>
          </a:stretch>
        </p:blipFill>
        <p:spPr bwMode="auto">
          <a:xfrm>
            <a:off x="437145" y="353102"/>
            <a:ext cx="1728537" cy="1729627"/>
          </a:xfrm>
          <a:prstGeom prst="rect">
            <a:avLst/>
          </a:prstGeom>
          <a:noFill/>
          <a:ln w="9525">
            <a:noFill/>
            <a:miter lim="800000"/>
            <a:headEnd/>
            <a:tailEnd/>
          </a:ln>
        </p:spPr>
      </p:pic>
      <p:pic>
        <p:nvPicPr>
          <p:cNvPr id="8" name="Imagen 7">
            <a:extLst>
              <a:ext uri="{FF2B5EF4-FFF2-40B4-BE49-F238E27FC236}">
                <a16:creationId xmlns="" xmlns:a16="http://schemas.microsoft.com/office/drawing/2014/main" id="{E74375F2-AC2F-4960-A3A6-8768C8F583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3579" y="1943238"/>
            <a:ext cx="2161032" cy="1438656"/>
          </a:xfrm>
          <a:prstGeom prst="rect">
            <a:avLst/>
          </a:prstGeom>
        </p:spPr>
      </p:pic>
      <p:pic>
        <p:nvPicPr>
          <p:cNvPr id="9" name="Picture 4" descr="logoDGB">
            <a:extLst>
              <a:ext uri="{FF2B5EF4-FFF2-40B4-BE49-F238E27FC236}">
                <a16:creationId xmlns="" xmlns:a16="http://schemas.microsoft.com/office/drawing/2014/main" id="{953EE2C7-0DD3-41C0-9DE5-0D6DFE5D1A8A}"/>
              </a:ext>
            </a:extLst>
          </p:cNvPr>
          <p:cNvPicPr>
            <a:picLocks noChangeAspect="1" noChangeArrowheads="1"/>
          </p:cNvPicPr>
          <p:nvPr/>
        </p:nvPicPr>
        <p:blipFill>
          <a:blip r:embed="rId5" cstate="print"/>
          <a:srcRect/>
          <a:stretch>
            <a:fillRect/>
          </a:stretch>
        </p:blipFill>
        <p:spPr bwMode="auto">
          <a:xfrm>
            <a:off x="9784289" y="673153"/>
            <a:ext cx="1979612" cy="1125538"/>
          </a:xfrm>
          <a:prstGeom prst="rect">
            <a:avLst/>
          </a:prstGeom>
          <a:noFill/>
          <a:ln w="9525">
            <a:noFill/>
            <a:miter lim="800000"/>
            <a:headEnd/>
            <a:tailEnd/>
          </a:ln>
          <a:effectLst>
            <a:outerShdw blurRad="50800" dist="38100" dir="8100000" algn="tr" rotWithShape="0">
              <a:prstClr val="black">
                <a:alpha val="40000"/>
              </a:prstClr>
            </a:outerShdw>
          </a:effectLst>
        </p:spPr>
      </p:pic>
      <p:pic>
        <p:nvPicPr>
          <p:cNvPr id="10" name="Picture 5" descr="UNAM logo">
            <a:extLst>
              <a:ext uri="{FF2B5EF4-FFF2-40B4-BE49-F238E27FC236}">
                <a16:creationId xmlns="" xmlns:a16="http://schemas.microsoft.com/office/drawing/2014/main" id="{B65FC14D-6491-46E9-B1AF-CEBE9D6BAF2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Effect>
                      <a14:artisticPencilGrayscale/>
                    </a14:imgEffect>
                  </a14:imgLayer>
                </a14:imgProps>
              </a:ext>
            </a:extLst>
          </a:blip>
          <a:srcRect/>
          <a:stretch>
            <a:fillRect/>
          </a:stretch>
        </p:blipFill>
        <p:spPr bwMode="auto">
          <a:xfrm>
            <a:off x="7940842" y="492595"/>
            <a:ext cx="1504513" cy="1450643"/>
          </a:xfrm>
          <a:prstGeom prst="rect">
            <a:avLst/>
          </a:prstGeom>
          <a:noFill/>
          <a:ln w="9525">
            <a:noFill/>
            <a:miter lim="800000"/>
            <a:headEnd/>
            <a:tailEnd/>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854174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2F9DFF0-BE78-4FCB-8D6A-DB6838002B2C}"/>
              </a:ext>
            </a:extLst>
          </p:cNvPr>
          <p:cNvSpPr>
            <a:spLocks noGrp="1"/>
          </p:cNvSpPr>
          <p:nvPr>
            <p:ph type="title"/>
          </p:nvPr>
        </p:nvSpPr>
        <p:spPr>
          <a:xfrm>
            <a:off x="792126" y="-185738"/>
            <a:ext cx="10515600" cy="1325563"/>
          </a:xfrm>
        </p:spPr>
        <p:txBody>
          <a:bodyPr>
            <a:normAutofit/>
          </a:bodyPr>
          <a:lstStyle/>
          <a:p>
            <a:r>
              <a:rPr lang="es-MX" sz="3200" b="1" dirty="0">
                <a:solidFill>
                  <a:schemeClr val="accent1">
                    <a:lumMod val="75000"/>
                  </a:schemeClr>
                </a:solidFill>
              </a:rPr>
              <a:t>Mercado de la publicación científica</a:t>
            </a:r>
            <a:endParaRPr lang="es-MX" sz="4000" b="1" dirty="0">
              <a:solidFill>
                <a:schemeClr val="accent1">
                  <a:lumMod val="75000"/>
                </a:schemeClr>
              </a:solidFill>
            </a:endParaRPr>
          </a:p>
        </p:txBody>
      </p:sp>
      <p:sp>
        <p:nvSpPr>
          <p:cNvPr id="3" name="Marcador de contenido 2">
            <a:extLst>
              <a:ext uri="{FF2B5EF4-FFF2-40B4-BE49-F238E27FC236}">
                <a16:creationId xmlns="" xmlns:a16="http://schemas.microsoft.com/office/drawing/2014/main" id="{4C80C7E6-E50E-4DD2-B26B-D2BA93541E0E}"/>
              </a:ext>
            </a:extLst>
          </p:cNvPr>
          <p:cNvSpPr>
            <a:spLocks noGrp="1"/>
          </p:cNvSpPr>
          <p:nvPr>
            <p:ph idx="1"/>
          </p:nvPr>
        </p:nvSpPr>
        <p:spPr>
          <a:xfrm>
            <a:off x="1" y="1177925"/>
            <a:ext cx="12099850" cy="4999038"/>
          </a:xfrm>
        </p:spPr>
        <p:txBody>
          <a:bodyPr>
            <a:normAutofit fontScale="25000" lnSpcReduction="20000"/>
          </a:bodyPr>
          <a:lstStyle/>
          <a:p>
            <a:r>
              <a:rPr lang="es-MX" sz="9600" dirty="0">
                <a:latin typeface="Yu Gothic UI" panose="020B0500000000000000" pitchFamily="34" charset="-128"/>
                <a:ea typeface="Yu Gothic UI" panose="020B0500000000000000" pitchFamily="34" charset="-128"/>
              </a:rPr>
              <a:t>Revistas científicas </a:t>
            </a:r>
            <a:r>
              <a:rPr lang="es-MX" sz="7200" dirty="0">
                <a:latin typeface="Yu Gothic UI" panose="020B0500000000000000" pitchFamily="34" charset="-128"/>
                <a:ea typeface="Yu Gothic UI" panose="020B0500000000000000" pitchFamily="34" charset="-128"/>
              </a:rPr>
              <a:t>▶</a:t>
            </a:r>
            <a:r>
              <a:rPr lang="es-MX" sz="9600" dirty="0">
                <a:latin typeface="Yu Gothic UI" panose="020B0500000000000000" pitchFamily="34" charset="-128"/>
                <a:ea typeface="Yu Gothic UI" panose="020B0500000000000000" pitchFamily="34" charset="-128"/>
              </a:rPr>
              <a:t> mercado con un valor aprox. </a:t>
            </a:r>
            <a:r>
              <a:rPr lang="es-MX" sz="9600" b="1" dirty="0">
                <a:latin typeface="Yu Gothic UI" panose="020B0500000000000000" pitchFamily="34" charset="-128"/>
                <a:ea typeface="Yu Gothic UI" panose="020B0500000000000000" pitchFamily="34" charset="-128"/>
              </a:rPr>
              <a:t>7</a:t>
            </a:r>
            <a:r>
              <a:rPr lang="es-MX" sz="9600" dirty="0">
                <a:latin typeface="Yu Gothic UI" panose="020B0500000000000000" pitchFamily="34" charset="-128"/>
                <a:ea typeface="Yu Gothic UI" panose="020B0500000000000000" pitchFamily="34" charset="-128"/>
              </a:rPr>
              <a:t>-</a:t>
            </a:r>
            <a:r>
              <a:rPr lang="es-MX" sz="9600" b="1" dirty="0">
                <a:latin typeface="Yu Gothic UI" panose="020B0500000000000000" pitchFamily="34" charset="-128"/>
                <a:ea typeface="Yu Gothic UI" panose="020B0500000000000000" pitchFamily="34" charset="-128"/>
              </a:rPr>
              <a:t>10 </a:t>
            </a:r>
            <a:r>
              <a:rPr lang="es-MX" sz="9600" b="1" dirty="0" err="1">
                <a:latin typeface="Yu Gothic UI" panose="020B0500000000000000" pitchFamily="34" charset="-128"/>
                <a:ea typeface="Yu Gothic UI" panose="020B0500000000000000" pitchFamily="34" charset="-128"/>
              </a:rPr>
              <a:t>mmdd</a:t>
            </a:r>
            <a:r>
              <a:rPr lang="es-MX" sz="9600" b="1" dirty="0">
                <a:latin typeface="Yu Gothic UI" panose="020B0500000000000000" pitchFamily="34" charset="-128"/>
                <a:ea typeface="Yu Gothic UI" panose="020B0500000000000000" pitchFamily="34" charset="-128"/>
              </a:rPr>
              <a:t> </a:t>
            </a:r>
            <a:r>
              <a:rPr lang="es-MX" sz="9600" dirty="0">
                <a:latin typeface="Yu Gothic UI" panose="020B0500000000000000" pitchFamily="34" charset="-128"/>
                <a:ea typeface="Yu Gothic UI" panose="020B0500000000000000" pitchFamily="34" charset="-128"/>
              </a:rPr>
              <a:t>anuales </a:t>
            </a:r>
            <a:r>
              <a:rPr lang="es-MX" sz="6400" dirty="0">
                <a:latin typeface="Yu Gothic UI" panose="020B0500000000000000" pitchFamily="34" charset="-128"/>
                <a:ea typeface="Yu Gothic UI" panose="020B0500000000000000" pitchFamily="34" charset="-128"/>
              </a:rPr>
              <a:t>(2015) </a:t>
            </a:r>
          </a:p>
          <a:p>
            <a:pPr marL="0" indent="0">
              <a:buNone/>
            </a:pPr>
            <a:endParaRPr lang="es-MX" sz="6400" dirty="0">
              <a:latin typeface="Yu Gothic UI" panose="020B0500000000000000" pitchFamily="34" charset="-128"/>
              <a:ea typeface="Yu Gothic UI" panose="020B0500000000000000" pitchFamily="34" charset="-128"/>
            </a:endParaRPr>
          </a:p>
          <a:p>
            <a:r>
              <a:rPr lang="es-MX" sz="9600" dirty="0">
                <a:latin typeface="Yu Gothic UI" panose="020B0500000000000000" pitchFamily="34" charset="-128"/>
                <a:ea typeface="Yu Gothic UI" panose="020B0500000000000000" pitchFamily="34" charset="-128"/>
              </a:rPr>
              <a:t>revistas </a:t>
            </a:r>
            <a:r>
              <a:rPr lang="es-MX" sz="9600" b="1" dirty="0">
                <a:latin typeface="Yu Gothic UI" panose="020B0500000000000000" pitchFamily="34" charset="-128"/>
                <a:ea typeface="Yu Gothic UI" panose="020B0500000000000000" pitchFamily="34" charset="-128"/>
              </a:rPr>
              <a:t>STM</a:t>
            </a:r>
            <a:r>
              <a:rPr lang="es-MX" sz="9600" dirty="0">
                <a:latin typeface="Yu Gothic UI" panose="020B0500000000000000" pitchFamily="34" charset="-128"/>
                <a:ea typeface="Yu Gothic UI" panose="020B0500000000000000" pitchFamily="34" charset="-128"/>
              </a:rPr>
              <a:t> : </a:t>
            </a:r>
            <a:r>
              <a:rPr lang="es-MX" sz="9600" b="1" dirty="0" err="1">
                <a:latin typeface="Yu Gothic UI" panose="020B0500000000000000" pitchFamily="34" charset="-128"/>
                <a:ea typeface="Yu Gothic UI" panose="020B0500000000000000" pitchFamily="34" charset="-128"/>
              </a:rPr>
              <a:t>S</a:t>
            </a:r>
            <a:r>
              <a:rPr lang="es-MX" sz="9600" dirty="0" err="1">
                <a:latin typeface="Yu Gothic UI" panose="020B0500000000000000" pitchFamily="34" charset="-128"/>
                <a:ea typeface="Yu Gothic UI" panose="020B0500000000000000" pitchFamily="34" charset="-128"/>
              </a:rPr>
              <a:t>cientific</a:t>
            </a:r>
            <a:r>
              <a:rPr lang="es-MX" sz="9600" dirty="0">
                <a:latin typeface="Yu Gothic UI" panose="020B0500000000000000" pitchFamily="34" charset="-128"/>
                <a:ea typeface="Yu Gothic UI" panose="020B0500000000000000" pitchFamily="34" charset="-128"/>
              </a:rPr>
              <a:t>-</a:t>
            </a:r>
            <a:r>
              <a:rPr lang="es-MX" sz="9600" b="1" dirty="0" err="1">
                <a:latin typeface="Yu Gothic UI" panose="020B0500000000000000" pitchFamily="34" charset="-128"/>
                <a:ea typeface="Yu Gothic UI" panose="020B0500000000000000" pitchFamily="34" charset="-128"/>
              </a:rPr>
              <a:t>T</a:t>
            </a:r>
            <a:r>
              <a:rPr lang="es-MX" sz="9600" dirty="0" err="1">
                <a:latin typeface="Yu Gothic UI" panose="020B0500000000000000" pitchFamily="34" charset="-128"/>
                <a:ea typeface="Yu Gothic UI" panose="020B0500000000000000" pitchFamily="34" charset="-128"/>
              </a:rPr>
              <a:t>echnical</a:t>
            </a:r>
            <a:r>
              <a:rPr lang="es-MX" sz="9600" dirty="0">
                <a:latin typeface="Yu Gothic UI" panose="020B0500000000000000" pitchFamily="34" charset="-128"/>
                <a:ea typeface="Yu Gothic UI" panose="020B0500000000000000" pitchFamily="34" charset="-128"/>
              </a:rPr>
              <a:t>-</a:t>
            </a:r>
            <a:r>
              <a:rPr lang="es-MX" sz="9600" b="1" dirty="0">
                <a:latin typeface="Yu Gothic UI" panose="020B0500000000000000" pitchFamily="34" charset="-128"/>
                <a:ea typeface="Yu Gothic UI" panose="020B0500000000000000" pitchFamily="34" charset="-128"/>
              </a:rPr>
              <a:t>M</a:t>
            </a:r>
            <a:r>
              <a:rPr lang="es-MX" sz="9600" dirty="0">
                <a:latin typeface="Yu Gothic UI" panose="020B0500000000000000" pitchFamily="34" charset="-128"/>
                <a:ea typeface="Yu Gothic UI" panose="020B0500000000000000" pitchFamily="34" charset="-128"/>
              </a:rPr>
              <a:t>edicine en inglés</a:t>
            </a:r>
          </a:p>
          <a:p>
            <a:pPr marL="0" indent="0">
              <a:buNone/>
            </a:pPr>
            <a:endParaRPr lang="es-MX" sz="6400" dirty="0">
              <a:latin typeface="Yu Gothic UI" panose="020B0500000000000000" pitchFamily="34" charset="-128"/>
              <a:ea typeface="Yu Gothic UI" panose="020B0500000000000000" pitchFamily="34" charset="-128"/>
            </a:endParaRPr>
          </a:p>
          <a:p>
            <a:r>
              <a:rPr lang="es-MX" sz="9600" dirty="0">
                <a:latin typeface="Yu Gothic UI" panose="020B0500000000000000" pitchFamily="34" charset="-128"/>
                <a:ea typeface="Yu Gothic UI" panose="020B0500000000000000" pitchFamily="34" charset="-128"/>
              </a:rPr>
              <a:t>mercado global de revistas STM </a:t>
            </a:r>
            <a:r>
              <a:rPr lang="es-MX" sz="7200" dirty="0">
                <a:latin typeface="Yu Gothic UI" panose="020B0500000000000000" pitchFamily="34" charset="-128"/>
                <a:ea typeface="Yu Gothic UI" panose="020B0500000000000000" pitchFamily="34" charset="-128"/>
              </a:rPr>
              <a:t>▶</a:t>
            </a:r>
            <a:r>
              <a:rPr lang="es-MX" sz="9600" dirty="0">
                <a:latin typeface="Yu Gothic UI" panose="020B0500000000000000" pitchFamily="34" charset="-128"/>
                <a:ea typeface="Yu Gothic UI" panose="020B0500000000000000" pitchFamily="34" charset="-128"/>
              </a:rPr>
              <a:t> </a:t>
            </a:r>
            <a:r>
              <a:rPr lang="es-MX" sz="9600" b="1" dirty="0">
                <a:latin typeface="Yu Gothic UI" panose="020B0500000000000000" pitchFamily="34" charset="-128"/>
                <a:ea typeface="Yu Gothic UI" panose="020B0500000000000000" pitchFamily="34" charset="-128"/>
              </a:rPr>
              <a:t>26 </a:t>
            </a:r>
            <a:r>
              <a:rPr lang="es-MX" sz="9600" b="1" dirty="0" err="1">
                <a:latin typeface="Yu Gothic UI" panose="020B0500000000000000" pitchFamily="34" charset="-128"/>
                <a:ea typeface="Yu Gothic UI" panose="020B0500000000000000" pitchFamily="34" charset="-128"/>
              </a:rPr>
              <a:t>mmdd</a:t>
            </a:r>
            <a:r>
              <a:rPr lang="es-MX" sz="9600" b="1" dirty="0">
                <a:latin typeface="Yu Gothic UI" panose="020B0500000000000000" pitchFamily="34" charset="-128"/>
                <a:ea typeface="Yu Gothic UI" panose="020B0500000000000000" pitchFamily="34" charset="-128"/>
              </a:rPr>
              <a:t>   </a:t>
            </a:r>
            <a:r>
              <a:rPr lang="es-MX" sz="8000" dirty="0">
                <a:latin typeface="Yu Gothic UI" panose="020B0500000000000000" pitchFamily="34" charset="-128"/>
                <a:ea typeface="Yu Gothic UI" panose="020B0500000000000000" pitchFamily="34" charset="-128"/>
              </a:rPr>
              <a:t>(55% en EUA / 28% Europa)</a:t>
            </a:r>
          </a:p>
          <a:p>
            <a:pPr marL="0" indent="0">
              <a:buNone/>
            </a:pPr>
            <a:endParaRPr lang="es-MX" sz="6400" dirty="0">
              <a:latin typeface="Yu Gothic UI" panose="020B0500000000000000" pitchFamily="34" charset="-128"/>
              <a:ea typeface="Yu Gothic UI" panose="020B0500000000000000" pitchFamily="34" charset="-128"/>
            </a:endParaRPr>
          </a:p>
          <a:p>
            <a:r>
              <a:rPr lang="es-MX" sz="9600" dirty="0">
                <a:latin typeface="Yu Gothic UI" panose="020B0500000000000000" pitchFamily="34" charset="-128"/>
                <a:ea typeface="Yu Gothic UI" panose="020B0500000000000000" pitchFamily="34" charset="-128"/>
              </a:rPr>
              <a:t>La industria de la publicación STM </a:t>
            </a:r>
            <a:r>
              <a:rPr lang="es-MX" sz="7200" dirty="0">
                <a:latin typeface="Yu Gothic UI" panose="020B0500000000000000" pitchFamily="34" charset="-128"/>
                <a:ea typeface="Yu Gothic UI" panose="020B0500000000000000" pitchFamily="34" charset="-128"/>
              </a:rPr>
              <a:t>▶</a:t>
            </a:r>
            <a:r>
              <a:rPr lang="es-MX" sz="9600" dirty="0">
                <a:latin typeface="Yu Gothic UI" panose="020B0500000000000000" pitchFamily="34" charset="-128"/>
                <a:ea typeface="Yu Gothic UI" panose="020B0500000000000000" pitchFamily="34" charset="-128"/>
              </a:rPr>
              <a:t> empleo 110,000 personas </a:t>
            </a:r>
            <a:r>
              <a:rPr lang="es-MX" sz="8000" dirty="0">
                <a:latin typeface="Yu Gothic UI" panose="020B0500000000000000" pitchFamily="34" charset="-128"/>
                <a:ea typeface="Yu Gothic UI" panose="020B0500000000000000" pitchFamily="34" charset="-128"/>
              </a:rPr>
              <a:t>(40% en la Unión Europea)</a:t>
            </a:r>
          </a:p>
          <a:p>
            <a:endParaRPr lang="es-MX" sz="6400" dirty="0">
              <a:latin typeface="Yu Gothic UI" panose="020B0500000000000000" pitchFamily="34" charset="-128"/>
              <a:ea typeface="Yu Gothic UI" panose="020B0500000000000000" pitchFamily="34" charset="-128"/>
            </a:endParaRPr>
          </a:p>
          <a:p>
            <a:r>
              <a:rPr lang="es-MX" sz="9600" dirty="0">
                <a:solidFill>
                  <a:schemeClr val="accent6">
                    <a:lumMod val="75000"/>
                  </a:schemeClr>
                </a:solidFill>
                <a:latin typeface="Yu Gothic UI" panose="020B0500000000000000" pitchFamily="34" charset="-128"/>
                <a:ea typeface="Yu Gothic UI" panose="020B0500000000000000" pitchFamily="34" charset="-128"/>
              </a:rPr>
              <a:t>Mercado de revistas </a:t>
            </a:r>
            <a:r>
              <a:rPr lang="es-MX" sz="9600" b="1" dirty="0">
                <a:solidFill>
                  <a:schemeClr val="accent6">
                    <a:lumMod val="75000"/>
                  </a:schemeClr>
                </a:solidFill>
                <a:latin typeface="Yu Gothic UI" panose="020B0500000000000000" pitchFamily="34" charset="-128"/>
                <a:ea typeface="Yu Gothic UI" panose="020B0500000000000000" pitchFamily="34" charset="-128"/>
              </a:rPr>
              <a:t>S</a:t>
            </a:r>
            <a:r>
              <a:rPr lang="es-MX" sz="9600" dirty="0">
                <a:solidFill>
                  <a:schemeClr val="accent6">
                    <a:lumMod val="75000"/>
                  </a:schemeClr>
                </a:solidFill>
                <a:latin typeface="Yu Gothic UI" panose="020B0500000000000000" pitchFamily="34" charset="-128"/>
                <a:ea typeface="Yu Gothic UI" panose="020B0500000000000000" pitchFamily="34" charset="-128"/>
              </a:rPr>
              <a:t>ocial </a:t>
            </a:r>
            <a:r>
              <a:rPr lang="es-MX" sz="9600" b="1" dirty="0" err="1">
                <a:solidFill>
                  <a:schemeClr val="accent6">
                    <a:lumMod val="75000"/>
                  </a:schemeClr>
                </a:solidFill>
                <a:latin typeface="Yu Gothic UI" panose="020B0500000000000000" pitchFamily="34" charset="-128"/>
                <a:ea typeface="Yu Gothic UI" panose="020B0500000000000000" pitchFamily="34" charset="-128"/>
              </a:rPr>
              <a:t>S</a:t>
            </a:r>
            <a:r>
              <a:rPr lang="es-MX" sz="9600" dirty="0" err="1">
                <a:solidFill>
                  <a:schemeClr val="accent6">
                    <a:lumMod val="75000"/>
                  </a:schemeClr>
                </a:solidFill>
                <a:latin typeface="Yu Gothic UI" panose="020B0500000000000000" pitchFamily="34" charset="-128"/>
                <a:ea typeface="Yu Gothic UI" panose="020B0500000000000000" pitchFamily="34" charset="-128"/>
              </a:rPr>
              <a:t>ciences</a:t>
            </a:r>
            <a:r>
              <a:rPr lang="es-MX" sz="9600" dirty="0">
                <a:solidFill>
                  <a:schemeClr val="accent6">
                    <a:lumMod val="75000"/>
                  </a:schemeClr>
                </a:solidFill>
                <a:latin typeface="Yu Gothic UI" panose="020B0500000000000000" pitchFamily="34" charset="-128"/>
                <a:ea typeface="Yu Gothic UI" panose="020B0500000000000000" pitchFamily="34" charset="-128"/>
              </a:rPr>
              <a:t> </a:t>
            </a:r>
            <a:r>
              <a:rPr lang="es-MX" sz="9600" b="1" dirty="0" err="1">
                <a:solidFill>
                  <a:schemeClr val="accent6">
                    <a:lumMod val="75000"/>
                  </a:schemeClr>
                </a:solidFill>
                <a:latin typeface="Yu Gothic UI" panose="020B0500000000000000" pitchFamily="34" charset="-128"/>
                <a:ea typeface="Yu Gothic UI" panose="020B0500000000000000" pitchFamily="34" charset="-128"/>
              </a:rPr>
              <a:t>H</a:t>
            </a:r>
            <a:r>
              <a:rPr lang="es-MX" sz="9600" dirty="0" err="1">
                <a:solidFill>
                  <a:schemeClr val="accent6">
                    <a:lumMod val="75000"/>
                  </a:schemeClr>
                </a:solidFill>
                <a:latin typeface="Yu Gothic UI" panose="020B0500000000000000" pitchFamily="34" charset="-128"/>
                <a:ea typeface="Yu Gothic UI" panose="020B0500000000000000" pitchFamily="34" charset="-128"/>
              </a:rPr>
              <a:t>umanities</a:t>
            </a:r>
            <a:r>
              <a:rPr lang="es-MX" sz="9600" dirty="0">
                <a:solidFill>
                  <a:schemeClr val="accent6">
                    <a:lumMod val="75000"/>
                  </a:schemeClr>
                </a:solidFill>
                <a:latin typeface="Yu Gothic UI" panose="020B0500000000000000" pitchFamily="34" charset="-128"/>
                <a:ea typeface="Yu Gothic UI" panose="020B0500000000000000" pitchFamily="34" charset="-128"/>
              </a:rPr>
              <a:t> en todos los idiomas </a:t>
            </a:r>
            <a:r>
              <a:rPr lang="es-MX" sz="7200" dirty="0">
                <a:solidFill>
                  <a:schemeClr val="accent6">
                    <a:lumMod val="75000"/>
                  </a:schemeClr>
                </a:solidFill>
                <a:latin typeface="Yu Gothic UI" panose="020B0500000000000000" pitchFamily="34" charset="-128"/>
                <a:ea typeface="Yu Gothic UI" panose="020B0500000000000000" pitchFamily="34" charset="-128"/>
              </a:rPr>
              <a:t>▶</a:t>
            </a:r>
            <a:r>
              <a:rPr lang="es-MX" sz="9600" dirty="0">
                <a:solidFill>
                  <a:schemeClr val="accent6">
                    <a:lumMod val="75000"/>
                  </a:schemeClr>
                </a:solidFill>
                <a:latin typeface="Yu Gothic UI" panose="020B0500000000000000" pitchFamily="34" charset="-128"/>
                <a:ea typeface="Yu Gothic UI" panose="020B0500000000000000" pitchFamily="34" charset="-128"/>
              </a:rPr>
              <a:t> </a:t>
            </a:r>
            <a:r>
              <a:rPr lang="es-MX" sz="9600" b="1" dirty="0">
                <a:solidFill>
                  <a:schemeClr val="accent6">
                    <a:lumMod val="75000"/>
                  </a:schemeClr>
                </a:solidFill>
                <a:latin typeface="Yu Gothic UI" panose="020B0500000000000000" pitchFamily="34" charset="-128"/>
                <a:ea typeface="Yu Gothic UI" panose="020B0500000000000000" pitchFamily="34" charset="-128"/>
              </a:rPr>
              <a:t>5 </a:t>
            </a:r>
            <a:r>
              <a:rPr lang="es-MX" sz="9600" b="1" dirty="0" err="1">
                <a:solidFill>
                  <a:schemeClr val="accent6">
                    <a:lumMod val="75000"/>
                  </a:schemeClr>
                </a:solidFill>
                <a:latin typeface="Yu Gothic UI" panose="020B0500000000000000" pitchFamily="34" charset="-128"/>
                <a:ea typeface="Yu Gothic UI" panose="020B0500000000000000" pitchFamily="34" charset="-128"/>
              </a:rPr>
              <a:t>mmdd</a:t>
            </a:r>
            <a:r>
              <a:rPr lang="es-MX" sz="9600" b="1" dirty="0">
                <a:solidFill>
                  <a:schemeClr val="accent6">
                    <a:lumMod val="75000"/>
                  </a:schemeClr>
                </a:solidFill>
                <a:latin typeface="Yu Gothic UI" panose="020B0500000000000000" pitchFamily="34" charset="-128"/>
                <a:ea typeface="Yu Gothic UI" panose="020B0500000000000000" pitchFamily="34" charset="-128"/>
              </a:rPr>
              <a:t> </a:t>
            </a:r>
            <a:r>
              <a:rPr lang="es-MX" sz="7200" dirty="0">
                <a:solidFill>
                  <a:schemeClr val="accent6">
                    <a:lumMod val="75000"/>
                  </a:schemeClr>
                </a:solidFill>
                <a:latin typeface="Yu Gothic UI" panose="020B0500000000000000" pitchFamily="34" charset="-128"/>
                <a:ea typeface="Yu Gothic UI" panose="020B0500000000000000" pitchFamily="34" charset="-128"/>
              </a:rPr>
              <a:t>(2015) </a:t>
            </a:r>
            <a:endParaRPr lang="es-MX" sz="9600" dirty="0">
              <a:solidFill>
                <a:schemeClr val="accent6">
                  <a:lumMod val="75000"/>
                </a:schemeClr>
              </a:solidFill>
              <a:latin typeface="Yu Gothic UI" panose="020B0500000000000000" pitchFamily="34" charset="-128"/>
              <a:ea typeface="Yu Gothic UI" panose="020B0500000000000000" pitchFamily="34" charset="-128"/>
            </a:endParaRPr>
          </a:p>
          <a:p>
            <a:pPr marL="0" indent="0">
              <a:buNone/>
            </a:pPr>
            <a:endParaRPr lang="es-MX" sz="6400" dirty="0">
              <a:solidFill>
                <a:schemeClr val="accent6">
                  <a:lumMod val="75000"/>
                </a:schemeClr>
              </a:solidFill>
              <a:latin typeface="Yu Gothic UI" panose="020B0500000000000000" pitchFamily="34" charset="-128"/>
              <a:ea typeface="Yu Gothic UI" panose="020B0500000000000000" pitchFamily="34" charset="-128"/>
            </a:endParaRPr>
          </a:p>
          <a:p>
            <a:r>
              <a:rPr lang="es-MX" sz="9600" dirty="0">
                <a:solidFill>
                  <a:schemeClr val="accent6">
                    <a:lumMod val="75000"/>
                  </a:schemeClr>
                </a:solidFill>
                <a:latin typeface="Yu Gothic UI" panose="020B0500000000000000" pitchFamily="34" charset="-128"/>
                <a:ea typeface="Yu Gothic UI" panose="020B0500000000000000" pitchFamily="34" charset="-128"/>
              </a:rPr>
              <a:t>mercado </a:t>
            </a:r>
            <a:r>
              <a:rPr lang="es-MX" sz="9600" b="1" dirty="0">
                <a:solidFill>
                  <a:schemeClr val="accent6">
                    <a:lumMod val="75000"/>
                  </a:schemeClr>
                </a:solidFill>
                <a:latin typeface="Yu Gothic UI" panose="020B0500000000000000" pitchFamily="34" charset="-128"/>
                <a:ea typeface="Yu Gothic UI" panose="020B0500000000000000" pitchFamily="34" charset="-128"/>
              </a:rPr>
              <a:t>STM</a:t>
            </a:r>
            <a:r>
              <a:rPr lang="es-MX" sz="9600" dirty="0">
                <a:solidFill>
                  <a:schemeClr val="accent6">
                    <a:lumMod val="75000"/>
                  </a:schemeClr>
                </a:solidFill>
                <a:latin typeface="Yu Gothic UI" panose="020B0500000000000000" pitchFamily="34" charset="-128"/>
                <a:ea typeface="Yu Gothic UI" panose="020B0500000000000000" pitchFamily="34" charset="-128"/>
              </a:rPr>
              <a:t> crece vs mercado </a:t>
            </a:r>
            <a:r>
              <a:rPr lang="es-MX" sz="9600" b="1" dirty="0">
                <a:solidFill>
                  <a:schemeClr val="accent6">
                    <a:lumMod val="75000"/>
                  </a:schemeClr>
                </a:solidFill>
                <a:latin typeface="Yu Gothic UI" panose="020B0500000000000000" pitchFamily="34" charset="-128"/>
                <a:ea typeface="Yu Gothic UI" panose="020B0500000000000000" pitchFamily="34" charset="-128"/>
              </a:rPr>
              <a:t>SSH</a:t>
            </a:r>
            <a:r>
              <a:rPr lang="es-MX" sz="9600" dirty="0">
                <a:solidFill>
                  <a:schemeClr val="accent6">
                    <a:lumMod val="75000"/>
                  </a:schemeClr>
                </a:solidFill>
                <a:latin typeface="Yu Gothic UI" panose="020B0500000000000000" pitchFamily="34" charset="-128"/>
                <a:ea typeface="Yu Gothic UI" panose="020B0500000000000000" pitchFamily="34" charset="-128"/>
              </a:rPr>
              <a:t> decrece (en 1.4% anual) – predomina el </a:t>
            </a:r>
            <a:r>
              <a:rPr lang="es-MX" sz="9600" b="1" dirty="0">
                <a:solidFill>
                  <a:schemeClr val="accent6">
                    <a:lumMod val="75000"/>
                  </a:schemeClr>
                </a:solidFill>
                <a:latin typeface="Yu Gothic UI" panose="020B0500000000000000" pitchFamily="34" charset="-128"/>
                <a:ea typeface="Yu Gothic UI" panose="020B0500000000000000" pitchFamily="34" charset="-128"/>
              </a:rPr>
              <a:t>libro</a:t>
            </a:r>
          </a:p>
          <a:p>
            <a:pPr marL="0" indent="0">
              <a:buNone/>
            </a:pPr>
            <a:endParaRPr lang="es-MX" sz="6400" b="1" dirty="0">
              <a:solidFill>
                <a:schemeClr val="accent6">
                  <a:lumMod val="75000"/>
                </a:schemeClr>
              </a:solidFill>
              <a:latin typeface="Yu Gothic UI" panose="020B0500000000000000" pitchFamily="34" charset="-128"/>
              <a:ea typeface="Yu Gothic UI" panose="020B0500000000000000" pitchFamily="34" charset="-128"/>
            </a:endParaRPr>
          </a:p>
          <a:p>
            <a:r>
              <a:rPr lang="es-MX" sz="9600" dirty="0">
                <a:solidFill>
                  <a:schemeClr val="accent6">
                    <a:lumMod val="75000"/>
                  </a:schemeClr>
                </a:solidFill>
                <a:latin typeface="Yu Gothic UI" panose="020B0500000000000000" pitchFamily="34" charset="-128"/>
                <a:ea typeface="Yu Gothic UI" panose="020B0500000000000000" pitchFamily="34" charset="-128"/>
              </a:rPr>
              <a:t>mercado </a:t>
            </a:r>
            <a:r>
              <a:rPr lang="es-MX" sz="9600" b="1" dirty="0">
                <a:solidFill>
                  <a:schemeClr val="accent6">
                    <a:lumMod val="75000"/>
                  </a:schemeClr>
                </a:solidFill>
                <a:latin typeface="Yu Gothic UI" panose="020B0500000000000000" pitchFamily="34" charset="-128"/>
                <a:ea typeface="Yu Gothic UI" panose="020B0500000000000000" pitchFamily="34" charset="-128"/>
              </a:rPr>
              <a:t>SSH</a:t>
            </a:r>
            <a:r>
              <a:rPr lang="es-MX" sz="9600" dirty="0">
                <a:solidFill>
                  <a:schemeClr val="accent6">
                    <a:lumMod val="75000"/>
                  </a:schemeClr>
                </a:solidFill>
                <a:latin typeface="Yu Gothic UI" panose="020B0500000000000000" pitchFamily="34" charset="-128"/>
                <a:ea typeface="Yu Gothic UI" panose="020B0500000000000000" pitchFamily="34" charset="-128"/>
              </a:rPr>
              <a:t>: más fragmentado </a:t>
            </a:r>
            <a:r>
              <a:rPr lang="es-MX" sz="7200" dirty="0">
                <a:solidFill>
                  <a:schemeClr val="accent6">
                    <a:lumMod val="75000"/>
                  </a:schemeClr>
                </a:solidFill>
                <a:latin typeface="Yu Gothic UI" panose="020B0500000000000000" pitchFamily="34" charset="-128"/>
                <a:ea typeface="Yu Gothic UI" panose="020B0500000000000000" pitchFamily="34" charset="-128"/>
              </a:rPr>
              <a:t>▶</a:t>
            </a:r>
            <a:r>
              <a:rPr lang="es-MX" sz="9600" dirty="0">
                <a:solidFill>
                  <a:schemeClr val="accent6">
                    <a:lumMod val="75000"/>
                  </a:schemeClr>
                </a:solidFill>
                <a:latin typeface="Yu Gothic UI" panose="020B0500000000000000" pitchFamily="34" charset="-128"/>
                <a:ea typeface="Yu Gothic UI" panose="020B0500000000000000" pitchFamily="34" charset="-128"/>
              </a:rPr>
              <a:t> no hay </a:t>
            </a:r>
            <a:r>
              <a:rPr lang="es-MX" sz="9600" i="1" dirty="0" err="1">
                <a:solidFill>
                  <a:schemeClr val="accent6">
                    <a:lumMod val="75000"/>
                  </a:schemeClr>
                </a:solidFill>
                <a:latin typeface="Yu Gothic UI" panose="020B0500000000000000" pitchFamily="34" charset="-128"/>
                <a:ea typeface="Yu Gothic UI" panose="020B0500000000000000" pitchFamily="34" charset="-128"/>
              </a:rPr>
              <a:t>publisher</a:t>
            </a:r>
            <a:r>
              <a:rPr lang="es-MX" sz="9600" dirty="0">
                <a:solidFill>
                  <a:schemeClr val="accent6">
                    <a:lumMod val="75000"/>
                  </a:schemeClr>
                </a:solidFill>
                <a:latin typeface="Yu Gothic UI" panose="020B0500000000000000" pitchFamily="34" charset="-128"/>
                <a:ea typeface="Yu Gothic UI" panose="020B0500000000000000" pitchFamily="34" charset="-128"/>
              </a:rPr>
              <a:t> con más de 10% del mercado</a:t>
            </a:r>
          </a:p>
          <a:p>
            <a:pPr marL="0" indent="0">
              <a:buNone/>
            </a:pPr>
            <a:endParaRPr lang="es-MX" sz="6400" dirty="0">
              <a:solidFill>
                <a:schemeClr val="accent6">
                  <a:lumMod val="75000"/>
                </a:schemeClr>
              </a:solidFill>
              <a:latin typeface="Yu Gothic UI" panose="020B0500000000000000" pitchFamily="34" charset="-128"/>
              <a:ea typeface="Yu Gothic UI" panose="020B0500000000000000" pitchFamily="34" charset="-128"/>
            </a:endParaRPr>
          </a:p>
          <a:p>
            <a:r>
              <a:rPr lang="es-MX" sz="9600" dirty="0">
                <a:solidFill>
                  <a:schemeClr val="accent6">
                    <a:lumMod val="75000"/>
                  </a:schemeClr>
                </a:solidFill>
                <a:latin typeface="Yu Gothic UI" panose="020B0500000000000000" pitchFamily="34" charset="-128"/>
                <a:ea typeface="Yu Gothic UI" panose="020B0500000000000000" pitchFamily="34" charset="-128"/>
              </a:rPr>
              <a:t>Los principales actores son asociaciones no lucrativas</a:t>
            </a:r>
          </a:p>
          <a:p>
            <a:endParaRPr lang="es-MX" sz="2400" b="1" dirty="0">
              <a:latin typeface="Yu Gothic UI" panose="020B0500000000000000" pitchFamily="34" charset="-128"/>
              <a:ea typeface="Yu Gothic UI" panose="020B0500000000000000" pitchFamily="34" charset="-128"/>
            </a:endParaRPr>
          </a:p>
          <a:p>
            <a:endParaRPr lang="es-MX" sz="2400" dirty="0">
              <a:latin typeface="Yu Gothic UI" panose="020B0500000000000000" pitchFamily="34" charset="-128"/>
              <a:ea typeface="Yu Gothic UI" panose="020B0500000000000000" pitchFamily="34" charset="-128"/>
            </a:endParaRPr>
          </a:p>
          <a:p>
            <a:endParaRPr lang="es-MX" sz="2400" dirty="0">
              <a:latin typeface="Yu Gothic UI" panose="020B0500000000000000" pitchFamily="34" charset="-128"/>
              <a:ea typeface="Yu Gothic UI" panose="020B0500000000000000" pitchFamily="34" charset="-128"/>
            </a:endParaRPr>
          </a:p>
        </p:txBody>
      </p:sp>
      <p:sp>
        <p:nvSpPr>
          <p:cNvPr id="4" name="CuadroTexto 3">
            <a:extLst>
              <a:ext uri="{FF2B5EF4-FFF2-40B4-BE49-F238E27FC236}">
                <a16:creationId xmlns="" xmlns:a16="http://schemas.microsoft.com/office/drawing/2014/main" id="{9598C32D-D072-424E-A0ED-CE318B027411}"/>
              </a:ext>
            </a:extLst>
          </p:cNvPr>
          <p:cNvSpPr txBox="1"/>
          <p:nvPr/>
        </p:nvSpPr>
        <p:spPr>
          <a:xfrm>
            <a:off x="1163674" y="6316663"/>
            <a:ext cx="10483703" cy="430887"/>
          </a:xfrm>
          <a:prstGeom prst="rect">
            <a:avLst/>
          </a:prstGeom>
          <a:noFill/>
        </p:spPr>
        <p:txBody>
          <a:bodyPr wrap="square" rtlCol="0">
            <a:spAutoFit/>
          </a:bodyPr>
          <a:lstStyle/>
          <a:p>
            <a:r>
              <a:rPr lang="es-MX" sz="1100" i="1" dirty="0" err="1"/>
              <a:t>Towards</a:t>
            </a:r>
            <a:r>
              <a:rPr lang="es-MX" sz="1100" i="1" dirty="0"/>
              <a:t> a </a:t>
            </a:r>
            <a:r>
              <a:rPr lang="es-MX" sz="1100" i="1" dirty="0" err="1"/>
              <a:t>competitive</a:t>
            </a:r>
            <a:r>
              <a:rPr lang="es-MX" sz="1100" i="1" dirty="0"/>
              <a:t> and </a:t>
            </a:r>
            <a:r>
              <a:rPr lang="es-MX" sz="1100" i="1" dirty="0" err="1"/>
              <a:t>sustainable</a:t>
            </a:r>
            <a:r>
              <a:rPr lang="es-MX" sz="1100" i="1" dirty="0"/>
              <a:t> open Access </a:t>
            </a:r>
            <a:r>
              <a:rPr lang="es-MX" sz="1100" i="1" dirty="0" err="1"/>
              <a:t>publishing</a:t>
            </a:r>
            <a:r>
              <a:rPr lang="es-MX" sz="1100" i="1" dirty="0"/>
              <a:t> </a:t>
            </a:r>
            <a:r>
              <a:rPr lang="es-MX" sz="1100" i="1" dirty="0" err="1"/>
              <a:t>market</a:t>
            </a:r>
            <a:r>
              <a:rPr lang="es-MX" sz="1100" i="1" dirty="0"/>
              <a:t> in </a:t>
            </a:r>
            <a:r>
              <a:rPr lang="es-MX" sz="1100" i="1" dirty="0" err="1"/>
              <a:t>Europe</a:t>
            </a:r>
            <a:r>
              <a:rPr lang="es-MX" sz="1100" i="1" dirty="0"/>
              <a:t>. A </a:t>
            </a:r>
            <a:r>
              <a:rPr lang="es-MX" sz="1100" i="1" dirty="0" err="1"/>
              <a:t>study</a:t>
            </a:r>
            <a:r>
              <a:rPr lang="es-MX" sz="1100" i="1" dirty="0"/>
              <a:t> </a:t>
            </a:r>
            <a:r>
              <a:rPr lang="es-MX" sz="1100" i="1" dirty="0" err="1"/>
              <a:t>prepared</a:t>
            </a:r>
            <a:r>
              <a:rPr lang="es-MX" sz="1100" i="1" dirty="0"/>
              <a:t> </a:t>
            </a:r>
            <a:r>
              <a:rPr lang="es-MX" sz="1100" i="1" dirty="0" err="1"/>
              <a:t>for</a:t>
            </a:r>
            <a:r>
              <a:rPr lang="es-MX" sz="1100" i="1" dirty="0"/>
              <a:t> </a:t>
            </a:r>
            <a:r>
              <a:rPr lang="es-MX" sz="1100" i="1" dirty="0" err="1"/>
              <a:t>the</a:t>
            </a:r>
            <a:r>
              <a:rPr lang="es-MX" sz="1100" i="1" dirty="0"/>
              <a:t> </a:t>
            </a:r>
            <a:r>
              <a:rPr lang="es-MX" sz="1100" i="1" dirty="0" err="1"/>
              <a:t>OpenAIRE</a:t>
            </a:r>
            <a:r>
              <a:rPr lang="es-MX" sz="1100" i="1" dirty="0"/>
              <a:t> 2020 </a:t>
            </a:r>
            <a:r>
              <a:rPr lang="es-MX" sz="1100" i="1" dirty="0" err="1"/>
              <a:t>project</a:t>
            </a:r>
            <a:r>
              <a:rPr lang="es-MX" sz="1100" i="1" dirty="0"/>
              <a:t>, </a:t>
            </a:r>
            <a:r>
              <a:rPr lang="es-MX" sz="1100" i="1" dirty="0" err="1"/>
              <a:t>on</a:t>
            </a:r>
            <a:r>
              <a:rPr lang="es-MX" sz="1100" i="1" dirty="0"/>
              <a:t> </a:t>
            </a:r>
            <a:r>
              <a:rPr lang="es-MX" sz="1100" i="1" dirty="0" err="1"/>
              <a:t>behalf</a:t>
            </a:r>
            <a:r>
              <a:rPr lang="es-MX" sz="1100" i="1" dirty="0"/>
              <a:t> </a:t>
            </a:r>
            <a:r>
              <a:rPr lang="es-MX" sz="1100" i="1" dirty="0" err="1"/>
              <a:t>of</a:t>
            </a:r>
            <a:r>
              <a:rPr lang="es-MX" sz="1100" i="1" dirty="0"/>
              <a:t> </a:t>
            </a:r>
            <a:r>
              <a:rPr lang="es-MX" sz="1100" i="1" dirty="0" err="1"/>
              <a:t>the</a:t>
            </a:r>
            <a:r>
              <a:rPr lang="es-MX" sz="1100" i="1" dirty="0"/>
              <a:t> </a:t>
            </a:r>
            <a:r>
              <a:rPr lang="es-MX" sz="1100" i="1" dirty="0" err="1"/>
              <a:t>European</a:t>
            </a:r>
            <a:r>
              <a:rPr lang="es-MX" sz="1100" i="1" dirty="0"/>
              <a:t> </a:t>
            </a:r>
            <a:r>
              <a:rPr lang="es-MX" sz="1100" i="1" dirty="0" err="1"/>
              <a:t>Commission</a:t>
            </a:r>
            <a:r>
              <a:rPr lang="es-MX" sz="1100" dirty="0"/>
              <a:t>. </a:t>
            </a:r>
            <a:r>
              <a:rPr lang="es-MX" sz="1100" dirty="0" err="1"/>
              <a:t>Research</a:t>
            </a:r>
            <a:r>
              <a:rPr lang="es-MX" sz="1100" dirty="0"/>
              <a:t> </a:t>
            </a:r>
            <a:r>
              <a:rPr lang="es-MX" sz="1100" dirty="0" err="1"/>
              <a:t>Consulting</a:t>
            </a:r>
            <a:r>
              <a:rPr lang="es-MX" sz="1100" dirty="0"/>
              <a:t>, </a:t>
            </a:r>
            <a:r>
              <a:rPr lang="es-MX" sz="1100" dirty="0" err="1"/>
              <a:t>OpenAIRE</a:t>
            </a:r>
            <a:r>
              <a:rPr lang="es-MX" sz="1100" dirty="0"/>
              <a:t>, febrero 2017 p. 18 &lt; </a:t>
            </a:r>
            <a:r>
              <a:rPr lang="es-MX" sz="1100" u="sng" dirty="0">
                <a:hlinkClick r:id="rId2"/>
              </a:rPr>
              <a:t>https://blogs.openaire.eu/wp-content/uploads/2017/03/OA-market-report-28Final-13-March-201729-1.pdf</a:t>
            </a:r>
            <a:r>
              <a:rPr lang="es-MX" sz="1100" dirty="0"/>
              <a:t> &gt;</a:t>
            </a:r>
          </a:p>
        </p:txBody>
      </p:sp>
      <p:cxnSp>
        <p:nvCxnSpPr>
          <p:cNvPr id="6" name="Conector recto 5">
            <a:extLst>
              <a:ext uri="{FF2B5EF4-FFF2-40B4-BE49-F238E27FC236}">
                <a16:creationId xmlns="" xmlns:a16="http://schemas.microsoft.com/office/drawing/2014/main" id="{BF7128AE-24BB-4B64-B4FD-98BE8250E5A7}"/>
              </a:ext>
            </a:extLst>
          </p:cNvPr>
          <p:cNvCxnSpPr/>
          <p:nvPr/>
        </p:nvCxnSpPr>
        <p:spPr>
          <a:xfrm>
            <a:off x="111051" y="3649386"/>
            <a:ext cx="11536326" cy="0"/>
          </a:xfrm>
          <a:prstGeom prst="line">
            <a:avLst/>
          </a:prstGeom>
          <a:ln w="38100" cap="rnd"/>
          <a:effectLst>
            <a:outerShdw blurRad="50800" dist="76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888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p:cTn id="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3">
                                            <p:txEl>
                                              <p:pRg st="4" end="4"/>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wipe(down)">
                                      <p:cBhvr>
                                        <p:cTn id="14" dur="500"/>
                                        <p:tgtEl>
                                          <p:spTgt spid="3">
                                            <p:txEl>
                                              <p:pRg st="6" end="6"/>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wipe(down)">
                                      <p:cBhvr>
                                        <p:cTn id="19" dur="500"/>
                                        <p:tgtEl>
                                          <p:spTgt spid="3">
                                            <p:txEl>
                                              <p:pRg st="8" end="8"/>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10" end="10"/>
                                            </p:txEl>
                                          </p:spTgt>
                                        </p:tgtEl>
                                        <p:attrNameLst>
                                          <p:attrName>style.visibility</p:attrName>
                                        </p:attrNameLst>
                                      </p:cBhvr>
                                      <p:to>
                                        <p:strVal val="visible"/>
                                      </p:to>
                                    </p:set>
                                    <p:animEffect transition="in" filter="wipe(down)">
                                      <p:cBhvr>
                                        <p:cTn id="24" dur="500"/>
                                        <p:tgtEl>
                                          <p:spTgt spid="3">
                                            <p:txEl>
                                              <p:pRg st="10" end="1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animEffect transition="in" filter="wipe(down)">
                                      <p:cBhvr>
                                        <p:cTn id="29" dur="500"/>
                                        <p:tgtEl>
                                          <p:spTgt spid="3">
                                            <p:txEl>
                                              <p:pRg st="12" end="1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14" end="14"/>
                                            </p:txEl>
                                          </p:spTgt>
                                        </p:tgtEl>
                                        <p:attrNameLst>
                                          <p:attrName>style.visibility</p:attrName>
                                        </p:attrNameLst>
                                      </p:cBhvr>
                                      <p:to>
                                        <p:strVal val="visible"/>
                                      </p:to>
                                    </p:set>
                                    <p:animEffect transition="in" filter="wipe(down)">
                                      <p:cBhvr>
                                        <p:cTn id="34"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060EB9C-CB96-4CA2-BF7D-D9CC9FA3FBF6}"/>
              </a:ext>
            </a:extLst>
          </p:cNvPr>
          <p:cNvSpPr>
            <a:spLocks noGrp="1"/>
          </p:cNvSpPr>
          <p:nvPr>
            <p:ph type="title"/>
          </p:nvPr>
        </p:nvSpPr>
        <p:spPr>
          <a:xfrm>
            <a:off x="838200" y="-385010"/>
            <a:ext cx="10515600" cy="1325563"/>
          </a:xfrm>
        </p:spPr>
        <p:txBody>
          <a:bodyPr>
            <a:normAutofit/>
          </a:bodyPr>
          <a:lstStyle/>
          <a:p>
            <a:r>
              <a:rPr lang="es-MX" sz="3200" b="1" dirty="0">
                <a:solidFill>
                  <a:schemeClr val="accent1">
                    <a:lumMod val="75000"/>
                  </a:schemeClr>
                </a:solidFill>
              </a:rPr>
              <a:t>La larga historia de la publicación académica</a:t>
            </a:r>
          </a:p>
        </p:txBody>
      </p:sp>
      <p:sp>
        <p:nvSpPr>
          <p:cNvPr id="3" name="Marcador de contenido 2">
            <a:extLst>
              <a:ext uri="{FF2B5EF4-FFF2-40B4-BE49-F238E27FC236}">
                <a16:creationId xmlns="" xmlns:a16="http://schemas.microsoft.com/office/drawing/2014/main" id="{94576620-86D9-4A3D-B9E9-AA102388D5D0}"/>
              </a:ext>
            </a:extLst>
          </p:cNvPr>
          <p:cNvSpPr>
            <a:spLocks noGrp="1"/>
          </p:cNvSpPr>
          <p:nvPr>
            <p:ph idx="1"/>
          </p:nvPr>
        </p:nvSpPr>
        <p:spPr>
          <a:xfrm>
            <a:off x="0" y="502360"/>
            <a:ext cx="12191999" cy="5156237"/>
          </a:xfrm>
        </p:spPr>
        <p:txBody>
          <a:bodyPr>
            <a:noAutofit/>
          </a:bodyPr>
          <a:lstStyle/>
          <a:p>
            <a:pPr marL="0" indent="0">
              <a:buNone/>
            </a:pPr>
            <a:r>
              <a:rPr lang="es-MX" sz="2400" dirty="0"/>
              <a:t> • </a:t>
            </a:r>
            <a:r>
              <a:rPr lang="es-MX" sz="2400" b="1" dirty="0">
                <a:solidFill>
                  <a:schemeClr val="accent1">
                    <a:lumMod val="75000"/>
                  </a:schemeClr>
                </a:solidFill>
                <a:effectLst>
                  <a:outerShdw blurRad="38100" dist="38100" dir="2700000" algn="tl">
                    <a:srgbClr val="000000">
                      <a:alpha val="43137"/>
                    </a:srgbClr>
                  </a:outerShdw>
                </a:effectLst>
              </a:rPr>
              <a:t>1945-1975</a:t>
            </a:r>
            <a:r>
              <a:rPr lang="es-MX" sz="2400" dirty="0"/>
              <a:t>: entrada progresiva de los </a:t>
            </a:r>
            <a:r>
              <a:rPr lang="es-MX" sz="2400" i="1" dirty="0" err="1"/>
              <a:t>publishers</a:t>
            </a:r>
            <a:r>
              <a:rPr lang="es-MX" sz="2400" dirty="0"/>
              <a:t> comerciales en el mercado</a:t>
            </a:r>
          </a:p>
          <a:p>
            <a:pPr marL="0" indent="0">
              <a:buNone/>
            </a:pPr>
            <a:endParaRPr lang="es-MX" sz="1400" dirty="0"/>
          </a:p>
          <a:p>
            <a:pPr marL="0" indent="0">
              <a:buNone/>
            </a:pPr>
            <a:r>
              <a:rPr lang="es-MX" sz="2400" dirty="0"/>
              <a:t>• </a:t>
            </a:r>
            <a:r>
              <a:rPr lang="es-MX" sz="2400" b="1" dirty="0">
                <a:solidFill>
                  <a:schemeClr val="accent1">
                    <a:lumMod val="75000"/>
                  </a:schemeClr>
                </a:solidFill>
                <a:effectLst>
                  <a:outerShdw blurRad="38100" dist="38100" dir="2700000" algn="tl">
                    <a:srgbClr val="000000">
                      <a:alpha val="43137"/>
                    </a:srgbClr>
                  </a:outerShdw>
                </a:effectLst>
              </a:rPr>
              <a:t>1975-1995</a:t>
            </a:r>
            <a:r>
              <a:rPr lang="es-MX" sz="2400" dirty="0"/>
              <a:t>: dramáticos </a:t>
            </a:r>
            <a:r>
              <a:rPr lang="es-MX" sz="2400" b="1" dirty="0"/>
              <a:t>incrementos</a:t>
            </a:r>
            <a:r>
              <a:rPr lang="es-MX" sz="2400" dirty="0"/>
              <a:t> en los </a:t>
            </a:r>
            <a:r>
              <a:rPr lang="es-MX" sz="2400" b="1" dirty="0"/>
              <a:t>precios</a:t>
            </a:r>
            <a:r>
              <a:rPr lang="es-MX" sz="2400" dirty="0"/>
              <a:t> de las revistas, </a:t>
            </a:r>
          </a:p>
          <a:p>
            <a:pPr marL="0" indent="0">
              <a:buNone/>
            </a:pPr>
            <a:r>
              <a:rPr lang="es-MX" sz="2400" dirty="0"/>
              <a:t>		</a:t>
            </a:r>
            <a:r>
              <a:rPr lang="es-MX" sz="2400" dirty="0">
                <a:ea typeface="Yu Gothic UI" panose="020B0500000000000000" pitchFamily="34" charset="-128"/>
              </a:rPr>
              <a:t> </a:t>
            </a:r>
            <a:r>
              <a:rPr lang="es-MX" sz="1200" dirty="0">
                <a:ea typeface="Yu Gothic UI" panose="020B0500000000000000" pitchFamily="34" charset="-128"/>
              </a:rPr>
              <a:t>▶</a:t>
            </a:r>
            <a:r>
              <a:rPr lang="es-MX" sz="2400" dirty="0">
                <a:ea typeface="Yu Gothic UI" panose="020B0500000000000000" pitchFamily="34" charset="-128"/>
              </a:rPr>
              <a:t> </a:t>
            </a:r>
            <a:r>
              <a:rPr lang="es-MX" sz="2400" dirty="0"/>
              <a:t>rebasan presupuestos de las bibliotecas </a:t>
            </a:r>
            <a:r>
              <a:rPr lang="es-MX" sz="1400" dirty="0">
                <a:ea typeface="Yu Gothic UI" panose="020B0500000000000000" pitchFamily="34" charset="-128"/>
              </a:rPr>
              <a:t>▶</a:t>
            </a:r>
            <a:r>
              <a:rPr lang="es-MX" sz="2400" dirty="0"/>
              <a:t> “</a:t>
            </a:r>
            <a:r>
              <a:rPr lang="es-MX" sz="2400" b="1" dirty="0">
                <a:solidFill>
                  <a:schemeClr val="accent1">
                    <a:lumMod val="75000"/>
                  </a:schemeClr>
                </a:solidFill>
              </a:rPr>
              <a:t>crisis de las seriadas</a:t>
            </a:r>
            <a:r>
              <a:rPr lang="es-MX" sz="2400" dirty="0"/>
              <a:t>”</a:t>
            </a:r>
          </a:p>
          <a:p>
            <a:pPr marL="0" indent="0">
              <a:buNone/>
            </a:pPr>
            <a:r>
              <a:rPr lang="es-MX" sz="2400" dirty="0"/>
              <a:t>• </a:t>
            </a:r>
            <a:r>
              <a:rPr lang="es-MX" sz="2400" b="1" dirty="0">
                <a:solidFill>
                  <a:srgbClr val="CF5F13"/>
                </a:solidFill>
                <a:effectLst>
                  <a:outerShdw blurRad="38100" dist="38100" dir="2700000" algn="tl">
                    <a:srgbClr val="000000">
                      <a:alpha val="43137"/>
                    </a:srgbClr>
                  </a:outerShdw>
                </a:effectLst>
              </a:rPr>
              <a:t>1991 </a:t>
            </a:r>
            <a:r>
              <a:rPr lang="es-MX" sz="2400" dirty="0"/>
              <a:t>:</a:t>
            </a:r>
            <a:r>
              <a:rPr lang="es-MX" sz="2400" b="1" dirty="0">
                <a:solidFill>
                  <a:srgbClr val="CF5F13"/>
                </a:solidFill>
                <a:effectLst>
                  <a:outerShdw blurRad="38100" dist="38100" dir="2700000" algn="tl">
                    <a:srgbClr val="000000">
                      <a:alpha val="43137"/>
                    </a:srgbClr>
                  </a:outerShdw>
                </a:effectLst>
              </a:rPr>
              <a:t>          </a:t>
            </a:r>
            <a:r>
              <a:rPr lang="es-MX" sz="2400" b="1" dirty="0" err="1">
                <a:solidFill>
                  <a:srgbClr val="CF5F13"/>
                </a:solidFill>
                <a:effectLst>
                  <a:outerShdw blurRad="38100" dist="38100" dir="2700000" algn="tl">
                    <a:srgbClr val="000000">
                      <a:alpha val="43137"/>
                    </a:srgbClr>
                  </a:outerShdw>
                </a:effectLst>
              </a:rPr>
              <a:t>ArXiV</a:t>
            </a:r>
            <a:endParaRPr lang="es-MX" sz="2400" dirty="0"/>
          </a:p>
          <a:p>
            <a:pPr marL="0" indent="0">
              <a:buNone/>
            </a:pPr>
            <a:r>
              <a:rPr lang="es-MX" sz="2400" dirty="0"/>
              <a:t>• </a:t>
            </a:r>
            <a:r>
              <a:rPr lang="es-MX" sz="2400" b="1" dirty="0">
                <a:solidFill>
                  <a:schemeClr val="accent1">
                    <a:lumMod val="75000"/>
                  </a:schemeClr>
                </a:solidFill>
                <a:effectLst>
                  <a:outerShdw blurRad="38100" dist="38100" dir="2700000" algn="tl">
                    <a:srgbClr val="000000">
                      <a:alpha val="43137"/>
                    </a:srgbClr>
                  </a:outerShdw>
                </a:effectLst>
              </a:rPr>
              <a:t>1995-2007</a:t>
            </a:r>
            <a:r>
              <a:rPr lang="es-MX" sz="2400" dirty="0"/>
              <a:t>: emergencia de la </a:t>
            </a:r>
            <a:r>
              <a:rPr lang="es-MX" sz="2400" b="1" dirty="0"/>
              <a:t>publicación electrónica </a:t>
            </a:r>
            <a:r>
              <a:rPr lang="es-MX" sz="2400" dirty="0"/>
              <a:t>y los “</a:t>
            </a:r>
            <a:r>
              <a:rPr lang="es-MX" sz="2400" b="1" dirty="0" err="1"/>
              <a:t>big</a:t>
            </a:r>
            <a:r>
              <a:rPr lang="es-MX" sz="2400" b="1" dirty="0"/>
              <a:t> </a:t>
            </a:r>
            <a:r>
              <a:rPr lang="es-MX" sz="2400" b="1" dirty="0" err="1"/>
              <a:t>deal</a:t>
            </a:r>
            <a:r>
              <a:rPr lang="es-MX" sz="2400" dirty="0"/>
              <a:t>”</a:t>
            </a:r>
            <a:r>
              <a:rPr lang="es-MX" sz="2400" dirty="0">
                <a:ea typeface="Yu Gothic UI" panose="020B0500000000000000" pitchFamily="34" charset="-128"/>
              </a:rPr>
              <a:t> </a:t>
            </a:r>
          </a:p>
          <a:p>
            <a:pPr marL="0" indent="0">
              <a:buNone/>
            </a:pPr>
            <a:r>
              <a:rPr lang="es-MX" sz="2400" dirty="0">
                <a:ea typeface="Yu Gothic UI" panose="020B0500000000000000" pitchFamily="34" charset="-128"/>
              </a:rPr>
              <a:t>                         </a:t>
            </a:r>
            <a:r>
              <a:rPr lang="es-MX" sz="1400" dirty="0">
                <a:ea typeface="Yu Gothic UI" panose="020B0500000000000000" pitchFamily="34" charset="-128"/>
              </a:rPr>
              <a:t>▶</a:t>
            </a:r>
            <a:r>
              <a:rPr lang="es-MX" sz="2400" dirty="0"/>
              <a:t>    paquetes de revistas que varían de institución a institución</a:t>
            </a:r>
          </a:p>
          <a:p>
            <a:pPr marL="0" indent="0">
              <a:buNone/>
            </a:pPr>
            <a:r>
              <a:rPr lang="es-MX" sz="2400" dirty="0"/>
              <a:t>                         </a:t>
            </a:r>
            <a:r>
              <a:rPr lang="es-MX" sz="1400" dirty="0">
                <a:ea typeface="Yu Gothic UI" panose="020B0500000000000000" pitchFamily="34" charset="-128"/>
              </a:rPr>
              <a:t>▶</a:t>
            </a:r>
            <a:r>
              <a:rPr lang="es-MX" sz="2400" dirty="0"/>
              <a:t>   Desarrollo de los </a:t>
            </a:r>
            <a:r>
              <a:rPr lang="es-MX" sz="2400" b="1" dirty="0"/>
              <a:t>consorcios de bibliotecas</a:t>
            </a:r>
            <a:r>
              <a:rPr lang="es-MX" sz="2400" dirty="0"/>
              <a:t>.</a:t>
            </a:r>
          </a:p>
          <a:p>
            <a:pPr marL="0" indent="0">
              <a:buNone/>
            </a:pPr>
            <a:r>
              <a:rPr lang="es-MX" sz="2400" dirty="0"/>
              <a:t>•  </a:t>
            </a:r>
            <a:r>
              <a:rPr lang="es-MX" sz="2400" b="1" dirty="0">
                <a:solidFill>
                  <a:srgbClr val="CF5F13"/>
                </a:solidFill>
                <a:effectLst>
                  <a:outerShdw blurRad="38100" dist="38100" dir="2700000" algn="tl">
                    <a:srgbClr val="000000">
                      <a:alpha val="43137"/>
                    </a:srgbClr>
                  </a:outerShdw>
                </a:effectLst>
              </a:rPr>
              <a:t>2001 </a:t>
            </a:r>
            <a:r>
              <a:rPr lang="es-MX" sz="2400" dirty="0"/>
              <a:t>:</a:t>
            </a:r>
            <a:r>
              <a:rPr lang="es-MX" sz="2400" b="1" dirty="0">
                <a:solidFill>
                  <a:srgbClr val="CF5F13"/>
                </a:solidFill>
                <a:effectLst>
                  <a:outerShdw blurRad="38100" dist="38100" dir="2700000" algn="tl">
                    <a:srgbClr val="000000">
                      <a:alpha val="43137"/>
                    </a:srgbClr>
                  </a:outerShdw>
                </a:effectLst>
              </a:rPr>
              <a:t>          Open Archive </a:t>
            </a:r>
            <a:r>
              <a:rPr lang="es-MX" sz="2400" b="1" dirty="0" err="1">
                <a:solidFill>
                  <a:srgbClr val="CF5F13"/>
                </a:solidFill>
                <a:effectLst>
                  <a:outerShdw blurRad="38100" dist="38100" dir="2700000" algn="tl">
                    <a:srgbClr val="000000">
                      <a:alpha val="43137"/>
                    </a:srgbClr>
                  </a:outerShdw>
                </a:effectLst>
              </a:rPr>
              <a:t>Initiative</a:t>
            </a:r>
            <a:r>
              <a:rPr lang="es-MX" sz="2400" b="1" dirty="0">
                <a:solidFill>
                  <a:srgbClr val="CF5F13"/>
                </a:solidFill>
                <a:effectLst>
                  <a:outerShdw blurRad="38100" dist="38100" dir="2700000" algn="tl">
                    <a:srgbClr val="000000">
                      <a:alpha val="43137"/>
                    </a:srgbClr>
                  </a:outerShdw>
                </a:effectLst>
              </a:rPr>
              <a:t> (OAI)-PMH</a:t>
            </a:r>
            <a:endParaRPr lang="es-MX" sz="2400" dirty="0"/>
          </a:p>
          <a:p>
            <a:pPr marL="0" indent="0">
              <a:buNone/>
            </a:pPr>
            <a:r>
              <a:rPr lang="es-MX" sz="2400" dirty="0"/>
              <a:t>•  </a:t>
            </a:r>
            <a:r>
              <a:rPr lang="es-MX" sz="2400" b="1" dirty="0">
                <a:solidFill>
                  <a:srgbClr val="CF5F13"/>
                </a:solidFill>
                <a:effectLst>
                  <a:outerShdw blurRad="38100" dist="38100" dir="2700000" algn="tl">
                    <a:srgbClr val="000000">
                      <a:alpha val="43137"/>
                    </a:srgbClr>
                  </a:outerShdw>
                </a:effectLst>
              </a:rPr>
              <a:t>2002 </a:t>
            </a:r>
            <a:r>
              <a:rPr lang="es-MX" sz="2400" dirty="0"/>
              <a:t>:</a:t>
            </a:r>
            <a:r>
              <a:rPr lang="es-MX" sz="2400" b="1" dirty="0">
                <a:solidFill>
                  <a:srgbClr val="CF5F13"/>
                </a:solidFill>
                <a:effectLst>
                  <a:outerShdw blurRad="38100" dist="38100" dir="2700000" algn="tl">
                    <a:srgbClr val="000000">
                      <a:alpha val="43137"/>
                    </a:srgbClr>
                  </a:outerShdw>
                </a:effectLst>
              </a:rPr>
              <a:t>          Budapest Open Access </a:t>
            </a:r>
            <a:r>
              <a:rPr lang="es-MX" sz="2400" b="1" dirty="0" err="1">
                <a:solidFill>
                  <a:srgbClr val="CF5F13"/>
                </a:solidFill>
                <a:effectLst>
                  <a:outerShdw blurRad="38100" dist="38100" dir="2700000" algn="tl">
                    <a:srgbClr val="000000">
                      <a:alpha val="43137"/>
                    </a:srgbClr>
                  </a:outerShdw>
                </a:effectLst>
              </a:rPr>
              <a:t>Initiative</a:t>
            </a:r>
            <a:r>
              <a:rPr lang="es-MX" sz="2400" b="1" dirty="0">
                <a:solidFill>
                  <a:srgbClr val="CF5F13"/>
                </a:solidFill>
                <a:effectLst>
                  <a:outerShdw blurRad="38100" dist="38100" dir="2700000" algn="tl">
                    <a:srgbClr val="000000">
                      <a:alpha val="43137"/>
                    </a:srgbClr>
                  </a:outerShdw>
                </a:effectLst>
              </a:rPr>
              <a:t> (BOAI)</a:t>
            </a:r>
            <a:endParaRPr lang="es-MX" sz="2400" dirty="0"/>
          </a:p>
          <a:p>
            <a:pPr marL="0" indent="0">
              <a:buNone/>
            </a:pPr>
            <a:r>
              <a:rPr lang="es-MX" sz="2400" dirty="0"/>
              <a:t>•  </a:t>
            </a:r>
            <a:r>
              <a:rPr lang="es-MX" sz="2400" b="1" dirty="0">
                <a:solidFill>
                  <a:srgbClr val="CF5F13"/>
                </a:solidFill>
                <a:effectLst>
                  <a:outerShdw blurRad="38100" dist="38100" dir="2700000" algn="tl">
                    <a:srgbClr val="000000">
                      <a:alpha val="43137"/>
                    </a:srgbClr>
                  </a:outerShdw>
                </a:effectLst>
              </a:rPr>
              <a:t>2005 -</a:t>
            </a:r>
            <a:r>
              <a:rPr lang="es-MX" sz="2400" b="1" dirty="0">
                <a:solidFill>
                  <a:schemeClr val="accent1">
                    <a:lumMod val="75000"/>
                  </a:schemeClr>
                </a:solidFill>
                <a:effectLst>
                  <a:outerShdw blurRad="38100" dist="38100" dir="2700000" algn="tl">
                    <a:srgbClr val="000000">
                      <a:alpha val="43137"/>
                    </a:srgbClr>
                  </a:outerShdw>
                </a:effectLst>
              </a:rPr>
              <a:t> </a:t>
            </a:r>
            <a:r>
              <a:rPr lang="es-MX" sz="2400" dirty="0"/>
              <a:t>:        </a:t>
            </a:r>
            <a:r>
              <a:rPr lang="es-MX" sz="2400" b="1" i="1" dirty="0" err="1">
                <a:solidFill>
                  <a:srgbClr val="CF5F13"/>
                </a:solidFill>
                <a:effectLst>
                  <a:outerShdw blurRad="38100" dist="38100" dir="2700000" algn="tl">
                    <a:srgbClr val="000000">
                      <a:alpha val="43137"/>
                    </a:srgbClr>
                  </a:outerShdw>
                </a:effectLst>
              </a:rPr>
              <a:t>Publishers</a:t>
            </a:r>
            <a:r>
              <a:rPr lang="es-MX" sz="2400" b="1" dirty="0">
                <a:solidFill>
                  <a:srgbClr val="CF5F13"/>
                </a:solidFill>
                <a:effectLst>
                  <a:outerShdw blurRad="38100" dist="38100" dir="2700000" algn="tl">
                    <a:srgbClr val="000000">
                      <a:alpha val="43137"/>
                    </a:srgbClr>
                  </a:outerShdw>
                </a:effectLst>
              </a:rPr>
              <a:t> adoptan AA en su cartera de negocios (</a:t>
            </a:r>
            <a:r>
              <a:rPr lang="es-MX" sz="2400" b="1" dirty="0" err="1">
                <a:solidFill>
                  <a:srgbClr val="CF5F13"/>
                </a:solidFill>
                <a:effectLst>
                  <a:outerShdw blurRad="38100" dist="38100" dir="2700000" algn="tl">
                    <a:srgbClr val="000000">
                      <a:alpha val="43137"/>
                    </a:srgbClr>
                  </a:outerShdw>
                </a:effectLst>
              </a:rPr>
              <a:t>APC’s</a:t>
            </a:r>
            <a:r>
              <a:rPr lang="es-MX" sz="2400" b="1" dirty="0">
                <a:solidFill>
                  <a:srgbClr val="CF5F13"/>
                </a:solidFill>
                <a:effectLst>
                  <a:outerShdw blurRad="38100" dist="38100" dir="2700000" algn="tl">
                    <a:srgbClr val="000000">
                      <a:alpha val="43137"/>
                    </a:srgbClr>
                  </a:outerShdw>
                </a:effectLst>
              </a:rPr>
              <a:t> y revistas híbridas)</a:t>
            </a:r>
            <a:endParaRPr lang="es-MX" sz="2400" dirty="0"/>
          </a:p>
          <a:p>
            <a:pPr marL="0" indent="0">
              <a:buNone/>
            </a:pPr>
            <a:r>
              <a:rPr lang="es-MX" sz="2400" dirty="0"/>
              <a:t>• </a:t>
            </a:r>
            <a:r>
              <a:rPr lang="es-MX" sz="2400" b="1" dirty="0">
                <a:solidFill>
                  <a:schemeClr val="accent1">
                    <a:lumMod val="75000"/>
                  </a:schemeClr>
                </a:solidFill>
                <a:effectLst>
                  <a:outerShdw blurRad="38100" dist="38100" dir="2700000" algn="tl">
                    <a:srgbClr val="000000">
                      <a:alpha val="43137"/>
                    </a:srgbClr>
                  </a:outerShdw>
                </a:effectLst>
              </a:rPr>
              <a:t>2008 -    </a:t>
            </a:r>
            <a:r>
              <a:rPr lang="es-MX" sz="2400" dirty="0"/>
              <a:t>: impacto de la </a:t>
            </a:r>
            <a:r>
              <a:rPr lang="es-MX" sz="2400" b="1" dirty="0"/>
              <a:t>crisis financiera global</a:t>
            </a:r>
            <a:r>
              <a:rPr lang="es-MX" sz="2400" dirty="0"/>
              <a:t> </a:t>
            </a:r>
            <a:r>
              <a:rPr lang="es-MX" sz="1400" dirty="0">
                <a:ea typeface="Yu Gothic UI" panose="020B0500000000000000" pitchFamily="34" charset="-128"/>
              </a:rPr>
              <a:t>▶</a:t>
            </a:r>
            <a:r>
              <a:rPr lang="es-MX" sz="2400" dirty="0">
                <a:ea typeface="Yu Gothic UI" panose="020B0500000000000000" pitchFamily="34" charset="-128"/>
              </a:rPr>
              <a:t> </a:t>
            </a:r>
            <a:r>
              <a:rPr lang="es-MX" sz="2400" b="1" dirty="0"/>
              <a:t>recortes</a:t>
            </a:r>
            <a:r>
              <a:rPr lang="es-MX" sz="2400" dirty="0"/>
              <a:t> bibliotecas y consorcios. </a:t>
            </a:r>
          </a:p>
          <a:p>
            <a:pPr marL="0" indent="0">
              <a:buNone/>
            </a:pPr>
            <a:r>
              <a:rPr lang="es-MX" sz="2400" dirty="0"/>
              <a:t> 	           </a:t>
            </a:r>
            <a:r>
              <a:rPr lang="es-MX" sz="1400" dirty="0">
                <a:ea typeface="Yu Gothic UI" panose="020B0500000000000000" pitchFamily="34" charset="-128"/>
              </a:rPr>
              <a:t>▶</a:t>
            </a:r>
            <a:r>
              <a:rPr lang="es-MX" sz="2400" dirty="0"/>
              <a:t> caen ingresos de </a:t>
            </a:r>
            <a:r>
              <a:rPr lang="es-MX" sz="2400" i="1" dirty="0" err="1"/>
              <a:t>publishers</a:t>
            </a:r>
            <a:r>
              <a:rPr lang="es-MX" sz="2400" dirty="0"/>
              <a:t>, pero los más importantes recuperan sus tasas</a:t>
            </a:r>
            <a:br>
              <a:rPr lang="es-MX" sz="2400" dirty="0"/>
            </a:br>
            <a:r>
              <a:rPr lang="es-MX" sz="2400" dirty="0"/>
              <a:t>                        de crecimiento aceleradas</a:t>
            </a:r>
          </a:p>
          <a:p>
            <a:endParaRPr lang="es-MX" sz="2400" dirty="0"/>
          </a:p>
        </p:txBody>
      </p:sp>
    </p:spTree>
    <p:extLst>
      <p:ext uri="{BB962C8B-B14F-4D97-AF65-F5344CB8AC3E}">
        <p14:creationId xmlns:p14="http://schemas.microsoft.com/office/powerpoint/2010/main" val="249787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wipe(down)">
                                      <p:cBhvr>
                                        <p:cTn id="7" dur="500"/>
                                        <p:tgtEl>
                                          <p:spTgt spid="3">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Effect transition="in" filter="wipe(down)">
                                      <p:cBhvr>
                                        <p:cTn id="12" dur="500"/>
                                        <p:tgtEl>
                                          <p:spTgt spid="3">
                                            <p:txEl>
                                              <p:pRg st="9" end="9"/>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animEffect transition="in" filter="wipe(down)">
                                      <p:cBhvr>
                                        <p:cTn id="15" dur="500"/>
                                        <p:tgtEl>
                                          <p:spTgt spid="3">
                                            <p:txEl>
                                              <p:pRg st="10" end="1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down)">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instrumentos de escritura&#10;&#10;Descripción generada con confianza alta">
            <a:extLst>
              <a:ext uri="{FF2B5EF4-FFF2-40B4-BE49-F238E27FC236}">
                <a16:creationId xmlns="" xmlns:a16="http://schemas.microsoft.com/office/drawing/2014/main" id="{0B2F96B5-3BF7-4423-8950-6B93FC7C20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53" y="1978619"/>
            <a:ext cx="7903082" cy="4726982"/>
          </a:xfrm>
          <a:prstGeom prst="rect">
            <a:avLst/>
          </a:prstGeom>
        </p:spPr>
      </p:pic>
      <p:sp>
        <p:nvSpPr>
          <p:cNvPr id="3" name="CuadroTexto 2">
            <a:extLst>
              <a:ext uri="{FF2B5EF4-FFF2-40B4-BE49-F238E27FC236}">
                <a16:creationId xmlns="" xmlns:a16="http://schemas.microsoft.com/office/drawing/2014/main" id="{084B9A3B-8F20-459A-B6DA-917839874BFC}"/>
              </a:ext>
            </a:extLst>
          </p:cNvPr>
          <p:cNvSpPr txBox="1"/>
          <p:nvPr/>
        </p:nvSpPr>
        <p:spPr>
          <a:xfrm>
            <a:off x="8294573" y="150699"/>
            <a:ext cx="3647200" cy="1200329"/>
          </a:xfrm>
          <a:prstGeom prst="rect">
            <a:avLst/>
          </a:prstGeom>
          <a:noFill/>
        </p:spPr>
        <p:txBody>
          <a:bodyPr wrap="square" rtlCol="0">
            <a:spAutoFit/>
          </a:bodyPr>
          <a:lstStyle/>
          <a:p>
            <a:pPr algn="ctr"/>
            <a:r>
              <a:rPr lang="en-US" sz="2400" b="1" dirty="0"/>
              <a:t>45 </a:t>
            </a:r>
            <a:r>
              <a:rPr lang="en-US" sz="2400" b="1" dirty="0" err="1"/>
              <a:t>millones</a:t>
            </a:r>
            <a:r>
              <a:rPr lang="en-US" sz="2400" b="1" dirty="0"/>
              <a:t> de </a:t>
            </a:r>
            <a:r>
              <a:rPr lang="en-US" sz="2400" b="1" dirty="0" err="1"/>
              <a:t>artículos</a:t>
            </a:r>
            <a:r>
              <a:rPr lang="en-US" sz="2400" b="1" dirty="0"/>
              <a:t> </a:t>
            </a:r>
            <a:r>
              <a:rPr lang="en-US" sz="2400" b="1" dirty="0" err="1"/>
              <a:t>indizados</a:t>
            </a:r>
            <a:r>
              <a:rPr lang="en-US" sz="2400" b="1" dirty="0"/>
              <a:t> </a:t>
            </a:r>
            <a:r>
              <a:rPr lang="en-US" sz="2400" b="1" dirty="0" err="1"/>
              <a:t>en</a:t>
            </a:r>
            <a:r>
              <a:rPr lang="en-US" sz="2400" b="1" dirty="0"/>
              <a:t> </a:t>
            </a:r>
            <a:r>
              <a:rPr lang="en-US" sz="2400" b="1" dirty="0" err="1"/>
              <a:t>WoS</a:t>
            </a:r>
            <a:r>
              <a:rPr lang="en-US" sz="2400" b="1" dirty="0"/>
              <a:t> </a:t>
            </a:r>
            <a:r>
              <a:rPr lang="en-US" sz="2400" b="1" dirty="0" err="1"/>
              <a:t>en</a:t>
            </a:r>
            <a:r>
              <a:rPr lang="en-US" sz="2400" b="1" dirty="0"/>
              <a:t> 40 </a:t>
            </a:r>
            <a:r>
              <a:rPr lang="en-US" sz="2400" b="1" dirty="0" err="1"/>
              <a:t>años</a:t>
            </a:r>
            <a:r>
              <a:rPr lang="en-US" sz="2400" b="1" dirty="0"/>
              <a:t> (1973-2013)</a:t>
            </a:r>
            <a:r>
              <a:rPr lang="en-US" dirty="0"/>
              <a:t> </a:t>
            </a:r>
          </a:p>
        </p:txBody>
      </p:sp>
      <p:pic>
        <p:nvPicPr>
          <p:cNvPr id="8" name="Imagen 7" descr="Imagen que contiene texto, libro&#10;&#10;Descripción generada con confianza muy alta">
            <a:extLst>
              <a:ext uri="{FF2B5EF4-FFF2-40B4-BE49-F238E27FC236}">
                <a16:creationId xmlns="" xmlns:a16="http://schemas.microsoft.com/office/drawing/2014/main" id="{97B0B905-6A96-4A9B-A237-3312F8B0B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1332" y="3962400"/>
            <a:ext cx="1027986" cy="1138989"/>
          </a:xfrm>
          <a:prstGeom prst="rect">
            <a:avLst/>
          </a:prstGeom>
        </p:spPr>
      </p:pic>
      <p:pic>
        <p:nvPicPr>
          <p:cNvPr id="14" name="Imagen 13" descr="Imagen que contiene imágenes prediseñadas&#10;&#10;Descripción generada con confianza muy alta">
            <a:extLst>
              <a:ext uri="{FF2B5EF4-FFF2-40B4-BE49-F238E27FC236}">
                <a16:creationId xmlns="" xmlns:a16="http://schemas.microsoft.com/office/drawing/2014/main" id="{6E8DEC81-702E-4DC1-80E7-B4F0BE2FC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9473" y="4586508"/>
            <a:ext cx="2145714" cy="707922"/>
          </a:xfrm>
          <a:prstGeom prst="rect">
            <a:avLst/>
          </a:prstGeom>
        </p:spPr>
      </p:pic>
      <p:pic>
        <p:nvPicPr>
          <p:cNvPr id="18" name="Imagen 17" descr="Imagen que contiene imágenes prediseñadas&#10;&#10;Descripción generada con confianza muy alta">
            <a:extLst>
              <a:ext uri="{FF2B5EF4-FFF2-40B4-BE49-F238E27FC236}">
                <a16:creationId xmlns="" xmlns:a16="http://schemas.microsoft.com/office/drawing/2014/main" id="{711F2B86-9E9E-4552-B667-705C54D934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9473" y="3900705"/>
            <a:ext cx="2228490" cy="607770"/>
          </a:xfrm>
          <a:prstGeom prst="rect">
            <a:avLst/>
          </a:prstGeom>
        </p:spPr>
      </p:pic>
      <p:sp>
        <p:nvSpPr>
          <p:cNvPr id="23" name="Rectángulo 22">
            <a:extLst>
              <a:ext uri="{FF2B5EF4-FFF2-40B4-BE49-F238E27FC236}">
                <a16:creationId xmlns="" xmlns:a16="http://schemas.microsoft.com/office/drawing/2014/main" id="{E329A95F-D92B-4DCE-BC83-2F1E68FA8F2E}"/>
              </a:ext>
            </a:extLst>
          </p:cNvPr>
          <p:cNvSpPr/>
          <p:nvPr/>
        </p:nvSpPr>
        <p:spPr>
          <a:xfrm>
            <a:off x="61917" y="1597643"/>
            <a:ext cx="8502317" cy="400110"/>
          </a:xfrm>
          <a:prstGeom prst="rect">
            <a:avLst/>
          </a:prstGeom>
        </p:spPr>
        <p:txBody>
          <a:bodyPr wrap="square">
            <a:spAutoFit/>
          </a:bodyPr>
          <a:lstStyle/>
          <a:p>
            <a:r>
              <a:rPr lang="en-US" b="1" dirty="0"/>
              <a:t> </a:t>
            </a:r>
            <a:r>
              <a:rPr lang="en-US" sz="2000" b="1" dirty="0"/>
              <a:t>No. de </a:t>
            </a:r>
            <a:r>
              <a:rPr lang="en-US" sz="2000" b="1" dirty="0" err="1"/>
              <a:t>revistas</a:t>
            </a:r>
            <a:r>
              <a:rPr lang="en-US" sz="2000" b="1" dirty="0"/>
              <a:t> que </a:t>
            </a:r>
            <a:r>
              <a:rPr lang="en-US" sz="2000" b="1" dirty="0" err="1"/>
              <a:t>cambiaron</a:t>
            </a:r>
            <a:r>
              <a:rPr lang="en-US" sz="2000" b="1" dirty="0"/>
              <a:t> de </a:t>
            </a:r>
            <a:r>
              <a:rPr lang="en-US" sz="2000" b="1" dirty="0" err="1"/>
              <a:t>pequeños</a:t>
            </a:r>
            <a:r>
              <a:rPr lang="en-US" sz="2000" b="1" dirty="0"/>
              <a:t> a </a:t>
            </a:r>
            <a:r>
              <a:rPr lang="en-US" sz="2000" b="1" dirty="0" err="1"/>
              <a:t>grandes</a:t>
            </a:r>
            <a:r>
              <a:rPr lang="en-US" sz="2000" b="1" dirty="0"/>
              <a:t> publishers y </a:t>
            </a:r>
            <a:r>
              <a:rPr lang="en-US" sz="2000" b="1" dirty="0" err="1"/>
              <a:t>viceversa</a:t>
            </a:r>
            <a:endParaRPr lang="en-US" dirty="0"/>
          </a:p>
        </p:txBody>
      </p:sp>
      <p:sp>
        <p:nvSpPr>
          <p:cNvPr id="26" name="Rectángulo 25">
            <a:extLst>
              <a:ext uri="{FF2B5EF4-FFF2-40B4-BE49-F238E27FC236}">
                <a16:creationId xmlns="" xmlns:a16="http://schemas.microsoft.com/office/drawing/2014/main" id="{BFC7CEA9-52B6-49FA-AE2D-0F2E63B736F8}"/>
              </a:ext>
            </a:extLst>
          </p:cNvPr>
          <p:cNvSpPr/>
          <p:nvPr/>
        </p:nvSpPr>
        <p:spPr>
          <a:xfrm>
            <a:off x="61917" y="105146"/>
            <a:ext cx="12583944" cy="1015663"/>
          </a:xfrm>
          <a:prstGeom prst="rect">
            <a:avLst/>
          </a:prstGeom>
        </p:spPr>
        <p:txBody>
          <a:bodyPr wrap="square">
            <a:spAutoFit/>
          </a:bodyPr>
          <a:lstStyle/>
          <a:p>
            <a:r>
              <a:rPr lang="es-MX" dirty="0">
                <a:latin typeface="Trebuchet MS" panose="020B0603020202020204" pitchFamily="34" charset="0"/>
                <a:ea typeface="Calibri" panose="020F0502020204030204" pitchFamily="34" charset="0"/>
                <a:cs typeface="Arial" panose="020B0604020202020204" pitchFamily="34" charset="0"/>
              </a:rPr>
              <a:t>Vincent </a:t>
            </a:r>
            <a:r>
              <a:rPr lang="es-MX" dirty="0" err="1">
                <a:latin typeface="Trebuchet MS" panose="020B0603020202020204" pitchFamily="34" charset="0"/>
                <a:ea typeface="Calibri" panose="020F0502020204030204" pitchFamily="34" charset="0"/>
                <a:cs typeface="Arial" panose="020B0604020202020204" pitchFamily="34" charset="0"/>
              </a:rPr>
              <a:t>Larivière</a:t>
            </a:r>
            <a:r>
              <a:rPr lang="es-MX" dirty="0">
                <a:latin typeface="Trebuchet MS" panose="020B0603020202020204" pitchFamily="34" charset="0"/>
                <a:ea typeface="Calibri" panose="020F0502020204030204" pitchFamily="34" charset="0"/>
                <a:cs typeface="Arial" panose="020B0604020202020204" pitchFamily="34" charset="0"/>
              </a:rPr>
              <a:t> , </a:t>
            </a:r>
            <a:r>
              <a:rPr lang="es-MX" dirty="0" err="1">
                <a:latin typeface="Trebuchet MS" panose="020B0603020202020204" pitchFamily="34" charset="0"/>
                <a:ea typeface="Calibri" panose="020F0502020204030204" pitchFamily="34" charset="0"/>
                <a:cs typeface="Arial" panose="020B0604020202020204" pitchFamily="34" charset="0"/>
              </a:rPr>
              <a:t>Stefanie</a:t>
            </a:r>
            <a:r>
              <a:rPr lang="es-MX" dirty="0">
                <a:latin typeface="Trebuchet MS" panose="020B0603020202020204" pitchFamily="34" charset="0"/>
                <a:ea typeface="Calibri" panose="020F0502020204030204" pitchFamily="34" charset="0"/>
                <a:cs typeface="Arial" panose="020B0604020202020204" pitchFamily="34" charset="0"/>
              </a:rPr>
              <a:t> </a:t>
            </a:r>
            <a:r>
              <a:rPr lang="es-MX" dirty="0" err="1">
                <a:latin typeface="Trebuchet MS" panose="020B0603020202020204" pitchFamily="34" charset="0"/>
                <a:ea typeface="Calibri" panose="020F0502020204030204" pitchFamily="34" charset="0"/>
                <a:cs typeface="Arial" panose="020B0604020202020204" pitchFamily="34" charset="0"/>
              </a:rPr>
              <a:t>Haustein</a:t>
            </a:r>
            <a:r>
              <a:rPr lang="es-MX" dirty="0">
                <a:latin typeface="Trebuchet MS" panose="020B0603020202020204" pitchFamily="34" charset="0"/>
                <a:ea typeface="Calibri" panose="020F0502020204030204" pitchFamily="34" charset="0"/>
                <a:cs typeface="Arial" panose="020B0604020202020204" pitchFamily="34" charset="0"/>
              </a:rPr>
              <a:t>, Philippe </a:t>
            </a:r>
            <a:r>
              <a:rPr lang="es-MX" dirty="0" err="1">
                <a:latin typeface="Trebuchet MS" panose="020B0603020202020204" pitchFamily="34" charset="0"/>
                <a:ea typeface="Calibri" panose="020F0502020204030204" pitchFamily="34" charset="0"/>
                <a:cs typeface="Arial" panose="020B0604020202020204" pitchFamily="34" charset="0"/>
              </a:rPr>
              <a:t>Mongeon</a:t>
            </a:r>
            <a:r>
              <a:rPr lang="es-MX" b="1" dirty="0">
                <a:latin typeface="Trebuchet MS" panose="020B0603020202020204" pitchFamily="34" charset="0"/>
                <a:ea typeface="Calibri" panose="020F0502020204030204" pitchFamily="34" charset="0"/>
                <a:cs typeface="Arial" panose="020B0604020202020204" pitchFamily="34" charset="0"/>
              </a:rPr>
              <a:t> </a:t>
            </a:r>
            <a:r>
              <a:rPr lang="es-MX" dirty="0">
                <a:latin typeface="Trebuchet MS" panose="020B0603020202020204" pitchFamily="34" charset="0"/>
                <a:ea typeface="Calibri" panose="020F0502020204030204" pitchFamily="34" charset="0"/>
                <a:cs typeface="Arial" panose="020B0604020202020204" pitchFamily="34" charset="0"/>
              </a:rPr>
              <a:t>(2015) </a:t>
            </a:r>
          </a:p>
          <a:p>
            <a:r>
              <a:rPr lang="es-MX" sz="2400" b="1" dirty="0" err="1">
                <a:latin typeface="Trebuchet MS" panose="020B0603020202020204" pitchFamily="34" charset="0"/>
                <a:ea typeface="Calibri" panose="020F0502020204030204" pitchFamily="34" charset="0"/>
                <a:cs typeface="Arial" panose="020B0604020202020204" pitchFamily="34" charset="0"/>
              </a:rPr>
              <a:t>The</a:t>
            </a:r>
            <a:r>
              <a:rPr lang="es-MX" sz="2400" b="1" dirty="0">
                <a:latin typeface="Trebuchet MS" panose="020B0603020202020204" pitchFamily="34" charset="0"/>
                <a:ea typeface="Calibri" panose="020F0502020204030204" pitchFamily="34" charset="0"/>
                <a:cs typeface="Arial" panose="020B0604020202020204" pitchFamily="34" charset="0"/>
              </a:rPr>
              <a:t> </a:t>
            </a:r>
            <a:r>
              <a:rPr lang="es-MX" sz="2400" b="1" dirty="0" err="1">
                <a:latin typeface="Trebuchet MS" panose="020B0603020202020204" pitchFamily="34" charset="0"/>
                <a:ea typeface="Calibri" panose="020F0502020204030204" pitchFamily="34" charset="0"/>
                <a:cs typeface="Arial" panose="020B0604020202020204" pitchFamily="34" charset="0"/>
              </a:rPr>
              <a:t>Oligopoly</a:t>
            </a:r>
            <a:r>
              <a:rPr lang="es-MX" sz="2400" b="1" dirty="0">
                <a:latin typeface="Trebuchet MS" panose="020B0603020202020204" pitchFamily="34" charset="0"/>
                <a:ea typeface="Calibri" panose="020F0502020204030204" pitchFamily="34" charset="0"/>
                <a:cs typeface="Arial" panose="020B0604020202020204" pitchFamily="34" charset="0"/>
              </a:rPr>
              <a:t> </a:t>
            </a:r>
            <a:r>
              <a:rPr lang="es-MX" sz="2400" b="1" dirty="0" err="1">
                <a:latin typeface="Trebuchet MS" panose="020B0603020202020204" pitchFamily="34" charset="0"/>
                <a:ea typeface="Calibri" panose="020F0502020204030204" pitchFamily="34" charset="0"/>
                <a:cs typeface="Arial" panose="020B0604020202020204" pitchFamily="34" charset="0"/>
              </a:rPr>
              <a:t>of</a:t>
            </a:r>
            <a:r>
              <a:rPr lang="es-MX" sz="2400" b="1" dirty="0">
                <a:latin typeface="Trebuchet MS" panose="020B0603020202020204" pitchFamily="34" charset="0"/>
                <a:ea typeface="Calibri" panose="020F0502020204030204" pitchFamily="34" charset="0"/>
                <a:cs typeface="Arial" panose="020B0604020202020204" pitchFamily="34" charset="0"/>
              </a:rPr>
              <a:t> </a:t>
            </a:r>
            <a:r>
              <a:rPr lang="es-MX" sz="2400" b="1" dirty="0" err="1">
                <a:latin typeface="Trebuchet MS" panose="020B0603020202020204" pitchFamily="34" charset="0"/>
                <a:ea typeface="Calibri" panose="020F0502020204030204" pitchFamily="34" charset="0"/>
                <a:cs typeface="Arial" panose="020B0604020202020204" pitchFamily="34" charset="0"/>
              </a:rPr>
              <a:t>Academic</a:t>
            </a:r>
            <a:r>
              <a:rPr lang="es-MX" sz="2400" b="1" dirty="0">
                <a:latin typeface="Trebuchet MS" panose="020B0603020202020204" pitchFamily="34" charset="0"/>
                <a:ea typeface="Calibri" panose="020F0502020204030204" pitchFamily="34" charset="0"/>
                <a:cs typeface="Arial" panose="020B0604020202020204" pitchFamily="34" charset="0"/>
              </a:rPr>
              <a:t> </a:t>
            </a:r>
            <a:r>
              <a:rPr lang="es-MX" sz="2400" b="1" dirty="0" err="1">
                <a:latin typeface="Trebuchet MS" panose="020B0603020202020204" pitchFamily="34" charset="0"/>
                <a:ea typeface="Calibri" panose="020F0502020204030204" pitchFamily="34" charset="0"/>
                <a:cs typeface="Arial" panose="020B0604020202020204" pitchFamily="34" charset="0"/>
              </a:rPr>
              <a:t>Publishers</a:t>
            </a:r>
            <a:r>
              <a:rPr lang="es-MX" sz="2400" b="1" dirty="0">
                <a:latin typeface="Trebuchet MS" panose="020B0603020202020204" pitchFamily="34" charset="0"/>
                <a:ea typeface="Calibri" panose="020F0502020204030204" pitchFamily="34" charset="0"/>
                <a:cs typeface="Arial" panose="020B0604020202020204" pitchFamily="34" charset="0"/>
              </a:rPr>
              <a:t> in </a:t>
            </a:r>
            <a:r>
              <a:rPr lang="es-MX" sz="2400" b="1" dirty="0" err="1">
                <a:latin typeface="Trebuchet MS" panose="020B0603020202020204" pitchFamily="34" charset="0"/>
                <a:ea typeface="Calibri" panose="020F0502020204030204" pitchFamily="34" charset="0"/>
                <a:cs typeface="Arial" panose="020B0604020202020204" pitchFamily="34" charset="0"/>
              </a:rPr>
              <a:t>the</a:t>
            </a:r>
            <a:r>
              <a:rPr lang="es-MX" sz="2400" b="1" dirty="0">
                <a:latin typeface="Trebuchet MS" panose="020B0603020202020204" pitchFamily="34" charset="0"/>
                <a:ea typeface="Calibri" panose="020F0502020204030204" pitchFamily="34" charset="0"/>
                <a:cs typeface="Arial" panose="020B0604020202020204" pitchFamily="34" charset="0"/>
              </a:rPr>
              <a:t> Digital Era</a:t>
            </a:r>
          </a:p>
          <a:p>
            <a:r>
              <a:rPr lang="es-MX" dirty="0">
                <a:latin typeface="Trebuchet MS" panose="020B0603020202020204" pitchFamily="34" charset="0"/>
                <a:ea typeface="Calibri" panose="020F0502020204030204" pitchFamily="34" charset="0"/>
                <a:cs typeface="Arial" panose="020B0604020202020204" pitchFamily="34" charset="0"/>
              </a:rPr>
              <a:t>PLOS </a:t>
            </a:r>
            <a:r>
              <a:rPr lang="es-MX" sz="1600" u="sng" dirty="0">
                <a:solidFill>
                  <a:srgbClr val="666666"/>
                </a:solidFill>
                <a:latin typeface="Trebuchet MS" panose="020B0603020202020204" pitchFamily="34" charset="0"/>
                <a:ea typeface="Calibri" panose="020F0502020204030204" pitchFamily="34" charset="0"/>
                <a:cs typeface="Arial" panose="020B0604020202020204" pitchFamily="34" charset="0"/>
                <a:hlinkClick r:id="rId6"/>
              </a:rPr>
              <a:t>https://doi.org/10.1371/journal.pone.0127502</a:t>
            </a:r>
            <a:endParaRPr lang="es-MX" dirty="0"/>
          </a:p>
        </p:txBody>
      </p:sp>
      <p:sp>
        <p:nvSpPr>
          <p:cNvPr id="27" name="Rectángulo: esquinas redondeadas 26">
            <a:extLst>
              <a:ext uri="{FF2B5EF4-FFF2-40B4-BE49-F238E27FC236}">
                <a16:creationId xmlns="" xmlns:a16="http://schemas.microsoft.com/office/drawing/2014/main" id="{AD2E65AA-1D04-4EF4-BA5C-457FAC508A27}"/>
              </a:ext>
            </a:extLst>
          </p:cNvPr>
          <p:cNvSpPr/>
          <p:nvPr/>
        </p:nvSpPr>
        <p:spPr>
          <a:xfrm>
            <a:off x="610815" y="2342147"/>
            <a:ext cx="4700337" cy="962527"/>
          </a:xfrm>
          <a:prstGeom prst="roundRect">
            <a:avLst/>
          </a:prstGeom>
          <a:solidFill>
            <a:srgbClr val="FF0000">
              <a:alpha val="38824"/>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cxnSp>
        <p:nvCxnSpPr>
          <p:cNvPr id="29" name="Conector recto de flecha 28">
            <a:extLst>
              <a:ext uri="{FF2B5EF4-FFF2-40B4-BE49-F238E27FC236}">
                <a16:creationId xmlns="" xmlns:a16="http://schemas.microsoft.com/office/drawing/2014/main" id="{E7F37A27-0C39-4020-81B4-42E1FD972F12}"/>
              </a:ext>
            </a:extLst>
          </p:cNvPr>
          <p:cNvCxnSpPr/>
          <p:nvPr/>
        </p:nvCxnSpPr>
        <p:spPr>
          <a:xfrm>
            <a:off x="5292696" y="2975943"/>
            <a:ext cx="336884"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a:extLst>
              <a:ext uri="{FF2B5EF4-FFF2-40B4-BE49-F238E27FC236}">
                <a16:creationId xmlns="" xmlns:a16="http://schemas.microsoft.com/office/drawing/2014/main" id="{10253A1E-ECD9-4349-8D64-D34103DB2A74}"/>
              </a:ext>
            </a:extLst>
          </p:cNvPr>
          <p:cNvCxnSpPr>
            <a:cxnSpLocks/>
          </p:cNvCxnSpPr>
          <p:nvPr/>
        </p:nvCxnSpPr>
        <p:spPr>
          <a:xfrm>
            <a:off x="5292696" y="3128343"/>
            <a:ext cx="104273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a:extLst>
              <a:ext uri="{FF2B5EF4-FFF2-40B4-BE49-F238E27FC236}">
                <a16:creationId xmlns="" xmlns:a16="http://schemas.microsoft.com/office/drawing/2014/main" id="{9307CC73-A266-410A-9479-FF48F68E2801}"/>
              </a:ext>
            </a:extLst>
          </p:cNvPr>
          <p:cNvCxnSpPr>
            <a:cxnSpLocks/>
          </p:cNvCxnSpPr>
          <p:nvPr/>
        </p:nvCxnSpPr>
        <p:spPr>
          <a:xfrm>
            <a:off x="5149532" y="3320929"/>
            <a:ext cx="664532" cy="65772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ector recto de flecha 33">
            <a:extLst>
              <a:ext uri="{FF2B5EF4-FFF2-40B4-BE49-F238E27FC236}">
                <a16:creationId xmlns="" xmlns:a16="http://schemas.microsoft.com/office/drawing/2014/main" id="{D4C89AD8-C94A-4982-9908-B050EDC7D764}"/>
              </a:ext>
            </a:extLst>
          </p:cNvPr>
          <p:cNvCxnSpPr>
            <a:cxnSpLocks/>
          </p:cNvCxnSpPr>
          <p:nvPr/>
        </p:nvCxnSpPr>
        <p:spPr>
          <a:xfrm>
            <a:off x="5264594" y="3264622"/>
            <a:ext cx="1070839" cy="84205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9" name="CuadroTexto 38">
            <a:extLst>
              <a:ext uri="{FF2B5EF4-FFF2-40B4-BE49-F238E27FC236}">
                <a16:creationId xmlns="" xmlns:a16="http://schemas.microsoft.com/office/drawing/2014/main" id="{326E9CAE-4DB2-4445-B947-FFCA779EE37A}"/>
              </a:ext>
            </a:extLst>
          </p:cNvPr>
          <p:cNvSpPr txBox="1"/>
          <p:nvPr/>
        </p:nvSpPr>
        <p:spPr>
          <a:xfrm>
            <a:off x="7960045" y="2119128"/>
            <a:ext cx="3981728" cy="954107"/>
          </a:xfrm>
          <a:prstGeom prst="rect">
            <a:avLst/>
          </a:prstGeom>
          <a:noFill/>
        </p:spPr>
        <p:txBody>
          <a:bodyPr wrap="square" rtlCol="0">
            <a:spAutoFit/>
          </a:bodyPr>
          <a:lstStyle/>
          <a:p>
            <a:pPr algn="ctr"/>
            <a:r>
              <a:rPr lang="en-US" sz="2400" b="1" dirty="0" err="1">
                <a:solidFill>
                  <a:schemeClr val="accent1">
                    <a:lumMod val="75000"/>
                  </a:schemeClr>
                </a:solidFill>
              </a:rPr>
              <a:t>artículos</a:t>
            </a:r>
            <a:r>
              <a:rPr lang="en-US" sz="2400" b="1" dirty="0">
                <a:solidFill>
                  <a:schemeClr val="accent1">
                    <a:lumMod val="75000"/>
                  </a:schemeClr>
                </a:solidFill>
              </a:rPr>
              <a:t> </a:t>
            </a:r>
            <a:r>
              <a:rPr lang="en-US" sz="2400" b="1" dirty="0" err="1">
                <a:solidFill>
                  <a:schemeClr val="accent1">
                    <a:lumMod val="75000"/>
                  </a:schemeClr>
                </a:solidFill>
              </a:rPr>
              <a:t>publicados</a:t>
            </a:r>
            <a:r>
              <a:rPr lang="en-US" sz="2400" b="1" dirty="0">
                <a:solidFill>
                  <a:schemeClr val="accent1">
                    <a:lumMod val="75000"/>
                  </a:schemeClr>
                </a:solidFill>
              </a:rPr>
              <a:t> </a:t>
            </a:r>
            <a:r>
              <a:rPr lang="en-US" sz="2400" b="1" dirty="0" err="1">
                <a:solidFill>
                  <a:schemeClr val="accent1">
                    <a:lumMod val="75000"/>
                  </a:schemeClr>
                </a:solidFill>
              </a:rPr>
              <a:t>en</a:t>
            </a:r>
            <a:r>
              <a:rPr lang="en-US" sz="2400" b="1" dirty="0">
                <a:solidFill>
                  <a:schemeClr val="accent1">
                    <a:lumMod val="75000"/>
                  </a:schemeClr>
                </a:solidFill>
              </a:rPr>
              <a:t> 2013:</a:t>
            </a:r>
          </a:p>
          <a:p>
            <a:pPr algn="ctr"/>
            <a:r>
              <a:rPr lang="en-US" sz="3200" b="1" dirty="0"/>
              <a:t>&gt; 50%</a:t>
            </a:r>
            <a:endParaRPr lang="en-US" sz="2400" dirty="0"/>
          </a:p>
        </p:txBody>
      </p:sp>
      <p:sp>
        <p:nvSpPr>
          <p:cNvPr id="40" name="CuadroTexto 39">
            <a:extLst>
              <a:ext uri="{FF2B5EF4-FFF2-40B4-BE49-F238E27FC236}">
                <a16:creationId xmlns="" xmlns:a16="http://schemas.microsoft.com/office/drawing/2014/main" id="{48C089AC-D399-40D8-8655-10259DCC194E}"/>
              </a:ext>
            </a:extLst>
          </p:cNvPr>
          <p:cNvSpPr txBox="1"/>
          <p:nvPr/>
        </p:nvSpPr>
        <p:spPr>
          <a:xfrm>
            <a:off x="7960045" y="3361007"/>
            <a:ext cx="3981728" cy="461665"/>
          </a:xfrm>
          <a:prstGeom prst="rect">
            <a:avLst/>
          </a:prstGeom>
          <a:noFill/>
        </p:spPr>
        <p:txBody>
          <a:bodyPr wrap="square" rtlCol="0">
            <a:spAutoFit/>
          </a:bodyPr>
          <a:lstStyle/>
          <a:p>
            <a:pPr algn="ctr"/>
            <a:r>
              <a:rPr lang="en-US" sz="2400" b="1" dirty="0" err="1">
                <a:solidFill>
                  <a:schemeClr val="accent1">
                    <a:lumMod val="75000"/>
                  </a:schemeClr>
                </a:solidFill>
              </a:rPr>
              <a:t>publicados</a:t>
            </a:r>
            <a:r>
              <a:rPr lang="en-US" sz="2400" b="1" dirty="0">
                <a:solidFill>
                  <a:schemeClr val="accent1">
                    <a:lumMod val="75000"/>
                  </a:schemeClr>
                </a:solidFill>
              </a:rPr>
              <a:t> </a:t>
            </a:r>
            <a:r>
              <a:rPr lang="en-US" sz="2400" b="1" dirty="0" err="1">
                <a:solidFill>
                  <a:schemeClr val="accent1">
                    <a:lumMod val="75000"/>
                  </a:schemeClr>
                </a:solidFill>
              </a:rPr>
              <a:t>por</a:t>
            </a:r>
            <a:r>
              <a:rPr lang="en-US" sz="2400" b="1" dirty="0">
                <a:solidFill>
                  <a:schemeClr val="accent1">
                    <a:lumMod val="75000"/>
                  </a:schemeClr>
                </a:solidFill>
              </a:rPr>
              <a:t> </a:t>
            </a:r>
            <a:r>
              <a:rPr lang="en-US" sz="2400" b="1" dirty="0" err="1">
                <a:solidFill>
                  <a:schemeClr val="accent1">
                    <a:lumMod val="75000"/>
                  </a:schemeClr>
                </a:solidFill>
              </a:rPr>
              <a:t>los</a:t>
            </a:r>
            <a:r>
              <a:rPr lang="en-US" sz="2400" b="1" dirty="0">
                <a:solidFill>
                  <a:schemeClr val="accent1">
                    <a:lumMod val="75000"/>
                  </a:schemeClr>
                </a:solidFill>
              </a:rPr>
              <a:t> 5 </a:t>
            </a:r>
            <a:r>
              <a:rPr lang="en-US" sz="2400" b="1" dirty="0" err="1">
                <a:solidFill>
                  <a:schemeClr val="accent1">
                    <a:lumMod val="75000"/>
                  </a:schemeClr>
                </a:solidFill>
              </a:rPr>
              <a:t>grandes</a:t>
            </a:r>
            <a:r>
              <a:rPr lang="en-US" sz="2400" b="1" dirty="0">
                <a:solidFill>
                  <a:schemeClr val="accent1">
                    <a:lumMod val="75000"/>
                  </a:schemeClr>
                </a:solidFill>
              </a:rPr>
              <a:t>:</a:t>
            </a:r>
          </a:p>
        </p:txBody>
      </p:sp>
      <p:pic>
        <p:nvPicPr>
          <p:cNvPr id="42" name="Imagen 41">
            <a:extLst>
              <a:ext uri="{FF2B5EF4-FFF2-40B4-BE49-F238E27FC236}">
                <a16:creationId xmlns="" xmlns:a16="http://schemas.microsoft.com/office/drawing/2014/main" id="{83CC3B20-C6C1-4C88-924F-999D32592C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1695" y="5405534"/>
            <a:ext cx="3106268" cy="692856"/>
          </a:xfrm>
          <a:prstGeom prst="rect">
            <a:avLst/>
          </a:prstGeom>
        </p:spPr>
      </p:pic>
      <p:pic>
        <p:nvPicPr>
          <p:cNvPr id="46" name="Imagen 45">
            <a:extLst>
              <a:ext uri="{FF2B5EF4-FFF2-40B4-BE49-F238E27FC236}">
                <a16:creationId xmlns="" xmlns:a16="http://schemas.microsoft.com/office/drawing/2014/main" id="{9A849595-219D-4528-ABA5-F9FA52C449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flipH="1" flipV="1">
            <a:off x="9718535" y="6289944"/>
            <a:ext cx="1847589" cy="554277"/>
          </a:xfrm>
          <a:prstGeom prst="rect">
            <a:avLst/>
          </a:prstGeom>
        </p:spPr>
      </p:pic>
    </p:spTree>
    <p:extLst>
      <p:ext uri="{BB962C8B-B14F-4D97-AF65-F5344CB8AC3E}">
        <p14:creationId xmlns:p14="http://schemas.microsoft.com/office/powerpoint/2010/main" val="131353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1000"/>
                                        <p:tgtEl>
                                          <p:spTgt spid="39"/>
                                        </p:tgtEl>
                                      </p:cBhvr>
                                    </p:animEffect>
                                    <p:anim calcmode="lin" valueType="num">
                                      <p:cBhvr>
                                        <p:cTn id="35" dur="1000" fill="hold"/>
                                        <p:tgtEl>
                                          <p:spTgt spid="39"/>
                                        </p:tgtEl>
                                        <p:attrNameLst>
                                          <p:attrName>ppt_x</p:attrName>
                                        </p:attrNameLst>
                                      </p:cBhvr>
                                      <p:tavLst>
                                        <p:tav tm="0">
                                          <p:val>
                                            <p:strVal val="#ppt_x"/>
                                          </p:val>
                                        </p:tav>
                                        <p:tav tm="100000">
                                          <p:val>
                                            <p:strVal val="#ppt_x"/>
                                          </p:val>
                                        </p:tav>
                                      </p:tavLst>
                                    </p:anim>
                                    <p:anim calcmode="lin" valueType="num">
                                      <p:cBhvr>
                                        <p:cTn id="36" dur="1000" fill="hold"/>
                                        <p:tgtEl>
                                          <p:spTgt spid="39"/>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1000"/>
                                        <p:tgtEl>
                                          <p:spTgt spid="40"/>
                                        </p:tgtEl>
                                      </p:cBhvr>
                                    </p:animEffect>
                                    <p:anim calcmode="lin" valueType="num">
                                      <p:cBhvr>
                                        <p:cTn id="40" dur="1000" fill="hold"/>
                                        <p:tgtEl>
                                          <p:spTgt spid="40"/>
                                        </p:tgtEl>
                                        <p:attrNameLst>
                                          <p:attrName>ppt_x</p:attrName>
                                        </p:attrNameLst>
                                      </p:cBhvr>
                                      <p:tavLst>
                                        <p:tav tm="0">
                                          <p:val>
                                            <p:strVal val="#ppt_x"/>
                                          </p:val>
                                        </p:tav>
                                        <p:tav tm="100000">
                                          <p:val>
                                            <p:strVal val="#ppt_x"/>
                                          </p:val>
                                        </p:tav>
                                      </p:tavLst>
                                    </p:anim>
                                    <p:anim calcmode="lin" valueType="num">
                                      <p:cBhvr>
                                        <p:cTn id="4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Effect transition="in" filter="fade">
                                      <p:cBhvr>
                                        <p:cTn id="48" dur="500"/>
                                        <p:tgtEl>
                                          <p:spTgt spid="8"/>
                                        </p:tgtEl>
                                      </p:cBhvr>
                                    </p:animEffect>
                                  </p:childTnLst>
                                </p:cTn>
                              </p:par>
                              <p:par>
                                <p:cTn id="49" presetID="53" presetClass="entr" presetSubtype="16"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500" fill="hold"/>
                                        <p:tgtEl>
                                          <p:spTgt spid="18"/>
                                        </p:tgtEl>
                                        <p:attrNameLst>
                                          <p:attrName>ppt_w</p:attrName>
                                        </p:attrNameLst>
                                      </p:cBhvr>
                                      <p:tavLst>
                                        <p:tav tm="0">
                                          <p:val>
                                            <p:fltVal val="0"/>
                                          </p:val>
                                        </p:tav>
                                        <p:tav tm="100000">
                                          <p:val>
                                            <p:strVal val="#ppt_w"/>
                                          </p:val>
                                        </p:tav>
                                      </p:tavLst>
                                    </p:anim>
                                    <p:anim calcmode="lin" valueType="num">
                                      <p:cBhvr>
                                        <p:cTn id="52" dur="500" fill="hold"/>
                                        <p:tgtEl>
                                          <p:spTgt spid="18"/>
                                        </p:tgtEl>
                                        <p:attrNameLst>
                                          <p:attrName>ppt_h</p:attrName>
                                        </p:attrNameLst>
                                      </p:cBhvr>
                                      <p:tavLst>
                                        <p:tav tm="0">
                                          <p:val>
                                            <p:fltVal val="0"/>
                                          </p:val>
                                        </p:tav>
                                        <p:tav tm="100000">
                                          <p:val>
                                            <p:strVal val="#ppt_h"/>
                                          </p:val>
                                        </p:tav>
                                      </p:tavLst>
                                    </p:anim>
                                    <p:animEffect transition="in" filter="fade">
                                      <p:cBhvr>
                                        <p:cTn id="53" dur="500"/>
                                        <p:tgtEl>
                                          <p:spTgt spid="18"/>
                                        </p:tgtEl>
                                      </p:cBhvr>
                                    </p:animEffect>
                                  </p:childTnLst>
                                </p:cTn>
                              </p:par>
                              <p:par>
                                <p:cTn id="54" presetID="53" presetClass="entr" presetSubtype="16"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Effect transition="in" filter="fade">
                                      <p:cBhvr>
                                        <p:cTn id="58" dur="500"/>
                                        <p:tgtEl>
                                          <p:spTgt spid="14"/>
                                        </p:tgtEl>
                                      </p:cBhvr>
                                    </p:animEffect>
                                  </p:childTnLst>
                                </p:cTn>
                              </p:par>
                              <p:par>
                                <p:cTn id="59" presetID="53" presetClass="entr" presetSubtype="16"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p:cTn id="61" dur="500" fill="hold"/>
                                        <p:tgtEl>
                                          <p:spTgt spid="42"/>
                                        </p:tgtEl>
                                        <p:attrNameLst>
                                          <p:attrName>ppt_w</p:attrName>
                                        </p:attrNameLst>
                                      </p:cBhvr>
                                      <p:tavLst>
                                        <p:tav tm="0">
                                          <p:val>
                                            <p:fltVal val="0"/>
                                          </p:val>
                                        </p:tav>
                                        <p:tav tm="100000">
                                          <p:val>
                                            <p:strVal val="#ppt_w"/>
                                          </p:val>
                                        </p:tav>
                                      </p:tavLst>
                                    </p:anim>
                                    <p:anim calcmode="lin" valueType="num">
                                      <p:cBhvr>
                                        <p:cTn id="62" dur="500" fill="hold"/>
                                        <p:tgtEl>
                                          <p:spTgt spid="42"/>
                                        </p:tgtEl>
                                        <p:attrNameLst>
                                          <p:attrName>ppt_h</p:attrName>
                                        </p:attrNameLst>
                                      </p:cBhvr>
                                      <p:tavLst>
                                        <p:tav tm="0">
                                          <p:val>
                                            <p:fltVal val="0"/>
                                          </p:val>
                                        </p:tav>
                                        <p:tav tm="100000">
                                          <p:val>
                                            <p:strVal val="#ppt_h"/>
                                          </p:val>
                                        </p:tav>
                                      </p:tavLst>
                                    </p:anim>
                                    <p:animEffect transition="in" filter="fade">
                                      <p:cBhvr>
                                        <p:cTn id="63" dur="500"/>
                                        <p:tgtEl>
                                          <p:spTgt spid="42"/>
                                        </p:tgtEl>
                                      </p:cBhvr>
                                    </p:animEffect>
                                  </p:childTnLst>
                                </p:cTn>
                              </p:par>
                              <p:par>
                                <p:cTn id="64" presetID="53" presetClass="entr" presetSubtype="16" fill="hold" nodeType="withEffect">
                                  <p:stCondLst>
                                    <p:cond delay="0"/>
                                  </p:stCondLst>
                                  <p:childTnLst>
                                    <p:set>
                                      <p:cBhvr>
                                        <p:cTn id="65" dur="1" fill="hold">
                                          <p:stCondLst>
                                            <p:cond delay="0"/>
                                          </p:stCondLst>
                                        </p:cTn>
                                        <p:tgtEl>
                                          <p:spTgt spid="46"/>
                                        </p:tgtEl>
                                        <p:attrNameLst>
                                          <p:attrName>style.visibility</p:attrName>
                                        </p:attrNameLst>
                                      </p:cBhvr>
                                      <p:to>
                                        <p:strVal val="visible"/>
                                      </p:to>
                                    </p:set>
                                    <p:anim calcmode="lin" valueType="num">
                                      <p:cBhvr>
                                        <p:cTn id="66" dur="500" fill="hold"/>
                                        <p:tgtEl>
                                          <p:spTgt spid="46"/>
                                        </p:tgtEl>
                                        <p:attrNameLst>
                                          <p:attrName>ppt_w</p:attrName>
                                        </p:attrNameLst>
                                      </p:cBhvr>
                                      <p:tavLst>
                                        <p:tav tm="0">
                                          <p:val>
                                            <p:fltVal val="0"/>
                                          </p:val>
                                        </p:tav>
                                        <p:tav tm="100000">
                                          <p:val>
                                            <p:strVal val="#ppt_w"/>
                                          </p:val>
                                        </p:tav>
                                      </p:tavLst>
                                    </p:anim>
                                    <p:anim calcmode="lin" valueType="num">
                                      <p:cBhvr>
                                        <p:cTn id="67" dur="500" fill="hold"/>
                                        <p:tgtEl>
                                          <p:spTgt spid="46"/>
                                        </p:tgtEl>
                                        <p:attrNameLst>
                                          <p:attrName>ppt_h</p:attrName>
                                        </p:attrNameLst>
                                      </p:cBhvr>
                                      <p:tavLst>
                                        <p:tav tm="0">
                                          <p:val>
                                            <p:fltVal val="0"/>
                                          </p:val>
                                        </p:tav>
                                        <p:tav tm="100000">
                                          <p:val>
                                            <p:strVal val="#ppt_h"/>
                                          </p:val>
                                        </p:tav>
                                      </p:tavLst>
                                    </p:anim>
                                    <p:animEffect transition="in" filter="fade">
                                      <p:cBhvr>
                                        <p:cTn id="6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6925CAD2-05A3-452D-93B3-D3F1FDE78112}"/>
              </a:ext>
            </a:extLst>
          </p:cNvPr>
          <p:cNvSpPr>
            <a:spLocks noGrp="1"/>
          </p:cNvSpPr>
          <p:nvPr>
            <p:ph idx="1"/>
          </p:nvPr>
        </p:nvSpPr>
        <p:spPr>
          <a:xfrm>
            <a:off x="709863" y="1199983"/>
            <a:ext cx="10515600" cy="3083259"/>
          </a:xfrm>
        </p:spPr>
        <p:txBody>
          <a:bodyPr>
            <a:normAutofit lnSpcReduction="10000"/>
          </a:bodyPr>
          <a:lstStyle/>
          <a:p>
            <a:r>
              <a:rPr lang="es-MX" b="1" dirty="0"/>
              <a:t>Teoría del interés público</a:t>
            </a:r>
            <a:r>
              <a:rPr lang="es-MX" dirty="0"/>
              <a:t>: la regulación es necesaria para corregir las</a:t>
            </a:r>
            <a:br>
              <a:rPr lang="es-MX" dirty="0"/>
            </a:br>
            <a:r>
              <a:rPr lang="es-MX" dirty="0"/>
              <a:t>                                                deficiencias e inequidades del mercado</a:t>
            </a:r>
          </a:p>
          <a:p>
            <a:pPr marL="0" indent="0">
              <a:buNone/>
            </a:pPr>
            <a:endParaRPr lang="es-MX" dirty="0"/>
          </a:p>
          <a:p>
            <a:r>
              <a:rPr lang="es-MX" dirty="0"/>
              <a:t>"incluso los gobiernos </a:t>
            </a:r>
            <a:r>
              <a:rPr lang="es-MX" b="1" dirty="0"/>
              <a:t>neoliberales</a:t>
            </a:r>
            <a:r>
              <a:rPr lang="es-MX" dirty="0"/>
              <a:t> ferozmente comprometidos con el uso de mecanismos de mercado normalmente aseguran que la esfera de la creación de conocimiento basada en la curiosidad está estructurada en gran medida como un </a:t>
            </a:r>
            <a:r>
              <a:rPr lang="es-MX" b="1" dirty="0"/>
              <a:t>bien común </a:t>
            </a:r>
            <a:r>
              <a:rPr lang="es-MX" dirty="0"/>
              <a:t>donde la creación y el uso de ideas no está restringido por barreras de precio y permiso“</a:t>
            </a:r>
          </a:p>
          <a:p>
            <a:endParaRPr lang="es-MX" dirty="0"/>
          </a:p>
        </p:txBody>
      </p:sp>
      <p:sp>
        <p:nvSpPr>
          <p:cNvPr id="6" name="Título 1">
            <a:extLst>
              <a:ext uri="{FF2B5EF4-FFF2-40B4-BE49-F238E27FC236}">
                <a16:creationId xmlns="" xmlns:a16="http://schemas.microsoft.com/office/drawing/2014/main" id="{5EC766E3-A342-4C41-BC55-A5F174643772}"/>
              </a:ext>
            </a:extLst>
          </p:cNvPr>
          <p:cNvSpPr>
            <a:spLocks noGrp="1"/>
          </p:cNvSpPr>
          <p:nvPr>
            <p:ph type="title"/>
          </p:nvPr>
        </p:nvSpPr>
        <p:spPr>
          <a:xfrm>
            <a:off x="838200" y="0"/>
            <a:ext cx="10515600" cy="1325563"/>
          </a:xfrm>
        </p:spPr>
        <p:txBody>
          <a:bodyPr>
            <a:normAutofit/>
          </a:bodyPr>
          <a:lstStyle/>
          <a:p>
            <a:r>
              <a:rPr lang="es-MX" sz="3200" b="1" dirty="0">
                <a:solidFill>
                  <a:schemeClr val="accent1">
                    <a:lumMod val="75000"/>
                  </a:schemeClr>
                </a:solidFill>
                <a:effectLst>
                  <a:outerShdw blurRad="38100" dist="38100" dir="2700000" algn="tl">
                    <a:srgbClr val="000000">
                      <a:alpha val="43137"/>
                    </a:srgbClr>
                  </a:outerShdw>
                </a:effectLst>
              </a:rPr>
              <a:t>Acceso abierto</a:t>
            </a:r>
            <a:r>
              <a:rPr lang="es-MX" sz="3200" b="1" dirty="0">
                <a:solidFill>
                  <a:schemeClr val="accent1">
                    <a:lumMod val="75000"/>
                  </a:schemeClr>
                </a:solidFill>
              </a:rPr>
              <a:t>: conocimiento como </a:t>
            </a:r>
            <a:r>
              <a:rPr lang="es-MX" sz="3200" b="1" dirty="0">
                <a:solidFill>
                  <a:schemeClr val="accent1">
                    <a:lumMod val="75000"/>
                  </a:schemeClr>
                </a:solidFill>
                <a:effectLst>
                  <a:outerShdw blurRad="38100" dist="38100" dir="2700000" algn="tl">
                    <a:srgbClr val="000000">
                      <a:alpha val="43137"/>
                    </a:srgbClr>
                  </a:outerShdw>
                </a:effectLst>
              </a:rPr>
              <a:t>bien público</a:t>
            </a:r>
            <a:endParaRPr lang="es-MX" sz="4000" b="1" dirty="0">
              <a:solidFill>
                <a:schemeClr val="accent1">
                  <a:lumMod val="75000"/>
                </a:schemeClr>
              </a:solidFill>
              <a:effectLst>
                <a:outerShdw blurRad="38100" dist="38100" dir="2700000" algn="tl">
                  <a:srgbClr val="000000">
                    <a:alpha val="43137"/>
                  </a:srgbClr>
                </a:outerShdw>
              </a:effectLst>
            </a:endParaRPr>
          </a:p>
        </p:txBody>
      </p:sp>
      <p:sp>
        <p:nvSpPr>
          <p:cNvPr id="8" name="CuadroTexto 7">
            <a:extLst>
              <a:ext uri="{FF2B5EF4-FFF2-40B4-BE49-F238E27FC236}">
                <a16:creationId xmlns="" xmlns:a16="http://schemas.microsoft.com/office/drawing/2014/main" id="{033A58AA-8426-4791-AC01-DF937D5770AD}"/>
              </a:ext>
            </a:extLst>
          </p:cNvPr>
          <p:cNvSpPr txBox="1"/>
          <p:nvPr/>
        </p:nvSpPr>
        <p:spPr>
          <a:xfrm>
            <a:off x="5229726" y="4439016"/>
            <a:ext cx="5823285" cy="646331"/>
          </a:xfrm>
          <a:prstGeom prst="rect">
            <a:avLst/>
          </a:prstGeom>
          <a:noFill/>
        </p:spPr>
        <p:txBody>
          <a:bodyPr wrap="square" rtlCol="0">
            <a:spAutoFit/>
          </a:bodyPr>
          <a:lstStyle/>
          <a:p>
            <a:r>
              <a:rPr lang="es-MX" b="1" dirty="0" err="1">
                <a:solidFill>
                  <a:schemeClr val="bg1">
                    <a:lumMod val="65000"/>
                  </a:schemeClr>
                </a:solidFill>
              </a:rPr>
              <a:t>Wellen</a:t>
            </a:r>
            <a:r>
              <a:rPr lang="es-MX" b="1" dirty="0">
                <a:solidFill>
                  <a:schemeClr val="bg1">
                    <a:lumMod val="65000"/>
                  </a:schemeClr>
                </a:solidFill>
              </a:rPr>
              <a:t>, R. (2013) Open Access, </a:t>
            </a:r>
            <a:r>
              <a:rPr lang="es-MX" b="1" dirty="0" err="1">
                <a:solidFill>
                  <a:schemeClr val="bg1">
                    <a:lumMod val="65000"/>
                  </a:schemeClr>
                </a:solidFill>
              </a:rPr>
              <a:t>megajournals</a:t>
            </a:r>
            <a:r>
              <a:rPr lang="es-MX" b="1" dirty="0">
                <a:solidFill>
                  <a:schemeClr val="bg1">
                    <a:lumMod val="65000"/>
                  </a:schemeClr>
                </a:solidFill>
              </a:rPr>
              <a:t>, and </a:t>
            </a:r>
            <a:r>
              <a:rPr lang="es-MX" b="1" dirty="0" err="1">
                <a:solidFill>
                  <a:schemeClr val="bg1">
                    <a:lumMod val="65000"/>
                  </a:schemeClr>
                </a:solidFill>
              </a:rPr>
              <a:t>MOOCs</a:t>
            </a:r>
            <a:r>
              <a:rPr lang="es-MX" b="1" dirty="0">
                <a:solidFill>
                  <a:schemeClr val="bg1">
                    <a:lumMod val="65000"/>
                  </a:schemeClr>
                </a:solidFill>
              </a:rPr>
              <a:t>: </a:t>
            </a:r>
            <a:r>
              <a:rPr lang="es-MX" b="1" dirty="0" err="1">
                <a:solidFill>
                  <a:schemeClr val="bg1">
                    <a:lumMod val="65000"/>
                  </a:schemeClr>
                </a:solidFill>
              </a:rPr>
              <a:t>On</a:t>
            </a:r>
            <a:r>
              <a:rPr lang="es-MX" b="1" dirty="0">
                <a:solidFill>
                  <a:schemeClr val="bg1">
                    <a:lumMod val="65000"/>
                  </a:schemeClr>
                </a:solidFill>
              </a:rPr>
              <a:t> </a:t>
            </a:r>
            <a:r>
              <a:rPr lang="es-MX" b="1" dirty="0" err="1">
                <a:solidFill>
                  <a:schemeClr val="bg1">
                    <a:lumMod val="65000"/>
                  </a:schemeClr>
                </a:solidFill>
              </a:rPr>
              <a:t>the</a:t>
            </a:r>
            <a:r>
              <a:rPr lang="es-MX" b="1" dirty="0">
                <a:solidFill>
                  <a:schemeClr val="bg1">
                    <a:lumMod val="65000"/>
                  </a:schemeClr>
                </a:solidFill>
              </a:rPr>
              <a:t> </a:t>
            </a:r>
            <a:r>
              <a:rPr lang="es-MX" b="1" dirty="0" err="1">
                <a:solidFill>
                  <a:schemeClr val="bg1">
                    <a:lumMod val="65000"/>
                  </a:schemeClr>
                </a:solidFill>
              </a:rPr>
              <a:t>political</a:t>
            </a:r>
            <a:r>
              <a:rPr lang="es-MX" b="1" dirty="0">
                <a:solidFill>
                  <a:schemeClr val="bg1">
                    <a:lumMod val="65000"/>
                  </a:schemeClr>
                </a:solidFill>
              </a:rPr>
              <a:t> </a:t>
            </a:r>
            <a:r>
              <a:rPr lang="es-MX" b="1" dirty="0" err="1">
                <a:solidFill>
                  <a:schemeClr val="bg1">
                    <a:lumMod val="65000"/>
                  </a:schemeClr>
                </a:solidFill>
              </a:rPr>
              <a:t>economy</a:t>
            </a:r>
            <a:r>
              <a:rPr lang="es-MX" b="1" dirty="0">
                <a:solidFill>
                  <a:schemeClr val="bg1">
                    <a:lumMod val="65000"/>
                  </a:schemeClr>
                </a:solidFill>
              </a:rPr>
              <a:t> </a:t>
            </a:r>
            <a:r>
              <a:rPr lang="es-MX" b="1" dirty="0" err="1">
                <a:solidFill>
                  <a:schemeClr val="bg1">
                    <a:lumMod val="65000"/>
                  </a:schemeClr>
                </a:solidFill>
              </a:rPr>
              <a:t>of</a:t>
            </a:r>
            <a:r>
              <a:rPr lang="es-MX" b="1" dirty="0">
                <a:solidFill>
                  <a:schemeClr val="bg1">
                    <a:lumMod val="65000"/>
                  </a:schemeClr>
                </a:solidFill>
              </a:rPr>
              <a:t> </a:t>
            </a:r>
            <a:r>
              <a:rPr lang="es-MX" b="1" dirty="0" err="1">
                <a:solidFill>
                  <a:schemeClr val="bg1">
                    <a:lumMod val="65000"/>
                  </a:schemeClr>
                </a:solidFill>
              </a:rPr>
              <a:t>academic</a:t>
            </a:r>
            <a:r>
              <a:rPr lang="es-MX" b="1" dirty="0">
                <a:solidFill>
                  <a:schemeClr val="bg1">
                    <a:lumMod val="65000"/>
                  </a:schemeClr>
                </a:solidFill>
              </a:rPr>
              <a:t> </a:t>
            </a:r>
            <a:r>
              <a:rPr lang="es-MX" b="1" dirty="0" err="1">
                <a:solidFill>
                  <a:schemeClr val="bg1">
                    <a:lumMod val="65000"/>
                  </a:schemeClr>
                </a:solidFill>
              </a:rPr>
              <a:t>unbundling</a:t>
            </a:r>
            <a:endParaRPr lang="es-MX" b="1" dirty="0">
              <a:solidFill>
                <a:schemeClr val="bg1">
                  <a:lumMod val="65000"/>
                </a:schemeClr>
              </a:solidFill>
            </a:endParaRPr>
          </a:p>
        </p:txBody>
      </p:sp>
      <p:sp>
        <p:nvSpPr>
          <p:cNvPr id="9" name="Marcador de contenido 2">
            <a:extLst>
              <a:ext uri="{FF2B5EF4-FFF2-40B4-BE49-F238E27FC236}">
                <a16:creationId xmlns="" xmlns:a16="http://schemas.microsoft.com/office/drawing/2014/main" id="{04F4FB8B-AF04-4CB8-A8F1-9052A99F0A5E}"/>
              </a:ext>
            </a:extLst>
          </p:cNvPr>
          <p:cNvSpPr txBox="1">
            <a:spLocks/>
          </p:cNvSpPr>
          <p:nvPr/>
        </p:nvSpPr>
        <p:spPr>
          <a:xfrm>
            <a:off x="838200" y="5694948"/>
            <a:ext cx="10515600" cy="5614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t>Necesario corregir “fallas de mercado”: excesiva concentración</a:t>
            </a:r>
          </a:p>
          <a:p>
            <a:endParaRPr lang="es-MX" dirty="0"/>
          </a:p>
        </p:txBody>
      </p:sp>
    </p:spTree>
    <p:extLst>
      <p:ext uri="{BB962C8B-B14F-4D97-AF65-F5344CB8AC3E}">
        <p14:creationId xmlns:p14="http://schemas.microsoft.com/office/powerpoint/2010/main" val="154334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7044</TotalTime>
  <Words>2297</Words>
  <Application>Microsoft Office PowerPoint</Application>
  <PresentationFormat>Panorámica</PresentationFormat>
  <Paragraphs>386</Paragraphs>
  <Slides>54</Slides>
  <Notes>4</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54</vt:i4>
      </vt:variant>
    </vt:vector>
  </HeadingPairs>
  <TitlesOfParts>
    <vt:vector size="65" baseType="lpstr">
      <vt:lpstr>SimSun</vt:lpstr>
      <vt:lpstr>Yu Gothic UI</vt:lpstr>
      <vt:lpstr>Academy Engraved LET</vt:lpstr>
      <vt:lpstr>Arial</vt:lpstr>
      <vt:lpstr>Calibri</vt:lpstr>
      <vt:lpstr>Calibri Light</vt:lpstr>
      <vt:lpstr>Courier New</vt:lpstr>
      <vt:lpstr>Helvetica Neue</vt:lpstr>
      <vt:lpstr>Trebuchet MS</vt:lpstr>
      <vt:lpstr>Wingdings</vt:lpstr>
      <vt:lpstr>Tema de Office</vt:lpstr>
      <vt:lpstr>Presentación de PowerPoint</vt:lpstr>
      <vt:lpstr>Presentación de PowerPoint</vt:lpstr>
      <vt:lpstr>Presentación de PowerPoint</vt:lpstr>
      <vt:lpstr>Presentación de PowerPoint</vt:lpstr>
      <vt:lpstr>Presentación de PowerPoint</vt:lpstr>
      <vt:lpstr>Mercado de la publicación científica</vt:lpstr>
      <vt:lpstr>La larga historia de la publicación académica</vt:lpstr>
      <vt:lpstr>Presentación de PowerPoint</vt:lpstr>
      <vt:lpstr>Acceso abierto: conocimiento como bien público</vt:lpstr>
      <vt:lpstr>Presentación de PowerPoint</vt:lpstr>
      <vt:lpstr>Presentación de PowerPoint</vt:lpstr>
      <vt:lpstr>La publicación en acceso abierto debe ser subsidiada, como lo es la investigación</vt:lpstr>
      <vt:lpstr>4 caminos del acceso abierto</vt:lpstr>
      <vt:lpstr>Presentación de PowerPoint</vt:lpstr>
      <vt:lpstr>Presentación de PowerPoint</vt:lpstr>
      <vt:lpstr>Presentación de PowerPoint</vt:lpstr>
      <vt:lpstr>Presentación de PowerPoint</vt:lpstr>
      <vt:lpstr>Presentación de PowerPoint</vt:lpstr>
      <vt:lpstr>Presentación de PowerPoint</vt:lpstr>
      <vt:lpstr>ELSEVIER: uno de los principales editores en Acceso Abierto</vt:lpstr>
      <vt:lpstr>Revistas de “Corriente principal” (mainstream)</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Flujo editorial</vt:lpstr>
      <vt:lpstr>Flujo editorial [ desintermediación ]</vt:lpstr>
      <vt:lpstr>Presentación de PowerPoint</vt:lpstr>
      <vt:lpstr>Presentación de PowerPoint</vt:lpstr>
      <vt:lpstr>Presentación de PowerPoint</vt:lpstr>
      <vt:lpstr>Texture: interfaz de usuario:  Tan abierto como LaTeX y tan simple como un procesador de textos clásico. </vt:lpstr>
      <vt:lpstr>Texture: interfaz de usuario:  Tan abierto como LaTeX y tan simple como un procesador de textos clásico. </vt:lpstr>
      <vt:lpstr>I40C</vt:lpstr>
      <vt:lpstr>Presentación de PowerPoint</vt:lpstr>
      <vt:lpstr>Productivismo académico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Antonio Sánchez Pereyra</dc:creator>
  <cp:lastModifiedBy>ANTONIO</cp:lastModifiedBy>
  <cp:revision>194</cp:revision>
  <cp:lastPrinted>2016-08-23T22:11:05Z</cp:lastPrinted>
  <dcterms:created xsi:type="dcterms:W3CDTF">2016-08-21T01:10:49Z</dcterms:created>
  <dcterms:modified xsi:type="dcterms:W3CDTF">2017-09-21T19:33:24Z</dcterms:modified>
</cp:coreProperties>
</file>